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4"/>
  </p:sldMasterIdLst>
  <p:notesMasterIdLst>
    <p:notesMasterId r:id="rId112"/>
  </p:notesMasterIdLst>
  <p:sldIdLst>
    <p:sldId id="341" r:id="rId5"/>
    <p:sldId id="4510" r:id="rId6"/>
    <p:sldId id="283" r:id="rId7"/>
    <p:sldId id="4415" r:id="rId8"/>
    <p:sldId id="4421" r:id="rId9"/>
    <p:sldId id="4416" r:id="rId10"/>
    <p:sldId id="4417" r:id="rId11"/>
    <p:sldId id="4424" r:id="rId12"/>
    <p:sldId id="4425" r:id="rId13"/>
    <p:sldId id="4422" r:id="rId14"/>
    <p:sldId id="4423" r:id="rId15"/>
    <p:sldId id="4435" r:id="rId16"/>
    <p:sldId id="4436" r:id="rId17"/>
    <p:sldId id="4429" r:id="rId18"/>
    <p:sldId id="4430" r:id="rId19"/>
    <p:sldId id="4426" r:id="rId20"/>
    <p:sldId id="4431" r:id="rId21"/>
    <p:sldId id="4427" r:id="rId22"/>
    <p:sldId id="4437" r:id="rId23"/>
    <p:sldId id="4438" r:id="rId24"/>
    <p:sldId id="4439" r:id="rId25"/>
    <p:sldId id="4440" r:id="rId26"/>
    <p:sldId id="4441" r:id="rId27"/>
    <p:sldId id="4442" r:id="rId28"/>
    <p:sldId id="4444" r:id="rId29"/>
    <p:sldId id="4443" r:id="rId30"/>
    <p:sldId id="4445" r:id="rId31"/>
    <p:sldId id="4449" r:id="rId32"/>
    <p:sldId id="4446" r:id="rId33"/>
    <p:sldId id="4450" r:id="rId34"/>
    <p:sldId id="4451" r:id="rId35"/>
    <p:sldId id="4452" r:id="rId36"/>
    <p:sldId id="4447" r:id="rId37"/>
    <p:sldId id="4458" r:id="rId38"/>
    <p:sldId id="4459" r:id="rId39"/>
    <p:sldId id="4460" r:id="rId40"/>
    <p:sldId id="4453" r:id="rId41"/>
    <p:sldId id="4454" r:id="rId42"/>
    <p:sldId id="4463" r:id="rId43"/>
    <p:sldId id="4461" r:id="rId44"/>
    <p:sldId id="4462" r:id="rId45"/>
    <p:sldId id="4466" r:id="rId46"/>
    <p:sldId id="4455" r:id="rId47"/>
    <p:sldId id="4464" r:id="rId48"/>
    <p:sldId id="4465" r:id="rId49"/>
    <p:sldId id="4456" r:id="rId50"/>
    <p:sldId id="4467" r:id="rId51"/>
    <p:sldId id="4470" r:id="rId52"/>
    <p:sldId id="4471" r:id="rId53"/>
    <p:sldId id="4472" r:id="rId54"/>
    <p:sldId id="4473" r:id="rId55"/>
    <p:sldId id="4474" r:id="rId56"/>
    <p:sldId id="4475" r:id="rId57"/>
    <p:sldId id="4476" r:id="rId58"/>
    <p:sldId id="4477" r:id="rId59"/>
    <p:sldId id="4478" r:id="rId60"/>
    <p:sldId id="4479" r:id="rId61"/>
    <p:sldId id="4480" r:id="rId62"/>
    <p:sldId id="4481" r:id="rId63"/>
    <p:sldId id="4482" r:id="rId64"/>
    <p:sldId id="4483" r:id="rId65"/>
    <p:sldId id="4484" r:id="rId66"/>
    <p:sldId id="4485" r:id="rId67"/>
    <p:sldId id="4468" r:id="rId68"/>
    <p:sldId id="4486" r:id="rId69"/>
    <p:sldId id="4487" r:id="rId70"/>
    <p:sldId id="4488" r:id="rId71"/>
    <p:sldId id="4469" r:id="rId72"/>
    <p:sldId id="4490" r:id="rId73"/>
    <p:sldId id="4491" r:id="rId74"/>
    <p:sldId id="4493" r:id="rId75"/>
    <p:sldId id="4492" r:id="rId76"/>
    <p:sldId id="4494" r:id="rId77"/>
    <p:sldId id="4495" r:id="rId78"/>
    <p:sldId id="4496" r:id="rId79"/>
    <p:sldId id="4489" r:id="rId80"/>
    <p:sldId id="4497" r:id="rId81"/>
    <p:sldId id="4498" r:id="rId82"/>
    <p:sldId id="4501" r:id="rId83"/>
    <p:sldId id="4502" r:id="rId84"/>
    <p:sldId id="4499" r:id="rId85"/>
    <p:sldId id="4500" r:id="rId86"/>
    <p:sldId id="4457" r:id="rId87"/>
    <p:sldId id="4503" r:id="rId88"/>
    <p:sldId id="4504" r:id="rId89"/>
    <p:sldId id="4506" r:id="rId90"/>
    <p:sldId id="4507" r:id="rId91"/>
    <p:sldId id="4508" r:id="rId92"/>
    <p:sldId id="4509" r:id="rId93"/>
    <p:sldId id="4505" r:id="rId94"/>
    <p:sldId id="4432" r:id="rId95"/>
    <p:sldId id="4433" r:id="rId96"/>
    <p:sldId id="4434" r:id="rId97"/>
    <p:sldId id="288" r:id="rId98"/>
    <p:sldId id="289" r:id="rId99"/>
    <p:sldId id="290" r:id="rId100"/>
    <p:sldId id="4414" r:id="rId101"/>
    <p:sldId id="303" r:id="rId102"/>
    <p:sldId id="292" r:id="rId103"/>
    <p:sldId id="301" r:id="rId104"/>
    <p:sldId id="302" r:id="rId105"/>
    <p:sldId id="304" r:id="rId106"/>
    <p:sldId id="4413" r:id="rId107"/>
    <p:sldId id="286" r:id="rId108"/>
    <p:sldId id="338" r:id="rId109"/>
    <p:sldId id="4410" r:id="rId110"/>
    <p:sldId id="273" r:id="rId11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guide id="3" pos="204" userDrawn="1">
          <p15:clr>
            <a:srgbClr val="A4A3A4"/>
          </p15:clr>
        </p15:guide>
        <p15:guide id="4" pos="55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7DC"/>
    <a:srgbClr val="595959"/>
    <a:srgbClr val="0F0EFF"/>
    <a:srgbClr val="1179FE"/>
    <a:srgbClr val="96E6BE"/>
    <a:srgbClr val="000000"/>
    <a:srgbClr val="FFFFFF"/>
    <a:srgbClr val="00B0F0"/>
    <a:srgbClr val="727072"/>
    <a:srgbClr val="00BE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5" autoAdjust="0"/>
    <p:restoredTop sz="93971" autoAdjust="0"/>
  </p:normalViewPr>
  <p:slideViewPr>
    <p:cSldViewPr showGuides="1">
      <p:cViewPr varScale="1">
        <p:scale>
          <a:sx n="137" d="100"/>
          <a:sy n="137" d="100"/>
        </p:scale>
        <p:origin x="126" y="426"/>
      </p:cViewPr>
      <p:guideLst>
        <p:guide orient="horz" pos="1620"/>
        <p:guide pos="2880"/>
        <p:guide pos="204"/>
        <p:guide pos="5556"/>
      </p:guideLst>
    </p:cSldViewPr>
  </p:slideViewPr>
  <p:notesTextViewPr>
    <p:cViewPr>
      <p:scale>
        <a:sx n="1" d="1"/>
        <a:sy n="1" d="1"/>
      </p:scale>
      <p:origin x="0" y="0"/>
    </p:cViewPr>
  </p:notesTextViewPr>
  <p:notesViewPr>
    <p:cSldViewPr>
      <p:cViewPr varScale="1">
        <p:scale>
          <a:sx n="62" d="100"/>
          <a:sy n="62" d="100"/>
        </p:scale>
        <p:origin x="3154" y="77"/>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notesMaster" Target="notesMasters/notesMaster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slide" Target="slides/slide106.xml"/><Relationship Id="rId115"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4201237444807778E-2"/>
          <c:y val="0.23680761441440792"/>
          <c:w val="0.91159752511038439"/>
          <c:h val="0.60841451978940542"/>
        </c:manualLayout>
      </c:layout>
      <c:barChart>
        <c:barDir val="col"/>
        <c:grouping val="clustered"/>
        <c:varyColors val="0"/>
        <c:ser>
          <c:idx val="0"/>
          <c:order val="0"/>
          <c:tx>
            <c:strRef>
              <c:f>Sheet1!$B$1</c:f>
              <c:strCache>
                <c:ptCount val="1"/>
                <c:pt idx="0">
                  <c:v>Revenue</c:v>
                </c:pt>
              </c:strCache>
            </c:strRef>
          </c:tx>
          <c:spPr>
            <a:gradFill>
              <a:gsLst>
                <a:gs pos="0">
                  <a:srgbClr val="0087DC"/>
                </a:gs>
                <a:gs pos="63000">
                  <a:srgbClr val="64CDDC"/>
                </a:gs>
                <a:gs pos="100000">
                  <a:srgbClr val="BEDC5A"/>
                </a:gs>
              </a:gsLst>
              <a:lin ang="5400000" scaled="1"/>
            </a:gradFill>
            <a:ln>
              <a:noFill/>
            </a:ln>
            <a:effectLst>
              <a:outerShdw blurRad="76200" dir="18900000" sy="23000" kx="-1200000" algn="bl" rotWithShape="0">
                <a:prstClr val="black">
                  <a:alpha val="20000"/>
                </a:prstClr>
              </a:outerShdw>
            </a:effectLst>
          </c:spPr>
          <c:invertIfNegative val="0"/>
          <c:dLbls>
            <c:dLbl>
              <c:idx val="1"/>
              <c:layout>
                <c:manualLayout>
                  <c:x val="2.4344429988029459E-3"/>
                  <c:y val="2.357072073278517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E19-4138-BF73-3440772A32CA}"/>
                </c:ext>
              </c:extLst>
            </c:dLbl>
            <c:dLbl>
              <c:idx val="2"/>
              <c:layout>
                <c:manualLayout>
                  <c:x val="1.7775153210868081E-3"/>
                  <c:y val="9.128746283847123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E19-4138-BF73-3440772A32CA}"/>
                </c:ext>
              </c:extLst>
            </c:dLbl>
            <c:dLbl>
              <c:idx val="3"/>
              <c:layout>
                <c:manualLayout>
                  <c:x val="-5.7957495706810981E-3"/>
                  <c:y val="1.247288212764817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E19-4138-BF73-3440772A32CA}"/>
                </c:ext>
              </c:extLst>
            </c:dLbl>
            <c:dLbl>
              <c:idx val="4"/>
              <c:layout>
                <c:manualLayout>
                  <c:x val="-6.4526772483972624E-3"/>
                  <c:y val="2.273455285641588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E19-4138-BF73-3440772A32CA}"/>
                </c:ext>
              </c:extLst>
            </c:dLbl>
            <c:dLbl>
              <c:idx val="5"/>
              <c:layout>
                <c:manualLayout>
                  <c:x val="-8.23019256948407E-3"/>
                  <c:y val="1.676781744650078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DE19-4138-BF73-3440772A32CA}"/>
                </c:ext>
              </c:extLst>
            </c:dLbl>
            <c:dLbl>
              <c:idx val="6"/>
              <c:layout>
                <c:manualLayout>
                  <c:x val="-1.0625418133844833E-16"/>
                  <c:y val="2.38101615019953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E19-4138-BF73-3440772A32CA}"/>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00288C"/>
                    </a:solidFill>
                    <a:latin typeface="DeltaSans" panose="020B0502030000000004" pitchFamily="34" charset="0"/>
                    <a:ea typeface="DeltaSans" panose="020B0502030000000004" pitchFamily="34" charset="0"/>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Sheet1!$A$2:$A$8</c:f>
              <c:numCache>
                <c:formatCode>General</c:formatCode>
                <c:ptCount val="7"/>
                <c:pt idx="0">
                  <c:v>1988</c:v>
                </c:pt>
                <c:pt idx="1">
                  <c:v>2015</c:v>
                </c:pt>
                <c:pt idx="2">
                  <c:v>2016</c:v>
                </c:pt>
                <c:pt idx="3">
                  <c:v>2017</c:v>
                </c:pt>
                <c:pt idx="4">
                  <c:v>2018</c:v>
                </c:pt>
                <c:pt idx="5">
                  <c:v>2019</c:v>
                </c:pt>
                <c:pt idx="6">
                  <c:v>2020</c:v>
                </c:pt>
              </c:numCache>
            </c:numRef>
          </c:cat>
          <c:val>
            <c:numRef>
              <c:f>Sheet1!$B$2:$B$8</c:f>
              <c:numCache>
                <c:formatCode>_(* #,##0_);_(* \(#,##0\);_(* "-"??_);_(@_)</c:formatCode>
                <c:ptCount val="7"/>
                <c:pt idx="0" formatCode="_(* #,##0.000_);_(* \(#,##0.000\);_(* &quot;-&quot;??_);_(@_)">
                  <c:v>1.0999999999999999E-2</c:v>
                </c:pt>
                <c:pt idx="1">
                  <c:v>1453</c:v>
                </c:pt>
                <c:pt idx="2">
                  <c:v>1452</c:v>
                </c:pt>
                <c:pt idx="3">
                  <c:v>1524</c:v>
                </c:pt>
                <c:pt idx="4">
                  <c:v>1643</c:v>
                </c:pt>
                <c:pt idx="5">
                  <c:v>1637</c:v>
                </c:pt>
                <c:pt idx="6" formatCode="#,##0">
                  <c:v>2013</c:v>
                </c:pt>
              </c:numCache>
            </c:numRef>
          </c:val>
          <c:extLst>
            <c:ext xmlns:c16="http://schemas.microsoft.com/office/drawing/2014/chart" uri="{C3380CC4-5D6E-409C-BE32-E72D297353CC}">
              <c16:uniqueId val="{00000006-DE19-4138-BF73-3440772A32CA}"/>
            </c:ext>
          </c:extLst>
        </c:ser>
        <c:dLbls>
          <c:dLblPos val="inEnd"/>
          <c:showLegendKey val="0"/>
          <c:showVal val="1"/>
          <c:showCatName val="0"/>
          <c:showSerName val="0"/>
          <c:showPercent val="0"/>
          <c:showBubbleSize val="0"/>
        </c:dLbls>
        <c:gapWidth val="41"/>
        <c:axId val="1136420696"/>
        <c:axId val="1136422008"/>
      </c:barChart>
      <c:catAx>
        <c:axId val="113642069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50000"/>
                    <a:lumOff val="50000"/>
                  </a:schemeClr>
                </a:solidFill>
                <a:effectLst/>
                <a:latin typeface="DeltaSans" panose="020B0502030000000004" pitchFamily="34" charset="0"/>
                <a:ea typeface="DeltaSans" panose="020B0502030000000004" pitchFamily="34" charset="0"/>
                <a:cs typeface="+mn-cs"/>
              </a:defRPr>
            </a:pPr>
            <a:endParaRPr lang="en-US"/>
          </a:p>
        </c:txPr>
        <c:crossAx val="1136422008"/>
        <c:crosses val="autoZero"/>
        <c:auto val="1"/>
        <c:lblAlgn val="ctr"/>
        <c:lblOffset val="100"/>
        <c:noMultiLvlLbl val="0"/>
      </c:catAx>
      <c:valAx>
        <c:axId val="1136422008"/>
        <c:scaling>
          <c:orientation val="minMax"/>
        </c:scaling>
        <c:delete val="1"/>
        <c:axPos val="l"/>
        <c:numFmt formatCode="_(* #,##0.000_);_(* \(#,##0.000\);_(* &quot;-&quot;??_);_(@_)" sourceLinked="1"/>
        <c:majorTickMark val="none"/>
        <c:minorTickMark val="none"/>
        <c:tickLblPos val="nextTo"/>
        <c:crossAx val="1136420696"/>
        <c:crosses val="autoZero"/>
        <c:crossBetween val="between"/>
      </c:valAx>
      <c:spPr>
        <a:noFill/>
        <a:ln>
          <a:noFill/>
        </a:ln>
        <a:effectLst/>
      </c:spPr>
    </c:plotArea>
    <c:plotVisOnly val="1"/>
    <c:dispBlanksAs val="gap"/>
    <c:showDLblsOverMax val="0"/>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330" kern="1200"/>
  </cs:chartArea>
  <cs:dataLabel>
    <cs:lnRef idx="0"/>
    <cs:fillRef idx="0"/>
    <cs:effectRef idx="0"/>
    <cs:fontRef idx="minor">
      <a:schemeClr val="lt1"/>
    </cs:fontRef>
    <cs:spPr/>
    <cs:defRPr sz="133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33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8F0D9C-0244-48E5-AAB4-F314FC181477}" type="datetimeFigureOut">
              <a:rPr lang="en-US" smtClean="0"/>
              <a:t>5/19/2022</a:t>
            </a:fld>
            <a:endParaRPr 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F380C3-7D2B-43B9-A2FF-0551F6D200CF}" type="slidenum">
              <a:rPr lang="en-US" smtClean="0"/>
              <a:t>‹#›</a:t>
            </a:fld>
            <a:endParaRPr lang="en-US"/>
          </a:p>
        </p:txBody>
      </p:sp>
    </p:spTree>
    <p:extLst>
      <p:ext uri="{BB962C8B-B14F-4D97-AF65-F5344CB8AC3E}">
        <p14:creationId xmlns:p14="http://schemas.microsoft.com/office/powerpoint/2010/main" val="3287395566"/>
      </p:ext>
    </p:extLst>
  </p:cSld>
  <p:clrMap bg1="lt1" tx1="dk1" bg2="lt2" tx2="dk2" accent1="accent1" accent2="accent2" accent3="accent3" accent4="accent4" accent5="accent5" accent6="accent6" hlink="hlink" folHlink="folHlink"/>
  <p:notesStyle>
    <a:lvl1pPr marL="0" algn="l" defTabSz="685783" rtl="0" eaLnBrk="1" latinLnBrk="0" hangingPunct="1">
      <a:defRPr sz="900" kern="1200">
        <a:solidFill>
          <a:schemeClr val="tx1"/>
        </a:solidFill>
        <a:latin typeface="+mn-lt"/>
        <a:ea typeface="+mn-ea"/>
        <a:cs typeface="+mn-cs"/>
      </a:defRPr>
    </a:lvl1pPr>
    <a:lvl2pPr marL="342892" algn="l" defTabSz="685783" rtl="0" eaLnBrk="1" latinLnBrk="0" hangingPunct="1">
      <a:defRPr sz="900" kern="1200">
        <a:solidFill>
          <a:schemeClr val="tx1"/>
        </a:solidFill>
        <a:latin typeface="+mn-lt"/>
        <a:ea typeface="+mn-ea"/>
        <a:cs typeface="+mn-cs"/>
      </a:defRPr>
    </a:lvl2pPr>
    <a:lvl3pPr marL="685783" algn="l" defTabSz="685783" rtl="0" eaLnBrk="1" latinLnBrk="0" hangingPunct="1">
      <a:defRPr sz="900" kern="1200">
        <a:solidFill>
          <a:schemeClr val="tx1"/>
        </a:solidFill>
        <a:latin typeface="+mn-lt"/>
        <a:ea typeface="+mn-ea"/>
        <a:cs typeface="+mn-cs"/>
      </a:defRPr>
    </a:lvl3pPr>
    <a:lvl4pPr marL="1028675" algn="l" defTabSz="685783" rtl="0" eaLnBrk="1" latinLnBrk="0" hangingPunct="1">
      <a:defRPr sz="900" kern="1200">
        <a:solidFill>
          <a:schemeClr val="tx1"/>
        </a:solidFill>
        <a:latin typeface="+mn-lt"/>
        <a:ea typeface="+mn-ea"/>
        <a:cs typeface="+mn-cs"/>
      </a:defRPr>
    </a:lvl4pPr>
    <a:lvl5pPr marL="1371566" algn="l" defTabSz="685783" rtl="0" eaLnBrk="1" latinLnBrk="0" hangingPunct="1">
      <a:defRPr sz="900" kern="1200">
        <a:solidFill>
          <a:schemeClr val="tx1"/>
        </a:solidFill>
        <a:latin typeface="+mn-lt"/>
        <a:ea typeface="+mn-ea"/>
        <a:cs typeface="+mn-cs"/>
      </a:defRPr>
    </a:lvl5pPr>
    <a:lvl6pPr marL="1714457" algn="l" defTabSz="685783" rtl="0" eaLnBrk="1" latinLnBrk="0" hangingPunct="1">
      <a:defRPr sz="900" kern="1200">
        <a:solidFill>
          <a:schemeClr val="tx1"/>
        </a:solidFill>
        <a:latin typeface="+mn-lt"/>
        <a:ea typeface="+mn-ea"/>
        <a:cs typeface="+mn-cs"/>
      </a:defRPr>
    </a:lvl6pPr>
    <a:lvl7pPr marL="2057348" algn="l" defTabSz="685783" rtl="0" eaLnBrk="1" latinLnBrk="0" hangingPunct="1">
      <a:defRPr sz="900" kern="1200">
        <a:solidFill>
          <a:schemeClr val="tx1"/>
        </a:solidFill>
        <a:latin typeface="+mn-lt"/>
        <a:ea typeface="+mn-ea"/>
        <a:cs typeface="+mn-cs"/>
      </a:defRPr>
    </a:lvl7pPr>
    <a:lvl8pPr marL="2400240" algn="l" defTabSz="685783" rtl="0" eaLnBrk="1" latinLnBrk="0" hangingPunct="1">
      <a:defRPr sz="900" kern="1200">
        <a:solidFill>
          <a:schemeClr val="tx1"/>
        </a:solidFill>
        <a:latin typeface="+mn-lt"/>
        <a:ea typeface="+mn-ea"/>
        <a:cs typeface="+mn-cs"/>
      </a:defRPr>
    </a:lvl8pPr>
    <a:lvl9pPr marL="2743132" algn="l" defTabSz="685783"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www.deltathailand.com/" TargetMode="External"/><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Cover_White">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532A9990-6214-495A-B5B6-C1801359D16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852" y="520"/>
            <a:ext cx="9142147" cy="5142457"/>
          </a:xfrm>
          <a:prstGeom prst="rect">
            <a:avLst/>
          </a:prstGeom>
        </p:spPr>
      </p:pic>
      <p:sp>
        <p:nvSpPr>
          <p:cNvPr id="2" name="標題 1">
            <a:extLst>
              <a:ext uri="{FF2B5EF4-FFF2-40B4-BE49-F238E27FC236}">
                <a16:creationId xmlns:a16="http://schemas.microsoft.com/office/drawing/2014/main" id="{C41E9EBA-B88C-4731-B44A-419865607F19}"/>
              </a:ext>
            </a:extLst>
          </p:cNvPr>
          <p:cNvSpPr>
            <a:spLocks noGrp="1"/>
          </p:cNvSpPr>
          <p:nvPr>
            <p:ph type="ctrTitle" hasCustomPrompt="1"/>
          </p:nvPr>
        </p:nvSpPr>
        <p:spPr>
          <a:xfrm>
            <a:off x="672485" y="651272"/>
            <a:ext cx="6858000" cy="1398674"/>
          </a:xfrm>
        </p:spPr>
        <p:txBody>
          <a:bodyPr anchor="b">
            <a:normAutofit/>
          </a:bodyPr>
          <a:lstStyle>
            <a:lvl1pPr algn="l">
              <a:lnSpc>
                <a:spcPct val="110000"/>
              </a:lnSpc>
              <a:defRPr sz="3200" b="0">
                <a:solidFill>
                  <a:schemeClr val="tx1"/>
                </a:solidFill>
                <a:latin typeface="+mj-lt"/>
                <a:ea typeface="Verdana" panose="020B0604030504040204" pitchFamily="34" charset="0"/>
              </a:defRPr>
            </a:lvl1pPr>
          </a:lstStyle>
          <a:p>
            <a:r>
              <a:rPr lang="en-US" altLang="zh-TW"/>
              <a:t>Presentation Title Goes Here</a:t>
            </a:r>
            <a:br>
              <a:rPr lang="en-US" altLang="zh-TW"/>
            </a:br>
            <a:r>
              <a:rPr lang="en-US" altLang="zh-TW"/>
              <a:t>Maximum 2 Lines (32pt)</a:t>
            </a:r>
            <a:endParaRPr lang="en-US"/>
          </a:p>
        </p:txBody>
      </p:sp>
      <p:sp>
        <p:nvSpPr>
          <p:cNvPr id="3" name="副標題 2">
            <a:extLst>
              <a:ext uri="{FF2B5EF4-FFF2-40B4-BE49-F238E27FC236}">
                <a16:creationId xmlns:a16="http://schemas.microsoft.com/office/drawing/2014/main" id="{6C9BD8EC-F37F-4F94-8712-797CC1161E95}"/>
              </a:ext>
            </a:extLst>
          </p:cNvPr>
          <p:cNvSpPr>
            <a:spLocks noGrp="1"/>
          </p:cNvSpPr>
          <p:nvPr>
            <p:ph type="subTitle" idx="1" hasCustomPrompt="1"/>
          </p:nvPr>
        </p:nvSpPr>
        <p:spPr>
          <a:xfrm>
            <a:off x="672485" y="2261722"/>
            <a:ext cx="6858000" cy="1027578"/>
          </a:xfrm>
        </p:spPr>
        <p:txBody>
          <a:bodyPr>
            <a:normAutofit/>
          </a:bodyPr>
          <a:lstStyle>
            <a:lvl1pPr marL="0" indent="0" algn="l">
              <a:lnSpc>
                <a:spcPct val="110000"/>
              </a:lnSpc>
              <a:buNone/>
              <a:defRPr sz="2200">
                <a:solidFill>
                  <a:schemeClr val="tx2"/>
                </a:solidFill>
                <a:latin typeface="+mj-lt"/>
                <a:ea typeface="Verdana" panose="020B060403050404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ltLang="zh-TW"/>
              <a:t>Presentation Subtitle Goes Here</a:t>
            </a:r>
            <a:br>
              <a:rPr lang="en-US" altLang="zh-TW"/>
            </a:br>
            <a:r>
              <a:rPr lang="en-US" altLang="zh-TW"/>
              <a:t>Maximum 2 Lines (22pt)</a:t>
            </a:r>
            <a:endParaRPr lang="en-US"/>
          </a:p>
        </p:txBody>
      </p:sp>
      <p:sp>
        <p:nvSpPr>
          <p:cNvPr id="7" name="日期版面配置區 3">
            <a:extLst>
              <a:ext uri="{FF2B5EF4-FFF2-40B4-BE49-F238E27FC236}">
                <a16:creationId xmlns:a16="http://schemas.microsoft.com/office/drawing/2014/main" id="{CE458713-38E5-4D94-9527-7C2BC1D5DE79}"/>
              </a:ext>
            </a:extLst>
          </p:cNvPr>
          <p:cNvSpPr>
            <a:spLocks noGrp="1"/>
          </p:cNvSpPr>
          <p:nvPr>
            <p:ph type="dt" sz="half" idx="10"/>
          </p:nvPr>
        </p:nvSpPr>
        <p:spPr>
          <a:xfrm>
            <a:off x="657496" y="4228790"/>
            <a:ext cx="1151095" cy="263438"/>
          </a:xfrm>
        </p:spPr>
        <p:txBody>
          <a:bodyPr/>
          <a:lstStyle>
            <a:lvl1pPr>
              <a:defRPr sz="1100">
                <a:solidFill>
                  <a:schemeClr val="tx1"/>
                </a:solidFill>
              </a:defRPr>
            </a:lvl1pPr>
          </a:lstStyle>
          <a:p>
            <a:endParaRPr lang="en-US"/>
          </a:p>
        </p:txBody>
      </p:sp>
      <p:sp>
        <p:nvSpPr>
          <p:cNvPr id="9" name="頁尾版面配置區 4">
            <a:extLst>
              <a:ext uri="{FF2B5EF4-FFF2-40B4-BE49-F238E27FC236}">
                <a16:creationId xmlns:a16="http://schemas.microsoft.com/office/drawing/2014/main" id="{135E4C83-C41A-49B9-9C41-417375F79B2F}"/>
              </a:ext>
            </a:extLst>
          </p:cNvPr>
          <p:cNvSpPr>
            <a:spLocks noGrp="1"/>
          </p:cNvSpPr>
          <p:nvPr>
            <p:ph type="ftr" sz="quarter" idx="3"/>
          </p:nvPr>
        </p:nvSpPr>
        <p:spPr>
          <a:xfrm>
            <a:off x="1808591" y="4228790"/>
            <a:ext cx="3086100" cy="273844"/>
          </a:xfrm>
          <a:prstGeom prst="rect">
            <a:avLst/>
          </a:prstGeom>
        </p:spPr>
        <p:txBody>
          <a:bodyPr vert="horz" lIns="91440" tIns="45720" rIns="91440" bIns="45720" rtlCol="0" anchor="ctr"/>
          <a:lstStyle>
            <a:lvl1pPr algn="l">
              <a:defRPr sz="1100" u="none">
                <a:solidFill>
                  <a:schemeClr val="tx1"/>
                </a:solidFill>
              </a:defRPr>
            </a:lvl1pPr>
          </a:lstStyle>
          <a:p>
            <a:r>
              <a:rPr lang="en-US"/>
              <a:t>Delta Confidential</a:t>
            </a:r>
          </a:p>
        </p:txBody>
      </p:sp>
    </p:spTree>
    <p:extLst>
      <p:ext uri="{BB962C8B-B14F-4D97-AF65-F5344CB8AC3E}">
        <p14:creationId xmlns:p14="http://schemas.microsoft.com/office/powerpoint/2010/main" val="2557725927"/>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Cover_Image">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532A9990-6214-495A-B5B6-C1801359D1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58" y="2661"/>
            <a:ext cx="9134534" cy="5138175"/>
          </a:xfrm>
          <a:prstGeom prst="rect">
            <a:avLst/>
          </a:prstGeom>
        </p:spPr>
      </p:pic>
      <p:sp>
        <p:nvSpPr>
          <p:cNvPr id="2" name="標題 1">
            <a:extLst>
              <a:ext uri="{FF2B5EF4-FFF2-40B4-BE49-F238E27FC236}">
                <a16:creationId xmlns:a16="http://schemas.microsoft.com/office/drawing/2014/main" id="{C41E9EBA-B88C-4731-B44A-419865607F19}"/>
              </a:ext>
            </a:extLst>
          </p:cNvPr>
          <p:cNvSpPr>
            <a:spLocks noGrp="1"/>
          </p:cNvSpPr>
          <p:nvPr>
            <p:ph type="ctrTitle" hasCustomPrompt="1"/>
          </p:nvPr>
        </p:nvSpPr>
        <p:spPr>
          <a:xfrm>
            <a:off x="672485" y="651272"/>
            <a:ext cx="6858000" cy="1398674"/>
          </a:xfrm>
        </p:spPr>
        <p:txBody>
          <a:bodyPr anchor="b">
            <a:normAutofit/>
          </a:bodyPr>
          <a:lstStyle>
            <a:lvl1pPr algn="l">
              <a:lnSpc>
                <a:spcPct val="110000"/>
              </a:lnSpc>
              <a:defRPr sz="3200" b="0">
                <a:solidFill>
                  <a:schemeClr val="tx1"/>
                </a:solidFill>
                <a:latin typeface="+mj-lt"/>
                <a:ea typeface="Verdana" panose="020B0604030504040204" pitchFamily="34" charset="0"/>
              </a:defRPr>
            </a:lvl1pPr>
          </a:lstStyle>
          <a:p>
            <a:r>
              <a:rPr lang="en-US" altLang="zh-TW"/>
              <a:t>Presentation Title Goes Here</a:t>
            </a:r>
            <a:br>
              <a:rPr lang="en-US" altLang="zh-TW"/>
            </a:br>
            <a:r>
              <a:rPr lang="en-US" altLang="zh-TW"/>
              <a:t>Maximum 2 Lines (32pt)</a:t>
            </a:r>
            <a:endParaRPr lang="en-US"/>
          </a:p>
        </p:txBody>
      </p:sp>
      <p:sp>
        <p:nvSpPr>
          <p:cNvPr id="7" name="日期版面配置區 3">
            <a:extLst>
              <a:ext uri="{FF2B5EF4-FFF2-40B4-BE49-F238E27FC236}">
                <a16:creationId xmlns:a16="http://schemas.microsoft.com/office/drawing/2014/main" id="{CE458713-38E5-4D94-9527-7C2BC1D5DE79}"/>
              </a:ext>
            </a:extLst>
          </p:cNvPr>
          <p:cNvSpPr>
            <a:spLocks noGrp="1"/>
          </p:cNvSpPr>
          <p:nvPr>
            <p:ph type="dt" sz="half" idx="10"/>
          </p:nvPr>
        </p:nvSpPr>
        <p:spPr>
          <a:xfrm>
            <a:off x="657496" y="4228790"/>
            <a:ext cx="1151095" cy="263438"/>
          </a:xfrm>
        </p:spPr>
        <p:txBody>
          <a:bodyPr/>
          <a:lstStyle>
            <a:lvl1pPr>
              <a:defRPr sz="1100">
                <a:solidFill>
                  <a:schemeClr val="bg1"/>
                </a:solidFill>
              </a:defRPr>
            </a:lvl1pPr>
          </a:lstStyle>
          <a:p>
            <a:endParaRPr lang="en-US"/>
          </a:p>
        </p:txBody>
      </p:sp>
      <p:sp>
        <p:nvSpPr>
          <p:cNvPr id="9" name="頁尾版面配置區 4">
            <a:extLst>
              <a:ext uri="{FF2B5EF4-FFF2-40B4-BE49-F238E27FC236}">
                <a16:creationId xmlns:a16="http://schemas.microsoft.com/office/drawing/2014/main" id="{135E4C83-C41A-49B9-9C41-417375F79B2F}"/>
              </a:ext>
            </a:extLst>
          </p:cNvPr>
          <p:cNvSpPr>
            <a:spLocks noGrp="1"/>
          </p:cNvSpPr>
          <p:nvPr>
            <p:ph type="ftr" sz="quarter" idx="3"/>
          </p:nvPr>
        </p:nvSpPr>
        <p:spPr>
          <a:xfrm>
            <a:off x="1808591" y="4228790"/>
            <a:ext cx="3086100" cy="273844"/>
          </a:xfrm>
          <a:prstGeom prst="rect">
            <a:avLst/>
          </a:prstGeom>
        </p:spPr>
        <p:txBody>
          <a:bodyPr vert="horz" lIns="91440" tIns="45720" rIns="91440" bIns="45720" rtlCol="0" anchor="ctr"/>
          <a:lstStyle>
            <a:lvl1pPr algn="l">
              <a:defRPr sz="1100" u="none">
                <a:solidFill>
                  <a:schemeClr val="bg1"/>
                </a:solidFill>
              </a:defRPr>
            </a:lvl1pPr>
          </a:lstStyle>
          <a:p>
            <a:r>
              <a:rPr lang="en-US"/>
              <a:t>Delta Confidential</a:t>
            </a:r>
          </a:p>
        </p:txBody>
      </p:sp>
    </p:spTree>
    <p:extLst>
      <p:ext uri="{BB962C8B-B14F-4D97-AF65-F5344CB8AC3E}">
        <p14:creationId xmlns:p14="http://schemas.microsoft.com/office/powerpoint/2010/main" val="1093422105"/>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reak Page">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0B4FA8DF-9788-4FA2-80B2-C65AACC3D4E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27" y="520"/>
            <a:ext cx="9142145" cy="5142457"/>
          </a:xfrm>
          <a:prstGeom prst="rect">
            <a:avLst/>
          </a:prstGeom>
        </p:spPr>
      </p:pic>
      <p:sp>
        <p:nvSpPr>
          <p:cNvPr id="5" name="標題 1">
            <a:extLst>
              <a:ext uri="{FF2B5EF4-FFF2-40B4-BE49-F238E27FC236}">
                <a16:creationId xmlns:a16="http://schemas.microsoft.com/office/drawing/2014/main" id="{4B44CAB8-9DEC-4DEF-99E0-D78F53E4F834}"/>
              </a:ext>
            </a:extLst>
          </p:cNvPr>
          <p:cNvSpPr>
            <a:spLocks noGrp="1"/>
          </p:cNvSpPr>
          <p:nvPr>
            <p:ph type="ctrTitle" hasCustomPrompt="1"/>
          </p:nvPr>
        </p:nvSpPr>
        <p:spPr>
          <a:xfrm>
            <a:off x="672485" y="651273"/>
            <a:ext cx="6858000" cy="1398674"/>
          </a:xfrm>
        </p:spPr>
        <p:txBody>
          <a:bodyPr anchor="b">
            <a:normAutofit/>
          </a:bodyPr>
          <a:lstStyle>
            <a:lvl1pPr algn="l">
              <a:lnSpc>
                <a:spcPct val="110000"/>
              </a:lnSpc>
              <a:defRPr sz="3200" b="0">
                <a:solidFill>
                  <a:schemeClr val="bg1"/>
                </a:solidFill>
                <a:latin typeface="+mj-lt"/>
                <a:ea typeface="Verdana" panose="020B0604030504040204" pitchFamily="34" charset="0"/>
              </a:defRPr>
            </a:lvl1pPr>
          </a:lstStyle>
          <a:p>
            <a:r>
              <a:rPr lang="en-US"/>
              <a:t>Break Page Title Goes Here</a:t>
            </a:r>
            <a:br>
              <a:rPr lang="en-US"/>
            </a:br>
            <a:r>
              <a:rPr lang="en-US"/>
              <a:t>Maximum 2 Lines (32pt)</a:t>
            </a:r>
          </a:p>
        </p:txBody>
      </p:sp>
      <p:sp>
        <p:nvSpPr>
          <p:cNvPr id="6" name="副標題 2">
            <a:extLst>
              <a:ext uri="{FF2B5EF4-FFF2-40B4-BE49-F238E27FC236}">
                <a16:creationId xmlns:a16="http://schemas.microsoft.com/office/drawing/2014/main" id="{814F8012-3519-4A75-B26B-57773CA554B6}"/>
              </a:ext>
            </a:extLst>
          </p:cNvPr>
          <p:cNvSpPr>
            <a:spLocks noGrp="1"/>
          </p:cNvSpPr>
          <p:nvPr>
            <p:ph type="subTitle" idx="1" hasCustomPrompt="1"/>
          </p:nvPr>
        </p:nvSpPr>
        <p:spPr>
          <a:xfrm>
            <a:off x="672485" y="2261723"/>
            <a:ext cx="6858000" cy="1014877"/>
          </a:xfrm>
        </p:spPr>
        <p:txBody>
          <a:bodyPr>
            <a:normAutofit/>
          </a:bodyPr>
          <a:lstStyle>
            <a:lvl1pPr marL="0" indent="0" algn="l">
              <a:lnSpc>
                <a:spcPct val="110000"/>
              </a:lnSpc>
              <a:buNone/>
              <a:defRPr sz="2200">
                <a:solidFill>
                  <a:schemeClr val="bg1"/>
                </a:solidFill>
                <a:latin typeface="+mj-lt"/>
                <a:ea typeface="Verdana" panose="020B0604030504040204" pitchFamily="34"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Break Page Subtitle Goes Here</a:t>
            </a:r>
            <a:br>
              <a:rPr lang="en-US"/>
            </a:br>
            <a:r>
              <a:rPr lang="en-US"/>
              <a:t>Maximum 2 Lines (22pt)</a:t>
            </a:r>
          </a:p>
        </p:txBody>
      </p:sp>
    </p:spTree>
    <p:extLst>
      <p:ext uri="{BB962C8B-B14F-4D97-AF65-F5344CB8AC3E}">
        <p14:creationId xmlns:p14="http://schemas.microsoft.com/office/powerpoint/2010/main" val="3463990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Content Page">
    <p:spTree>
      <p:nvGrpSpPr>
        <p:cNvPr id="1" name=""/>
        <p:cNvGrpSpPr/>
        <p:nvPr/>
      </p:nvGrpSpPr>
      <p:grpSpPr>
        <a:xfrm>
          <a:off x="0" y="0"/>
          <a:ext cx="0" cy="0"/>
          <a:chOff x="0" y="0"/>
          <a:chExt cx="0" cy="0"/>
        </a:xfrm>
      </p:grpSpPr>
      <p:pic>
        <p:nvPicPr>
          <p:cNvPr id="38" name="圖片 37">
            <a:extLst>
              <a:ext uri="{FF2B5EF4-FFF2-40B4-BE49-F238E27FC236}">
                <a16:creationId xmlns:a16="http://schemas.microsoft.com/office/drawing/2014/main" id="{5FD10471-C5C0-42EC-BDDF-6E9F30F0706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27" y="520"/>
            <a:ext cx="9142145" cy="5142456"/>
          </a:xfrm>
          <a:prstGeom prst="rect">
            <a:avLst/>
          </a:prstGeom>
        </p:spPr>
      </p:pic>
      <p:sp>
        <p:nvSpPr>
          <p:cNvPr id="2" name="標題 1">
            <a:extLst>
              <a:ext uri="{FF2B5EF4-FFF2-40B4-BE49-F238E27FC236}">
                <a16:creationId xmlns:a16="http://schemas.microsoft.com/office/drawing/2014/main" id="{E8CA6B8E-EB08-4AB0-9768-E121F12ABA2B}"/>
              </a:ext>
            </a:extLst>
          </p:cNvPr>
          <p:cNvSpPr>
            <a:spLocks noGrp="1"/>
          </p:cNvSpPr>
          <p:nvPr>
            <p:ph type="title" hasCustomPrompt="1"/>
          </p:nvPr>
        </p:nvSpPr>
        <p:spPr/>
        <p:txBody>
          <a:bodyPr/>
          <a:lstStyle>
            <a:lvl1pPr>
              <a:defRPr/>
            </a:lvl1pPr>
          </a:lstStyle>
          <a:p>
            <a:r>
              <a:rPr lang="en-US" altLang="zh-TW"/>
              <a:t>Page Title Goes Here (24pt)</a:t>
            </a:r>
            <a:endParaRPr lang="en-US"/>
          </a:p>
        </p:txBody>
      </p:sp>
      <p:sp>
        <p:nvSpPr>
          <p:cNvPr id="3" name="內容版面配置區 2">
            <a:extLst>
              <a:ext uri="{FF2B5EF4-FFF2-40B4-BE49-F238E27FC236}">
                <a16:creationId xmlns:a16="http://schemas.microsoft.com/office/drawing/2014/main" id="{BEF22CCF-5B81-47DC-861A-B0A56BD7A109}"/>
              </a:ext>
            </a:extLst>
          </p:cNvPr>
          <p:cNvSpPr>
            <a:spLocks noGrp="1"/>
          </p:cNvSpPr>
          <p:nvPr>
            <p:ph idx="1" hasCustomPrompt="1"/>
          </p:nvPr>
        </p:nvSpPr>
        <p:spPr/>
        <p:txBody>
          <a:bodyPr/>
          <a:lstStyle>
            <a:lvl1pPr>
              <a:lnSpc>
                <a:spcPct val="110000"/>
              </a:lnSpc>
              <a:defRPr>
                <a:solidFill>
                  <a:schemeClr val="tx1"/>
                </a:solidFill>
              </a:defRPr>
            </a:lvl1pPr>
          </a:lstStyle>
          <a:p>
            <a:pPr lvl="0"/>
            <a:r>
              <a:rPr lang="en-US" altLang="zh-TW"/>
              <a:t>Insert content here (18pt)</a:t>
            </a:r>
            <a:endParaRPr lang="en-US"/>
          </a:p>
        </p:txBody>
      </p:sp>
      <p:sp>
        <p:nvSpPr>
          <p:cNvPr id="7" name="頁尾版面配置區 4">
            <a:extLst>
              <a:ext uri="{FF2B5EF4-FFF2-40B4-BE49-F238E27FC236}">
                <a16:creationId xmlns:a16="http://schemas.microsoft.com/office/drawing/2014/main" id="{665A7160-6DA8-4422-AD41-E3F9B89FD7C1}"/>
              </a:ext>
            </a:extLst>
          </p:cNvPr>
          <p:cNvSpPr>
            <a:spLocks noGrp="1"/>
          </p:cNvSpPr>
          <p:nvPr>
            <p:ph type="ftr" sz="quarter" idx="11"/>
          </p:nvPr>
        </p:nvSpPr>
        <p:spPr>
          <a:xfrm>
            <a:off x="588177" y="4643975"/>
            <a:ext cx="1228749" cy="328071"/>
          </a:xfrm>
        </p:spPr>
        <p:txBody>
          <a:bodyPr/>
          <a:lstStyle>
            <a:lvl1pPr>
              <a:defRPr sz="750"/>
            </a:lvl1pPr>
          </a:lstStyle>
          <a:p>
            <a:r>
              <a:rPr lang="en-US"/>
              <a:t>Delta Confidential</a:t>
            </a:r>
          </a:p>
        </p:txBody>
      </p:sp>
      <p:sp>
        <p:nvSpPr>
          <p:cNvPr id="8" name="投影片編號版面配置區 5">
            <a:extLst>
              <a:ext uri="{FF2B5EF4-FFF2-40B4-BE49-F238E27FC236}">
                <a16:creationId xmlns:a16="http://schemas.microsoft.com/office/drawing/2014/main" id="{B53CE910-51A0-423B-8DDA-673241B7F662}"/>
              </a:ext>
            </a:extLst>
          </p:cNvPr>
          <p:cNvSpPr>
            <a:spLocks noGrp="1"/>
          </p:cNvSpPr>
          <p:nvPr>
            <p:ph type="sldNum" sz="quarter" idx="12"/>
          </p:nvPr>
        </p:nvSpPr>
        <p:spPr>
          <a:xfrm>
            <a:off x="304800" y="4621096"/>
            <a:ext cx="372094" cy="350951"/>
          </a:xfrm>
        </p:spPr>
        <p:txBody>
          <a:bodyPr/>
          <a:lstStyle>
            <a:lvl1pPr>
              <a:defRPr sz="1050"/>
            </a:lvl1pPr>
          </a:lstStyle>
          <a:p>
            <a:fld id="{81BD21A8-5E88-4AE4-993C-2D76760CAD3D}" type="slidenum">
              <a:rPr lang="en-US" smtClean="0"/>
              <a:pPr/>
              <a:t>‹#›</a:t>
            </a:fld>
            <a:endParaRPr lang="en-US"/>
          </a:p>
        </p:txBody>
      </p:sp>
    </p:spTree>
    <p:extLst>
      <p:ext uri="{BB962C8B-B14F-4D97-AF65-F5344CB8AC3E}">
        <p14:creationId xmlns:p14="http://schemas.microsoft.com/office/powerpoint/2010/main" val="3471524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Page_Title Only">
    <p:spTree>
      <p:nvGrpSpPr>
        <p:cNvPr id="1" name=""/>
        <p:cNvGrpSpPr/>
        <p:nvPr/>
      </p:nvGrpSpPr>
      <p:grpSpPr>
        <a:xfrm>
          <a:off x="0" y="0"/>
          <a:ext cx="0" cy="0"/>
          <a:chOff x="0" y="0"/>
          <a:chExt cx="0" cy="0"/>
        </a:xfrm>
      </p:grpSpPr>
      <p:pic>
        <p:nvPicPr>
          <p:cNvPr id="37" name="圖片 36">
            <a:extLst>
              <a:ext uri="{FF2B5EF4-FFF2-40B4-BE49-F238E27FC236}">
                <a16:creationId xmlns:a16="http://schemas.microsoft.com/office/drawing/2014/main" id="{B64BAE1E-9FD8-472E-87A3-01859023B27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27" y="520"/>
            <a:ext cx="9142145" cy="5142456"/>
          </a:xfrm>
          <a:prstGeom prst="rect">
            <a:avLst/>
          </a:prstGeom>
        </p:spPr>
      </p:pic>
      <p:sp>
        <p:nvSpPr>
          <p:cNvPr id="5" name="標題 4">
            <a:extLst>
              <a:ext uri="{FF2B5EF4-FFF2-40B4-BE49-F238E27FC236}">
                <a16:creationId xmlns:a16="http://schemas.microsoft.com/office/drawing/2014/main" id="{2702107E-0279-495A-BF89-DD786730CC37}"/>
              </a:ext>
            </a:extLst>
          </p:cNvPr>
          <p:cNvSpPr>
            <a:spLocks noGrp="1"/>
          </p:cNvSpPr>
          <p:nvPr>
            <p:ph type="title" hasCustomPrompt="1"/>
          </p:nvPr>
        </p:nvSpPr>
        <p:spPr/>
        <p:txBody>
          <a:bodyPr/>
          <a:lstStyle>
            <a:lvl1pPr>
              <a:defRPr/>
            </a:lvl1pPr>
          </a:lstStyle>
          <a:p>
            <a:r>
              <a:rPr lang="en-US" altLang="zh-TW"/>
              <a:t>Page Title Goes Here (24pt)</a:t>
            </a:r>
            <a:endParaRPr lang="en-US"/>
          </a:p>
        </p:txBody>
      </p:sp>
      <p:sp>
        <p:nvSpPr>
          <p:cNvPr id="10" name="頁尾版面配置區 4">
            <a:extLst>
              <a:ext uri="{FF2B5EF4-FFF2-40B4-BE49-F238E27FC236}">
                <a16:creationId xmlns:a16="http://schemas.microsoft.com/office/drawing/2014/main" id="{2C27E71B-B9F4-4728-884E-BCF351A00395}"/>
              </a:ext>
            </a:extLst>
          </p:cNvPr>
          <p:cNvSpPr>
            <a:spLocks noGrp="1"/>
          </p:cNvSpPr>
          <p:nvPr>
            <p:ph type="ftr" sz="quarter" idx="11"/>
          </p:nvPr>
        </p:nvSpPr>
        <p:spPr>
          <a:xfrm>
            <a:off x="588177" y="4643975"/>
            <a:ext cx="1228749" cy="328071"/>
          </a:xfrm>
        </p:spPr>
        <p:txBody>
          <a:bodyPr/>
          <a:lstStyle>
            <a:lvl1pPr>
              <a:defRPr sz="750"/>
            </a:lvl1pPr>
          </a:lstStyle>
          <a:p>
            <a:r>
              <a:rPr lang="en-US"/>
              <a:t>Delta Confidential</a:t>
            </a:r>
          </a:p>
        </p:txBody>
      </p:sp>
      <p:sp>
        <p:nvSpPr>
          <p:cNvPr id="11" name="投影片編號版面配置區 5">
            <a:extLst>
              <a:ext uri="{FF2B5EF4-FFF2-40B4-BE49-F238E27FC236}">
                <a16:creationId xmlns:a16="http://schemas.microsoft.com/office/drawing/2014/main" id="{3DBDB033-C8C9-431A-8EFB-7D523B5D7D81}"/>
              </a:ext>
            </a:extLst>
          </p:cNvPr>
          <p:cNvSpPr>
            <a:spLocks noGrp="1"/>
          </p:cNvSpPr>
          <p:nvPr>
            <p:ph type="sldNum" sz="quarter" idx="12"/>
          </p:nvPr>
        </p:nvSpPr>
        <p:spPr>
          <a:xfrm>
            <a:off x="304800" y="4621096"/>
            <a:ext cx="372094" cy="350951"/>
          </a:xfrm>
        </p:spPr>
        <p:txBody>
          <a:bodyPr/>
          <a:lstStyle>
            <a:lvl1pPr>
              <a:defRPr sz="1050"/>
            </a:lvl1pPr>
          </a:lstStyle>
          <a:p>
            <a:fld id="{81BD21A8-5E88-4AE4-993C-2D76760CAD3D}" type="slidenum">
              <a:rPr lang="en-US" smtClean="0"/>
              <a:pPr/>
              <a:t>‹#›</a:t>
            </a:fld>
            <a:endParaRPr lang="en-US"/>
          </a:p>
        </p:txBody>
      </p:sp>
    </p:spTree>
    <p:extLst>
      <p:ext uri="{BB962C8B-B14F-4D97-AF65-F5344CB8AC3E}">
        <p14:creationId xmlns:p14="http://schemas.microsoft.com/office/powerpoint/2010/main" val="65864536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hank You Page">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DF00DD46-662F-40CC-948F-E762FF043DD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59" y="-82"/>
            <a:ext cx="9134533" cy="5138175"/>
          </a:xfrm>
          <a:prstGeom prst="rect">
            <a:avLst/>
          </a:prstGeom>
        </p:spPr>
      </p:pic>
      <p:sp>
        <p:nvSpPr>
          <p:cNvPr id="6" name="文字方塊 5">
            <a:extLst>
              <a:ext uri="{FF2B5EF4-FFF2-40B4-BE49-F238E27FC236}">
                <a16:creationId xmlns:a16="http://schemas.microsoft.com/office/drawing/2014/main" id="{455F666B-DD4F-4AD7-996E-A439A87F9C7E}"/>
              </a:ext>
            </a:extLst>
          </p:cNvPr>
          <p:cNvSpPr txBox="1"/>
          <p:nvPr/>
        </p:nvSpPr>
        <p:spPr>
          <a:xfrm>
            <a:off x="1222514" y="4237343"/>
            <a:ext cx="3011556" cy="686022"/>
          </a:xfrm>
          <a:prstGeom prst="rect">
            <a:avLst/>
          </a:prstGeom>
          <a:noFill/>
        </p:spPr>
        <p:txBody>
          <a:bodyPr wrap="square" rtlCol="0">
            <a:spAutoFit/>
          </a:bodyPr>
          <a:lstStyle/>
          <a:p>
            <a:pPr>
              <a:lnSpc>
                <a:spcPct val="110000"/>
              </a:lnSpc>
            </a:pPr>
            <a:r>
              <a:rPr lang="en-US" sz="1200" dirty="0">
                <a:solidFill>
                  <a:schemeClr val="tx2"/>
                </a:solidFill>
              </a:rPr>
              <a:t>To learn more about Delta,</a:t>
            </a:r>
            <a:br>
              <a:rPr lang="en-US" sz="1200" dirty="0">
                <a:solidFill>
                  <a:schemeClr val="tx2"/>
                </a:solidFill>
              </a:rPr>
            </a:br>
            <a:r>
              <a:rPr lang="en-US" sz="1200" dirty="0">
                <a:solidFill>
                  <a:schemeClr val="tx2"/>
                </a:solidFill>
              </a:rPr>
              <a:t>please visit </a:t>
            </a:r>
            <a:r>
              <a:rPr lang="en-US" sz="1200" dirty="0">
                <a:solidFill>
                  <a:schemeClr val="tx2"/>
                </a:solidFill>
                <a:hlinkClick r:id="rId3"/>
              </a:rPr>
              <a:t>www.DeltaThailand.com</a:t>
            </a:r>
            <a:r>
              <a:rPr lang="en-US" sz="1200" dirty="0">
                <a:solidFill>
                  <a:schemeClr val="tx2"/>
                </a:solidFill>
              </a:rPr>
              <a:t/>
            </a:r>
            <a:br>
              <a:rPr lang="en-US" sz="1200" dirty="0">
                <a:solidFill>
                  <a:schemeClr val="tx2"/>
                </a:solidFill>
              </a:rPr>
            </a:br>
            <a:r>
              <a:rPr lang="en-US" sz="1200" dirty="0">
                <a:solidFill>
                  <a:schemeClr val="tx2"/>
                </a:solidFill>
              </a:rPr>
              <a:t>or scan the QR code</a:t>
            </a:r>
          </a:p>
        </p:txBody>
      </p:sp>
      <p:sp>
        <p:nvSpPr>
          <p:cNvPr id="7" name="標題 1">
            <a:extLst>
              <a:ext uri="{FF2B5EF4-FFF2-40B4-BE49-F238E27FC236}">
                <a16:creationId xmlns:a16="http://schemas.microsoft.com/office/drawing/2014/main" id="{5F44435C-4EDB-4AB4-AAD6-08BF8682BAAC}"/>
              </a:ext>
            </a:extLst>
          </p:cNvPr>
          <p:cNvSpPr>
            <a:spLocks noGrp="1"/>
          </p:cNvSpPr>
          <p:nvPr>
            <p:ph type="ctrTitle" hasCustomPrompt="1"/>
          </p:nvPr>
        </p:nvSpPr>
        <p:spPr>
          <a:xfrm>
            <a:off x="672485" y="651272"/>
            <a:ext cx="6858000" cy="1398674"/>
          </a:xfrm>
        </p:spPr>
        <p:txBody>
          <a:bodyPr anchor="b">
            <a:normAutofit/>
          </a:bodyPr>
          <a:lstStyle>
            <a:lvl1pPr algn="l">
              <a:lnSpc>
                <a:spcPct val="110000"/>
              </a:lnSpc>
              <a:defRPr sz="3200" b="0">
                <a:solidFill>
                  <a:schemeClr val="tx1"/>
                </a:solidFill>
                <a:latin typeface="+mj-lt"/>
                <a:ea typeface="Verdana" panose="020B0604030504040204" pitchFamily="34" charset="0"/>
              </a:defRPr>
            </a:lvl1pPr>
          </a:lstStyle>
          <a:p>
            <a:r>
              <a:rPr lang="en-US"/>
              <a:t>Smarter. Greener. Together.</a:t>
            </a:r>
            <a:br>
              <a:rPr lang="en-US"/>
            </a:br>
            <a:endParaRPr lang="en-US"/>
          </a:p>
        </p:txBody>
      </p:sp>
      <p:pic>
        <p:nvPicPr>
          <p:cNvPr id="8" name="Picture 7"/>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261122" y="3986863"/>
            <a:ext cx="900952" cy="900952"/>
          </a:xfrm>
          <a:prstGeom prst="rect">
            <a:avLst/>
          </a:prstGeom>
        </p:spPr>
      </p:pic>
    </p:spTree>
    <p:extLst>
      <p:ext uri="{BB962C8B-B14F-4D97-AF65-F5344CB8AC3E}">
        <p14:creationId xmlns:p14="http://schemas.microsoft.com/office/powerpoint/2010/main" val="1746800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pic>
        <p:nvPicPr>
          <p:cNvPr id="3" name="圖片 37">
            <a:extLst>
              <a:ext uri="{FF2B5EF4-FFF2-40B4-BE49-F238E27FC236}">
                <a16:creationId xmlns:a16="http://schemas.microsoft.com/office/drawing/2014/main" id="{5DCA9C90-587C-409A-AE2D-7122202A94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27" y="520"/>
            <a:ext cx="9142145" cy="5142456"/>
          </a:xfrm>
          <a:prstGeom prst="rect">
            <a:avLst/>
          </a:prstGeom>
        </p:spPr>
      </p:pic>
      <p:sp>
        <p:nvSpPr>
          <p:cNvPr id="4" name="頁尾版面配置區 4">
            <a:extLst>
              <a:ext uri="{FF2B5EF4-FFF2-40B4-BE49-F238E27FC236}">
                <a16:creationId xmlns:a16="http://schemas.microsoft.com/office/drawing/2014/main" id="{A30559D7-C355-46B1-AFF5-6F393F860C86}"/>
              </a:ext>
            </a:extLst>
          </p:cNvPr>
          <p:cNvSpPr>
            <a:spLocks noGrp="1"/>
          </p:cNvSpPr>
          <p:nvPr>
            <p:ph type="ftr" sz="quarter" idx="11"/>
          </p:nvPr>
        </p:nvSpPr>
        <p:spPr>
          <a:xfrm>
            <a:off x="588177" y="4643975"/>
            <a:ext cx="1228749" cy="328071"/>
          </a:xfrm>
        </p:spPr>
        <p:txBody>
          <a:bodyPr/>
          <a:lstStyle>
            <a:lvl1pPr>
              <a:defRPr sz="750"/>
            </a:lvl1pPr>
          </a:lstStyle>
          <a:p>
            <a:r>
              <a:rPr lang="en-US"/>
              <a:t>Delta Confidential</a:t>
            </a:r>
          </a:p>
        </p:txBody>
      </p:sp>
      <p:sp>
        <p:nvSpPr>
          <p:cNvPr id="5" name="投影片編號版面配置區 5">
            <a:extLst>
              <a:ext uri="{FF2B5EF4-FFF2-40B4-BE49-F238E27FC236}">
                <a16:creationId xmlns:a16="http://schemas.microsoft.com/office/drawing/2014/main" id="{561FB2A1-D6FB-45FA-9898-166686D8EDA7}"/>
              </a:ext>
            </a:extLst>
          </p:cNvPr>
          <p:cNvSpPr>
            <a:spLocks noGrp="1"/>
          </p:cNvSpPr>
          <p:nvPr>
            <p:ph type="sldNum" sz="quarter" idx="12"/>
          </p:nvPr>
        </p:nvSpPr>
        <p:spPr>
          <a:xfrm>
            <a:off x="304800" y="4621096"/>
            <a:ext cx="372094" cy="350951"/>
          </a:xfrm>
        </p:spPr>
        <p:txBody>
          <a:bodyPr/>
          <a:lstStyle>
            <a:lvl1pPr>
              <a:defRPr sz="1050"/>
            </a:lvl1pPr>
          </a:lstStyle>
          <a:p>
            <a:fld id="{81BD21A8-5E88-4AE4-993C-2D76760CAD3D}" type="slidenum">
              <a:rPr lang="en-US" smtClean="0"/>
              <a:pPr/>
              <a:t>‹#›</a:t>
            </a:fld>
            <a:endParaRPr lang="en-US"/>
          </a:p>
        </p:txBody>
      </p:sp>
    </p:spTree>
    <p:extLst>
      <p:ext uri="{BB962C8B-B14F-4D97-AF65-F5344CB8AC3E}">
        <p14:creationId xmlns:p14="http://schemas.microsoft.com/office/powerpoint/2010/main" val="328171857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9584B288-D41F-4145-A1C0-E0281E1E2461}"/>
              </a:ext>
            </a:extLst>
          </p:cNvPr>
          <p:cNvSpPr>
            <a:spLocks noGrp="1"/>
          </p:cNvSpPr>
          <p:nvPr>
            <p:ph type="title"/>
          </p:nvPr>
        </p:nvSpPr>
        <p:spPr>
          <a:xfrm>
            <a:off x="304800" y="171454"/>
            <a:ext cx="8534400" cy="509547"/>
          </a:xfrm>
          <a:prstGeom prst="rect">
            <a:avLst/>
          </a:prstGeom>
        </p:spPr>
        <p:txBody>
          <a:bodyPr vert="horz" lIns="0" tIns="45720" rIns="0" bIns="45720" rtlCol="0" anchor="b">
            <a:normAutofit/>
          </a:bodyPr>
          <a:lstStyle/>
          <a:p>
            <a:r>
              <a:rPr lang="en-US"/>
              <a:t>Page Title Goes Here</a:t>
            </a:r>
          </a:p>
        </p:txBody>
      </p:sp>
      <p:sp>
        <p:nvSpPr>
          <p:cNvPr id="3" name="文字版面配置區 2">
            <a:extLst>
              <a:ext uri="{FF2B5EF4-FFF2-40B4-BE49-F238E27FC236}">
                <a16:creationId xmlns:a16="http://schemas.microsoft.com/office/drawing/2014/main" id="{23BE7FFB-6DD4-4C49-91B1-9DC75DF6EC07}"/>
              </a:ext>
            </a:extLst>
          </p:cNvPr>
          <p:cNvSpPr>
            <a:spLocks noGrp="1"/>
          </p:cNvSpPr>
          <p:nvPr>
            <p:ph type="body" idx="1"/>
          </p:nvPr>
        </p:nvSpPr>
        <p:spPr>
          <a:xfrm>
            <a:off x="304800" y="877846"/>
            <a:ext cx="8534400" cy="3502223"/>
          </a:xfrm>
          <a:prstGeom prst="rect">
            <a:avLst/>
          </a:prstGeom>
        </p:spPr>
        <p:txBody>
          <a:bodyPr vert="horz" lIns="0" tIns="45720" rIns="0" bIns="45720" rtlCol="0">
            <a:normAutofit/>
          </a:bodyPr>
          <a:lstStyle/>
          <a:p>
            <a:pPr lvl="0"/>
            <a:r>
              <a:rPr lang="en-US" altLang="zh-TW"/>
              <a:t>Insert content here</a:t>
            </a:r>
            <a:endParaRPr lang="en-US"/>
          </a:p>
        </p:txBody>
      </p:sp>
      <p:sp>
        <p:nvSpPr>
          <p:cNvPr id="4" name="日期版面配置區 3">
            <a:extLst>
              <a:ext uri="{FF2B5EF4-FFF2-40B4-BE49-F238E27FC236}">
                <a16:creationId xmlns:a16="http://schemas.microsoft.com/office/drawing/2014/main" id="{1BBD7ECA-A67F-4BFF-9619-0DDD6E5A9229}"/>
              </a:ext>
            </a:extLst>
          </p:cNvPr>
          <p:cNvSpPr>
            <a:spLocks noGrp="1"/>
          </p:cNvSpPr>
          <p:nvPr>
            <p:ph type="dt" sz="half" idx="2"/>
          </p:nvPr>
        </p:nvSpPr>
        <p:spPr>
          <a:xfrm>
            <a:off x="4572000" y="4632200"/>
            <a:ext cx="2057400" cy="316576"/>
          </a:xfrm>
          <a:prstGeom prst="rect">
            <a:avLst/>
          </a:prstGeom>
        </p:spPr>
        <p:txBody>
          <a:bodyPr vert="horz" lIns="91440" tIns="45720" rIns="91440" bIns="45720" rtlCol="0" anchor="ctr"/>
          <a:lstStyle>
            <a:lvl1pPr algn="l">
              <a:defRPr sz="900">
                <a:solidFill>
                  <a:schemeClr val="tx1"/>
                </a:solidFill>
              </a:defRPr>
            </a:lvl1pPr>
          </a:lstStyle>
          <a:p>
            <a:endParaRPr lang="en-US"/>
          </a:p>
        </p:txBody>
      </p:sp>
      <p:sp>
        <p:nvSpPr>
          <p:cNvPr id="5" name="頁尾版面配置區 4">
            <a:extLst>
              <a:ext uri="{FF2B5EF4-FFF2-40B4-BE49-F238E27FC236}">
                <a16:creationId xmlns:a16="http://schemas.microsoft.com/office/drawing/2014/main" id="{989C03B7-7699-4072-AC6D-A339A44A7047}"/>
              </a:ext>
            </a:extLst>
          </p:cNvPr>
          <p:cNvSpPr>
            <a:spLocks noGrp="1"/>
          </p:cNvSpPr>
          <p:nvPr>
            <p:ph type="ftr" sz="quarter" idx="3"/>
          </p:nvPr>
        </p:nvSpPr>
        <p:spPr>
          <a:xfrm>
            <a:off x="632708" y="4643975"/>
            <a:ext cx="3086100" cy="328071"/>
          </a:xfrm>
          <a:prstGeom prst="rect">
            <a:avLst/>
          </a:prstGeom>
        </p:spPr>
        <p:txBody>
          <a:bodyPr vert="horz" lIns="91440" tIns="45720" rIns="91440" bIns="45720" rtlCol="0" anchor="ctr"/>
          <a:lstStyle>
            <a:lvl1pPr algn="l">
              <a:defRPr sz="900" u="none">
                <a:solidFill>
                  <a:schemeClr val="tx1"/>
                </a:solidFill>
              </a:defRPr>
            </a:lvl1pPr>
          </a:lstStyle>
          <a:p>
            <a:r>
              <a:rPr lang="en-US"/>
              <a:t>Delta Confidential</a:t>
            </a:r>
          </a:p>
        </p:txBody>
      </p:sp>
      <p:sp>
        <p:nvSpPr>
          <p:cNvPr id="6" name="投影片編號版面配置區 5">
            <a:extLst>
              <a:ext uri="{FF2B5EF4-FFF2-40B4-BE49-F238E27FC236}">
                <a16:creationId xmlns:a16="http://schemas.microsoft.com/office/drawing/2014/main" id="{9AC81264-E3A8-4919-AA46-612C30BB1B99}"/>
              </a:ext>
            </a:extLst>
          </p:cNvPr>
          <p:cNvSpPr>
            <a:spLocks noGrp="1"/>
          </p:cNvSpPr>
          <p:nvPr>
            <p:ph type="sldNum" sz="quarter" idx="4"/>
          </p:nvPr>
        </p:nvSpPr>
        <p:spPr>
          <a:xfrm>
            <a:off x="304801" y="4643976"/>
            <a:ext cx="300841" cy="316942"/>
          </a:xfrm>
          <a:prstGeom prst="rect">
            <a:avLst/>
          </a:prstGeom>
        </p:spPr>
        <p:txBody>
          <a:bodyPr vert="horz" lIns="91440" tIns="45720" rIns="91440" bIns="45720" rtlCol="0" anchor="ctr"/>
          <a:lstStyle>
            <a:lvl1pPr algn="l">
              <a:defRPr sz="900">
                <a:solidFill>
                  <a:schemeClr val="tx1"/>
                </a:solidFill>
              </a:defRPr>
            </a:lvl1pPr>
          </a:lstStyle>
          <a:p>
            <a:fld id="{81BD21A8-5E88-4AE4-993C-2D76760CAD3D}" type="slidenum">
              <a:rPr lang="en-US" smtClean="0"/>
              <a:pPr/>
              <a:t>‹#›</a:t>
            </a:fld>
            <a:endParaRPr lang="en-US"/>
          </a:p>
        </p:txBody>
      </p:sp>
    </p:spTree>
    <p:extLst>
      <p:ext uri="{BB962C8B-B14F-4D97-AF65-F5344CB8AC3E}">
        <p14:creationId xmlns:p14="http://schemas.microsoft.com/office/powerpoint/2010/main" val="544437301"/>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3" r:id="rId6"/>
    <p:sldLayoutId id="2147483755" r:id="rId7"/>
  </p:sldLayoutIdLst>
  <p:hf hdr="0" dt="0"/>
  <p:txStyles>
    <p:titleStyle>
      <a:lvl1pPr algn="ctr" defTabSz="6858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171450" indent="-171450" algn="l" defTabSz="685800" rtl="0" eaLnBrk="1" latinLnBrk="0" hangingPunct="1">
        <a:lnSpc>
          <a:spcPct val="90000"/>
        </a:lnSpc>
        <a:spcBef>
          <a:spcPts val="750"/>
        </a:spcBef>
        <a:buClr>
          <a:schemeClr val="tx2"/>
        </a:buClr>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tx2"/>
        </a:buClr>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tx2"/>
        </a:buClr>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8" Type="http://schemas.openxmlformats.org/officeDocument/2006/relationships/image" Target="../media/image124.jpeg"/><Relationship Id="rId3" Type="http://schemas.microsoft.com/office/2007/relationships/hdphoto" Target="../media/hdphoto5.wdp"/><Relationship Id="rId7" Type="http://schemas.microsoft.com/office/2007/relationships/hdphoto" Target="../media/hdphoto6.wdp"/><Relationship Id="rId2" Type="http://schemas.openxmlformats.org/officeDocument/2006/relationships/image" Target="../media/image120.png"/><Relationship Id="rId1" Type="http://schemas.openxmlformats.org/officeDocument/2006/relationships/slideLayout" Target="../slideLayouts/slideLayout4.xml"/><Relationship Id="rId6" Type="http://schemas.openxmlformats.org/officeDocument/2006/relationships/image" Target="../media/image123.png"/><Relationship Id="rId5" Type="http://schemas.openxmlformats.org/officeDocument/2006/relationships/image" Target="../media/image122.jpg"/><Relationship Id="rId10" Type="http://schemas.openxmlformats.org/officeDocument/2006/relationships/image" Target="../media/image126.jpeg"/><Relationship Id="rId4" Type="http://schemas.openxmlformats.org/officeDocument/2006/relationships/image" Target="../media/image121.jpeg"/><Relationship Id="rId9" Type="http://schemas.openxmlformats.org/officeDocument/2006/relationships/image" Target="../media/image125.jpeg"/></Relationships>
</file>

<file path=ppt/slides/_rels/slide101.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8" Type="http://schemas.openxmlformats.org/officeDocument/2006/relationships/image" Target="../media/image134.jpeg"/><Relationship Id="rId13" Type="http://schemas.openxmlformats.org/officeDocument/2006/relationships/image" Target="../media/image139.jpeg"/><Relationship Id="rId3" Type="http://schemas.openxmlformats.org/officeDocument/2006/relationships/image" Target="../media/image129.jpeg"/><Relationship Id="rId7" Type="http://schemas.openxmlformats.org/officeDocument/2006/relationships/image" Target="../media/image133.jpeg"/><Relationship Id="rId12" Type="http://schemas.openxmlformats.org/officeDocument/2006/relationships/image" Target="../media/image138.jpeg"/><Relationship Id="rId2" Type="http://schemas.openxmlformats.org/officeDocument/2006/relationships/image" Target="../media/image128.png"/><Relationship Id="rId16" Type="http://schemas.openxmlformats.org/officeDocument/2006/relationships/image" Target="../media/image142.png"/><Relationship Id="rId1" Type="http://schemas.openxmlformats.org/officeDocument/2006/relationships/slideLayout" Target="../slideLayouts/slideLayout4.xml"/><Relationship Id="rId6" Type="http://schemas.openxmlformats.org/officeDocument/2006/relationships/image" Target="../media/image132.jpeg"/><Relationship Id="rId11" Type="http://schemas.openxmlformats.org/officeDocument/2006/relationships/image" Target="../media/image137.jpeg"/><Relationship Id="rId5" Type="http://schemas.openxmlformats.org/officeDocument/2006/relationships/image" Target="../media/image131.jpeg"/><Relationship Id="rId15" Type="http://schemas.openxmlformats.org/officeDocument/2006/relationships/image" Target="../media/image141.jpeg"/><Relationship Id="rId10" Type="http://schemas.openxmlformats.org/officeDocument/2006/relationships/image" Target="../media/image136.jpeg"/><Relationship Id="rId4" Type="http://schemas.openxmlformats.org/officeDocument/2006/relationships/image" Target="../media/image130.jpeg"/><Relationship Id="rId9" Type="http://schemas.openxmlformats.org/officeDocument/2006/relationships/image" Target="../media/image135.jpeg"/><Relationship Id="rId14" Type="http://schemas.openxmlformats.org/officeDocument/2006/relationships/image" Target="../media/image140.jpeg"/></Relationships>
</file>

<file path=ppt/slides/_rels/slide103.xml.rels><?xml version="1.0" encoding="UTF-8" standalone="yes"?>
<Relationships xmlns="http://schemas.openxmlformats.org/package/2006/relationships"><Relationship Id="rId26" Type="http://schemas.openxmlformats.org/officeDocument/2006/relationships/tags" Target="../tags/tag26.xml"/><Relationship Id="rId21" Type="http://schemas.openxmlformats.org/officeDocument/2006/relationships/tags" Target="../tags/tag21.xml"/><Relationship Id="rId42" Type="http://schemas.openxmlformats.org/officeDocument/2006/relationships/tags" Target="../tags/tag42.xml"/><Relationship Id="rId47" Type="http://schemas.openxmlformats.org/officeDocument/2006/relationships/tags" Target="../tags/tag47.xml"/><Relationship Id="rId63" Type="http://schemas.openxmlformats.org/officeDocument/2006/relationships/tags" Target="../tags/tag63.xml"/><Relationship Id="rId68" Type="http://schemas.openxmlformats.org/officeDocument/2006/relationships/tags" Target="../tags/tag68.xml"/><Relationship Id="rId84" Type="http://schemas.openxmlformats.org/officeDocument/2006/relationships/tags" Target="../tags/tag84.xml"/><Relationship Id="rId89" Type="http://schemas.openxmlformats.org/officeDocument/2006/relationships/tags" Target="../tags/tag89.xml"/><Relationship Id="rId7" Type="http://schemas.openxmlformats.org/officeDocument/2006/relationships/tags" Target="../tags/tag7.xml"/><Relationship Id="rId71" Type="http://schemas.openxmlformats.org/officeDocument/2006/relationships/tags" Target="../tags/tag71.xml"/><Relationship Id="rId92" Type="http://schemas.openxmlformats.org/officeDocument/2006/relationships/tags" Target="../tags/tag92.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29.xml"/><Relationship Id="rId107" Type="http://schemas.openxmlformats.org/officeDocument/2006/relationships/image" Target="../media/image149.png"/><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tags" Target="../tags/tag45.xml"/><Relationship Id="rId53" Type="http://schemas.openxmlformats.org/officeDocument/2006/relationships/tags" Target="../tags/tag53.xml"/><Relationship Id="rId58" Type="http://schemas.openxmlformats.org/officeDocument/2006/relationships/tags" Target="../tags/tag58.xml"/><Relationship Id="rId66" Type="http://schemas.openxmlformats.org/officeDocument/2006/relationships/tags" Target="../tags/tag66.xml"/><Relationship Id="rId74" Type="http://schemas.openxmlformats.org/officeDocument/2006/relationships/tags" Target="../tags/tag74.xml"/><Relationship Id="rId79" Type="http://schemas.openxmlformats.org/officeDocument/2006/relationships/tags" Target="../tags/tag79.xml"/><Relationship Id="rId87" Type="http://schemas.openxmlformats.org/officeDocument/2006/relationships/tags" Target="../tags/tag87.xml"/><Relationship Id="rId102" Type="http://schemas.openxmlformats.org/officeDocument/2006/relationships/image" Target="../media/image144.png"/><Relationship Id="rId5" Type="http://schemas.openxmlformats.org/officeDocument/2006/relationships/tags" Target="../tags/tag5.xml"/><Relationship Id="rId61" Type="http://schemas.openxmlformats.org/officeDocument/2006/relationships/tags" Target="../tags/tag61.xml"/><Relationship Id="rId82" Type="http://schemas.openxmlformats.org/officeDocument/2006/relationships/tags" Target="../tags/tag82.xml"/><Relationship Id="rId90" Type="http://schemas.openxmlformats.org/officeDocument/2006/relationships/tags" Target="../tags/tag90.xml"/><Relationship Id="rId95" Type="http://schemas.openxmlformats.org/officeDocument/2006/relationships/tags" Target="../tags/tag95.xml"/><Relationship Id="rId19" Type="http://schemas.openxmlformats.org/officeDocument/2006/relationships/tags" Target="../tags/tag1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56" Type="http://schemas.openxmlformats.org/officeDocument/2006/relationships/tags" Target="../tags/tag56.xml"/><Relationship Id="rId64" Type="http://schemas.openxmlformats.org/officeDocument/2006/relationships/tags" Target="../tags/tag64.xml"/><Relationship Id="rId69" Type="http://schemas.openxmlformats.org/officeDocument/2006/relationships/tags" Target="../tags/tag69.xml"/><Relationship Id="rId77" Type="http://schemas.openxmlformats.org/officeDocument/2006/relationships/tags" Target="../tags/tag77.xml"/><Relationship Id="rId100" Type="http://schemas.openxmlformats.org/officeDocument/2006/relationships/slideLayout" Target="../slideLayouts/slideLayout4.xml"/><Relationship Id="rId105" Type="http://schemas.openxmlformats.org/officeDocument/2006/relationships/image" Target="../media/image147.png"/><Relationship Id="rId8" Type="http://schemas.openxmlformats.org/officeDocument/2006/relationships/tags" Target="../tags/tag8.xml"/><Relationship Id="rId51" Type="http://schemas.openxmlformats.org/officeDocument/2006/relationships/tags" Target="../tags/tag51.xml"/><Relationship Id="rId72" Type="http://schemas.openxmlformats.org/officeDocument/2006/relationships/tags" Target="../tags/tag72.xml"/><Relationship Id="rId80" Type="http://schemas.openxmlformats.org/officeDocument/2006/relationships/tags" Target="../tags/tag80.xml"/><Relationship Id="rId85" Type="http://schemas.openxmlformats.org/officeDocument/2006/relationships/tags" Target="../tags/tag85.xml"/><Relationship Id="rId93" Type="http://schemas.openxmlformats.org/officeDocument/2006/relationships/tags" Target="../tags/tag93.xml"/><Relationship Id="rId98" Type="http://schemas.openxmlformats.org/officeDocument/2006/relationships/tags" Target="../tags/tag98.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tags" Target="../tags/tag59.xml"/><Relationship Id="rId67" Type="http://schemas.openxmlformats.org/officeDocument/2006/relationships/tags" Target="../tags/tag67.xml"/><Relationship Id="rId103" Type="http://schemas.openxmlformats.org/officeDocument/2006/relationships/image" Target="../media/image145.png"/><Relationship Id="rId108" Type="http://schemas.openxmlformats.org/officeDocument/2006/relationships/image" Target="../media/image150.png"/><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62" Type="http://schemas.openxmlformats.org/officeDocument/2006/relationships/tags" Target="../tags/tag62.xml"/><Relationship Id="rId70" Type="http://schemas.openxmlformats.org/officeDocument/2006/relationships/tags" Target="../tags/tag70.xml"/><Relationship Id="rId75" Type="http://schemas.openxmlformats.org/officeDocument/2006/relationships/tags" Target="../tags/tag75.xml"/><Relationship Id="rId83" Type="http://schemas.openxmlformats.org/officeDocument/2006/relationships/tags" Target="../tags/tag83.xml"/><Relationship Id="rId88" Type="http://schemas.openxmlformats.org/officeDocument/2006/relationships/tags" Target="../tags/tag88.xml"/><Relationship Id="rId91" Type="http://schemas.openxmlformats.org/officeDocument/2006/relationships/tags" Target="../tags/tag91.xml"/><Relationship Id="rId96" Type="http://schemas.openxmlformats.org/officeDocument/2006/relationships/tags" Target="../tags/tag96.xml"/><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tags" Target="../tags/tag57.xml"/><Relationship Id="rId106" Type="http://schemas.openxmlformats.org/officeDocument/2006/relationships/image" Target="../media/image148.png"/><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tags" Target="../tags/tag60.xml"/><Relationship Id="rId65" Type="http://schemas.openxmlformats.org/officeDocument/2006/relationships/tags" Target="../tags/tag65.xml"/><Relationship Id="rId73" Type="http://schemas.openxmlformats.org/officeDocument/2006/relationships/tags" Target="../tags/tag73.xml"/><Relationship Id="rId78" Type="http://schemas.openxmlformats.org/officeDocument/2006/relationships/tags" Target="../tags/tag78.xml"/><Relationship Id="rId81" Type="http://schemas.openxmlformats.org/officeDocument/2006/relationships/tags" Target="../tags/tag81.xml"/><Relationship Id="rId86" Type="http://schemas.openxmlformats.org/officeDocument/2006/relationships/tags" Target="../tags/tag86.xml"/><Relationship Id="rId94" Type="http://schemas.openxmlformats.org/officeDocument/2006/relationships/tags" Target="../tags/tag94.xml"/><Relationship Id="rId99" Type="http://schemas.openxmlformats.org/officeDocument/2006/relationships/tags" Target="../tags/tag99.xml"/><Relationship Id="rId101" Type="http://schemas.openxmlformats.org/officeDocument/2006/relationships/image" Target="../media/image143.png"/><Relationship Id="rId4" Type="http://schemas.openxmlformats.org/officeDocument/2006/relationships/tags" Target="../tags/tag4.xml"/><Relationship Id="rId9" Type="http://schemas.openxmlformats.org/officeDocument/2006/relationships/tags" Target="../tags/tag9.xml"/><Relationship Id="rId13" Type="http://schemas.openxmlformats.org/officeDocument/2006/relationships/tags" Target="../tags/tag13.xml"/><Relationship Id="rId18" Type="http://schemas.openxmlformats.org/officeDocument/2006/relationships/tags" Target="../tags/tag18.xml"/><Relationship Id="rId39" Type="http://schemas.openxmlformats.org/officeDocument/2006/relationships/tags" Target="../tags/tag39.xml"/><Relationship Id="rId34" Type="http://schemas.openxmlformats.org/officeDocument/2006/relationships/tags" Target="../tags/tag34.xml"/><Relationship Id="rId50" Type="http://schemas.openxmlformats.org/officeDocument/2006/relationships/tags" Target="../tags/tag50.xml"/><Relationship Id="rId55" Type="http://schemas.openxmlformats.org/officeDocument/2006/relationships/tags" Target="../tags/tag55.xml"/><Relationship Id="rId76" Type="http://schemas.openxmlformats.org/officeDocument/2006/relationships/tags" Target="../tags/tag76.xml"/><Relationship Id="rId97" Type="http://schemas.openxmlformats.org/officeDocument/2006/relationships/tags" Target="../tags/tag97.xml"/><Relationship Id="rId104" Type="http://schemas.openxmlformats.org/officeDocument/2006/relationships/image" Target="../media/image14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jpeg"/><Relationship Id="rId2" Type="http://schemas.openxmlformats.org/officeDocument/2006/relationships/image" Target="../media/image151.png"/><Relationship Id="rId1" Type="http://schemas.openxmlformats.org/officeDocument/2006/relationships/slideLayout" Target="../slideLayouts/slideLayout7.xml"/><Relationship Id="rId6" Type="http://schemas.openxmlformats.org/officeDocument/2006/relationships/image" Target="../media/image155.png"/><Relationship Id="rId5" Type="http://schemas.openxmlformats.org/officeDocument/2006/relationships/image" Target="../media/image154.jpeg"/><Relationship Id="rId4" Type="http://schemas.openxmlformats.org/officeDocument/2006/relationships/image" Target="../media/image153.png"/><Relationship Id="rId9" Type="http://schemas.openxmlformats.org/officeDocument/2006/relationships/image" Target="../media/image158.png"/></Relationships>
</file>

<file path=ppt/slides/_rels/slide10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www.techempower.com/benchmarks/#section=data-r20&amp;hw=ph&amp;test=plaintext&amp;l=zii7wd-sf&amp;f=38xs1-nz7k-31w3v9-13yfb5-1dy5a8-ibe5wg-bf42oy-mdwkof-kkhgco-dhtlwa-fp9c4-sg" TargetMode="External"/><Relationship Id="rId7"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hyperlink" Target="https://marketplace.visualstudio.com/?WT.mc_id=dotnet-35129-website" TargetMode="External"/><Relationship Id="rId5" Type="http://schemas.openxmlformats.org/officeDocument/2006/relationships/hyperlink" Target="https://www.nuget.org/" TargetMode="External"/><Relationship Id="rId4" Type="http://schemas.openxmlformats.org/officeDocument/2006/relationships/image" Target="../media/image10.png"/><Relationship Id="rId9" Type="http://schemas.openxmlformats.org/officeDocument/2006/relationships/hyperlink" Target="https://dotnetfoundation.org/"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visualstudio.microsoft.com/downloads/" TargetMode="External"/><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6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105.tiff"/><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chart" Target="../charts/chart1.xml"/><Relationship Id="rId1" Type="http://schemas.openxmlformats.org/officeDocument/2006/relationships/slideLayout" Target="../slideLayouts/slideLayout4.xml"/><Relationship Id="rId4" Type="http://schemas.openxmlformats.org/officeDocument/2006/relationships/image" Target="../media/image108.jpeg"/></Relationships>
</file>

<file path=ppt/slides/_rels/slide97.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slideLayout" Target="../slideLayouts/slideLayout4.xml"/><Relationship Id="rId4" Type="http://schemas.openxmlformats.org/officeDocument/2006/relationships/image" Target="../media/image111.jpe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19.png"/><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118.png"/><Relationship Id="rId2" Type="http://schemas.openxmlformats.org/officeDocument/2006/relationships/image" Target="../media/image112.png"/><Relationship Id="rId1" Type="http://schemas.openxmlformats.org/officeDocument/2006/relationships/slideLayout" Target="../slideLayouts/slideLayout4.xml"/><Relationship Id="rId6" Type="http://schemas.openxmlformats.org/officeDocument/2006/relationships/image" Target="../media/image114.png"/><Relationship Id="rId11" Type="http://schemas.openxmlformats.org/officeDocument/2006/relationships/image" Target="../media/image117.png"/><Relationship Id="rId5" Type="http://schemas.microsoft.com/office/2007/relationships/hdphoto" Target="../media/hdphoto2.wdp"/><Relationship Id="rId10" Type="http://schemas.openxmlformats.org/officeDocument/2006/relationships/image" Target="../media/image116.png"/><Relationship Id="rId4" Type="http://schemas.openxmlformats.org/officeDocument/2006/relationships/image" Target="../media/image113.png"/><Relationship Id="rId9"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CAC64F54-0B3A-4215-A825-3D5ABFB94626}"/>
              </a:ext>
            </a:extLst>
          </p:cNvPr>
          <p:cNvSpPr>
            <a:spLocks noGrp="1"/>
          </p:cNvSpPr>
          <p:nvPr>
            <p:ph type="ctrTitle"/>
          </p:nvPr>
        </p:nvSpPr>
        <p:spPr/>
        <p:txBody>
          <a:bodyPr anchor="t"/>
          <a:lstStyle/>
          <a:p>
            <a:r>
              <a:rPr lang="en-US" dirty="0" smtClean="0">
                <a:solidFill>
                  <a:schemeClr val="tx1">
                    <a:lumMod val="75000"/>
                    <a:lumOff val="25000"/>
                  </a:schemeClr>
                </a:solidFill>
                <a:latin typeface="DeltaSans" panose="020B0502030000000004" pitchFamily="34" charset="0"/>
                <a:ea typeface="DeltaSans" panose="020B0502030000000004" pitchFamily="34" charset="0"/>
              </a:rPr>
              <a:t>TE-Basic C# Programming</a:t>
            </a:r>
            <a:endParaRPr lang="en-US" dirty="0">
              <a:solidFill>
                <a:schemeClr val="tx1">
                  <a:lumMod val="75000"/>
                  <a:lumOff val="25000"/>
                </a:schemeClr>
              </a:solidFill>
              <a:latin typeface="DeltaSans" panose="020B0502030000000004" pitchFamily="34" charset="0"/>
              <a:ea typeface="DeltaSans" panose="020B0502030000000004" pitchFamily="34" charset="0"/>
            </a:endParaRPr>
          </a:p>
        </p:txBody>
      </p:sp>
      <p:sp>
        <p:nvSpPr>
          <p:cNvPr id="2" name="Footer Placeholder 1">
            <a:extLst>
              <a:ext uri="{FF2B5EF4-FFF2-40B4-BE49-F238E27FC236}">
                <a16:creationId xmlns:a16="http://schemas.microsoft.com/office/drawing/2014/main" id="{2C93E8C0-A505-404A-92B3-BD3D357DD3D8}"/>
              </a:ext>
            </a:extLst>
          </p:cNvPr>
          <p:cNvSpPr>
            <a:spLocks noGrp="1"/>
          </p:cNvSpPr>
          <p:nvPr>
            <p:ph type="ftr" sz="quarter" idx="3"/>
          </p:nvPr>
        </p:nvSpPr>
        <p:spPr>
          <a:xfrm>
            <a:off x="621804" y="4228790"/>
            <a:ext cx="3086100" cy="273844"/>
          </a:xfrm>
        </p:spPr>
        <p:txBody>
          <a:bodyPr/>
          <a:lstStyle/>
          <a:p>
            <a:r>
              <a:rPr lang="en-US" dirty="0"/>
              <a:t>January, 2022      Delta Confidential</a:t>
            </a:r>
          </a:p>
        </p:txBody>
      </p:sp>
    </p:spTree>
    <p:extLst>
      <p:ext uri="{BB962C8B-B14F-4D97-AF65-F5344CB8AC3E}">
        <p14:creationId xmlns:p14="http://schemas.microsoft.com/office/powerpoint/2010/main" val="17470308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10</a:t>
            </a:fld>
            <a:endParaRPr lang="en-US"/>
          </a:p>
        </p:txBody>
      </p:sp>
      <p:sp>
        <p:nvSpPr>
          <p:cNvPr id="5" name="Rectangle 4"/>
          <p:cNvSpPr/>
          <p:nvPr/>
        </p:nvSpPr>
        <p:spPr>
          <a:xfrm>
            <a:off x="260452" y="123478"/>
            <a:ext cx="6759820" cy="4278094"/>
          </a:xfrm>
          <a:prstGeom prst="rect">
            <a:avLst/>
          </a:prstGeom>
        </p:spPr>
        <p:txBody>
          <a:bodyPr wrap="square">
            <a:spAutoFit/>
          </a:bodyPr>
          <a:lstStyle/>
          <a:p>
            <a:r>
              <a:rPr lang="en-US" sz="1600" b="1" dirty="0" smtClean="0">
                <a:solidFill>
                  <a:srgbClr val="0087DC"/>
                </a:solidFill>
                <a:latin typeface="DeltaSans" panose="020B0502030000000004"/>
              </a:rPr>
              <a:t>Keys </a:t>
            </a:r>
            <a:r>
              <a:rPr lang="en-US" sz="1600" b="1" dirty="0">
                <a:solidFill>
                  <a:srgbClr val="0087DC"/>
                </a:solidFill>
                <a:latin typeface="DeltaSans" panose="020B0502030000000004"/>
              </a:rPr>
              <a:t>to C# </a:t>
            </a:r>
            <a:endParaRPr lang="en-US" sz="1600" dirty="0">
              <a:solidFill>
                <a:srgbClr val="0087DC"/>
              </a:solidFill>
              <a:latin typeface="DeltaSans" panose="020B0502030000000004"/>
            </a:endParaRPr>
          </a:p>
          <a:p>
            <a:r>
              <a:rPr lang="en-US" sz="1400" dirty="0">
                <a:solidFill>
                  <a:srgbClr val="595959"/>
                </a:solidFill>
                <a:latin typeface="DeltaSans" panose="020B0502030000000004"/>
              </a:rPr>
              <a:t>1. Most lines end with a semi-colon. Typically, the exception to this is a line that is followed by an opening curly brace. </a:t>
            </a:r>
          </a:p>
          <a:p>
            <a:r>
              <a:rPr lang="en-US" sz="1400" dirty="0">
                <a:solidFill>
                  <a:srgbClr val="595959"/>
                </a:solidFill>
                <a:latin typeface="DeltaSans" panose="020B0502030000000004"/>
              </a:rPr>
              <a:t>2. C# is case sensitive. </a:t>
            </a:r>
          </a:p>
          <a:p>
            <a:r>
              <a:rPr lang="en-US" sz="1400" dirty="0">
                <a:solidFill>
                  <a:srgbClr val="595959"/>
                </a:solidFill>
                <a:latin typeface="DeltaSans" panose="020B0502030000000004"/>
              </a:rPr>
              <a:t>3. Every opening curly brace, parenthesis or bracket needs a closing one. </a:t>
            </a:r>
          </a:p>
          <a:p>
            <a:endParaRPr lang="en-US" sz="1600" dirty="0">
              <a:solidFill>
                <a:srgbClr val="595959"/>
              </a:solidFill>
              <a:latin typeface="DeltaSans" panose="020B0502030000000004"/>
            </a:endParaRPr>
          </a:p>
          <a:p>
            <a:r>
              <a:rPr lang="en-US" sz="1600" b="1" dirty="0">
                <a:solidFill>
                  <a:srgbClr val="0087DC"/>
                </a:solidFill>
                <a:latin typeface="DeltaSans" panose="020B0502030000000004"/>
              </a:rPr>
              <a:t>Application Types </a:t>
            </a:r>
            <a:endParaRPr lang="en-US" sz="1600" dirty="0">
              <a:solidFill>
                <a:srgbClr val="0087DC"/>
              </a:solidFill>
              <a:latin typeface="DeltaSans" panose="020B0502030000000004"/>
            </a:endParaRPr>
          </a:p>
          <a:p>
            <a:r>
              <a:rPr lang="en-US" sz="1400" b="1" dirty="0">
                <a:solidFill>
                  <a:srgbClr val="595959"/>
                </a:solidFill>
                <a:latin typeface="DeltaSans" panose="020B0502030000000004"/>
              </a:rPr>
              <a:t>Desktop Applications </a:t>
            </a:r>
            <a:endParaRPr lang="en-US" sz="1400" dirty="0">
              <a:solidFill>
                <a:srgbClr val="595959"/>
              </a:solidFill>
              <a:latin typeface="DeltaSans" panose="020B0502030000000004"/>
            </a:endParaRPr>
          </a:p>
          <a:p>
            <a:r>
              <a:rPr lang="en-US" sz="1400" dirty="0">
                <a:solidFill>
                  <a:srgbClr val="595959"/>
                </a:solidFill>
                <a:latin typeface="DeltaSans" panose="020B0502030000000004"/>
              </a:rPr>
              <a:t>These are applications that create executable (exe) files. This type includes Console Applications, Windows Forms Applications, and WPF Applications. </a:t>
            </a:r>
          </a:p>
          <a:p>
            <a:r>
              <a:rPr lang="en-US" sz="1400" b="1" dirty="0">
                <a:solidFill>
                  <a:srgbClr val="595959"/>
                </a:solidFill>
                <a:latin typeface="DeltaSans" panose="020B0502030000000004"/>
              </a:rPr>
              <a:t>Web Applications </a:t>
            </a:r>
            <a:endParaRPr lang="en-US" sz="1400" dirty="0">
              <a:solidFill>
                <a:srgbClr val="595959"/>
              </a:solidFill>
              <a:latin typeface="DeltaSans" panose="020B0502030000000004"/>
            </a:endParaRPr>
          </a:p>
          <a:p>
            <a:r>
              <a:rPr lang="en-US" sz="1400" dirty="0">
                <a:solidFill>
                  <a:srgbClr val="595959"/>
                </a:solidFill>
                <a:latin typeface="DeltaSans" panose="020B0502030000000004"/>
              </a:rPr>
              <a:t>Web applications are run from a web server. Typically this is Internet Information Server (IIS). Examples of this type includes ASP.NET applications, ASP.NET MVC applications and Web API applications. </a:t>
            </a:r>
          </a:p>
          <a:p>
            <a:r>
              <a:rPr lang="en-US" sz="1400" b="1" dirty="0">
                <a:solidFill>
                  <a:srgbClr val="595959"/>
                </a:solidFill>
                <a:latin typeface="DeltaSans" panose="020B0502030000000004"/>
              </a:rPr>
              <a:t>Library Applications </a:t>
            </a:r>
            <a:endParaRPr lang="en-US" sz="1400" dirty="0">
              <a:solidFill>
                <a:srgbClr val="595959"/>
              </a:solidFill>
              <a:latin typeface="DeltaSans" panose="020B0502030000000004"/>
            </a:endParaRPr>
          </a:p>
          <a:p>
            <a:r>
              <a:rPr lang="en-US" sz="1400" dirty="0">
                <a:solidFill>
                  <a:srgbClr val="595959"/>
                </a:solidFill>
                <a:latin typeface="DeltaSans" panose="020B0502030000000004"/>
              </a:rPr>
              <a:t>Library applications are not designed to be used by themselves. Instead, they support other application types. An example of this type is the Class Library Application. It allows you to create code that can be used in multiple applications by referencing the </a:t>
            </a:r>
            <a:r>
              <a:rPr lang="en-US" sz="1400" dirty="0" err="1">
                <a:solidFill>
                  <a:srgbClr val="595959"/>
                </a:solidFill>
                <a:latin typeface="DeltaSans" panose="020B0502030000000004"/>
              </a:rPr>
              <a:t>dll</a:t>
            </a:r>
            <a:r>
              <a:rPr lang="en-US" sz="1400" dirty="0">
                <a:solidFill>
                  <a:srgbClr val="595959"/>
                </a:solidFill>
                <a:latin typeface="DeltaSans" panose="020B0502030000000004"/>
              </a:rPr>
              <a:t> file that the library creates. </a:t>
            </a:r>
          </a:p>
        </p:txBody>
      </p:sp>
      <p:sp>
        <p:nvSpPr>
          <p:cNvPr id="10" name="Rectangle 9"/>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2"/>
          <a:stretch>
            <a:fillRect/>
          </a:stretch>
        </p:blipFill>
        <p:spPr>
          <a:xfrm>
            <a:off x="7033612" y="285046"/>
            <a:ext cx="1834272" cy="3954958"/>
          </a:xfrm>
          <a:prstGeom prst="rect">
            <a:avLst/>
          </a:prstGeom>
        </p:spPr>
      </p:pic>
    </p:spTree>
    <p:extLst>
      <p:ext uri="{BB962C8B-B14F-4D97-AF65-F5344CB8AC3E}">
        <p14:creationId xmlns:p14="http://schemas.microsoft.com/office/powerpoint/2010/main" val="126594648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gradFill>
          <a:gsLst>
            <a:gs pos="0">
              <a:srgbClr val="00B0F0">
                <a:lumMod val="98000"/>
              </a:srgbClr>
            </a:gs>
            <a:gs pos="100000">
              <a:srgbClr val="BEDC5A">
                <a:lumMod val="41000"/>
                <a:lumOff val="59000"/>
              </a:srgbClr>
            </a:gs>
          </a:gsLst>
          <a:lin ang="4800000" scaled="0"/>
        </a:gradFill>
        <a:effectLst/>
      </p:bgPr>
    </p:bg>
    <p:spTree>
      <p:nvGrpSpPr>
        <p:cNvPr id="1" name=""/>
        <p:cNvGrpSpPr/>
        <p:nvPr/>
      </p:nvGrpSpPr>
      <p:grpSpPr>
        <a:xfrm>
          <a:off x="0" y="0"/>
          <a:ext cx="0" cy="0"/>
          <a:chOff x="0" y="0"/>
          <a:chExt cx="0" cy="0"/>
        </a:xfrm>
      </p:grpSpPr>
      <p:pic>
        <p:nvPicPr>
          <p:cNvPr id="8" name="Picture 7"/>
          <p:cNvPicPr>
            <a:picLocks/>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15945" t="9863" r="1" b="6083"/>
          <a:stretch/>
        </p:blipFill>
        <p:spPr>
          <a:xfrm>
            <a:off x="6570910" y="1061695"/>
            <a:ext cx="2287632" cy="1536192"/>
          </a:xfrm>
          <a:prstGeom prst="parallelogram">
            <a:avLst/>
          </a:prstGeom>
        </p:spPr>
      </p:pic>
      <p:pic>
        <p:nvPicPr>
          <p:cNvPr id="6" name="Picture 5"/>
          <p:cNvPicPr>
            <a:picLocks/>
          </p:cNvPicPr>
          <p:nvPr/>
        </p:nvPicPr>
        <p:blipFill rotWithShape="1">
          <a:blip r:embed="rId4" cstate="print">
            <a:extLst>
              <a:ext uri="{28A0092B-C50C-407E-A947-70E740481C1C}">
                <a14:useLocalDpi xmlns:a14="http://schemas.microsoft.com/office/drawing/2010/main" val="0"/>
              </a:ext>
            </a:extLst>
          </a:blip>
          <a:srcRect l="5130" t="8714" r="6210" b="2335"/>
          <a:stretch/>
        </p:blipFill>
        <p:spPr>
          <a:xfrm>
            <a:off x="505986" y="1071039"/>
            <a:ext cx="2307290" cy="1536192"/>
          </a:xfrm>
          <a:prstGeom prst="parallelogram">
            <a:avLst/>
          </a:prstGeom>
        </p:spPr>
      </p:pic>
      <p:pic>
        <p:nvPicPr>
          <p:cNvPr id="7" name="Picture 6"/>
          <p:cNvPicPr>
            <a:picLocks/>
          </p:cNvPicPr>
          <p:nvPr/>
        </p:nvPicPr>
        <p:blipFill rotWithShape="1">
          <a:blip r:embed="rId5">
            <a:extLst>
              <a:ext uri="{28A0092B-C50C-407E-A947-70E740481C1C}">
                <a14:useLocalDpi xmlns:a14="http://schemas.microsoft.com/office/drawing/2010/main" val="0"/>
              </a:ext>
            </a:extLst>
          </a:blip>
          <a:srcRect l="439" r="-439"/>
          <a:stretch/>
        </p:blipFill>
        <p:spPr>
          <a:xfrm>
            <a:off x="2497761" y="1061695"/>
            <a:ext cx="2342392" cy="1540222"/>
          </a:xfrm>
          <a:prstGeom prst="parallelogram">
            <a:avLst/>
          </a:prstGeom>
        </p:spPr>
      </p:pic>
      <p:pic>
        <p:nvPicPr>
          <p:cNvPr id="9" name="Picture 8"/>
          <p:cNvPicPr>
            <a:picLocks/>
          </p:cNvPicPr>
          <p:nvPr/>
        </p:nvPicPr>
        <p:blipFill rotWithShape="1">
          <a:blip r:embed="rId6" cstate="hqprint">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5760" r="11468" b="6269"/>
          <a:stretch/>
        </p:blipFill>
        <p:spPr>
          <a:xfrm>
            <a:off x="5180342" y="2696967"/>
            <a:ext cx="2293910" cy="1502985"/>
          </a:xfrm>
          <a:prstGeom prst="parallelogram">
            <a:avLst/>
          </a:prstGeom>
        </p:spPr>
      </p:pic>
      <p:pic>
        <p:nvPicPr>
          <p:cNvPr id="18" name="Picture 10"/>
          <p:cNvPicPr>
            <a:picLocks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4529518" y="1061695"/>
            <a:ext cx="2342393" cy="1540222"/>
          </a:xfrm>
          <a:prstGeom prst="parallelogram">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p:cNvPicPr>
          <p:nvPr/>
        </p:nvPicPr>
        <p:blipFill rotWithShape="1">
          <a:blip r:embed="rId9" cstate="hqprint">
            <a:extLst>
              <a:ext uri="{28A0092B-C50C-407E-A947-70E740481C1C}">
                <a14:useLocalDpi xmlns:a14="http://schemas.microsoft.com/office/drawing/2010/main" val="0"/>
              </a:ext>
            </a:extLst>
          </a:blip>
          <a:srcRect l="3176" r="9199" b="12375"/>
          <a:stretch/>
        </p:blipFill>
        <p:spPr>
          <a:xfrm>
            <a:off x="1103856" y="2695913"/>
            <a:ext cx="2359352" cy="1504039"/>
          </a:xfrm>
          <a:prstGeom prst="parallelogram">
            <a:avLst/>
          </a:prstGeom>
        </p:spPr>
      </p:pic>
      <p:pic>
        <p:nvPicPr>
          <p:cNvPr id="13" name="Picture 10"/>
          <p:cNvPicPr>
            <a:picLocks noChangeArrowheads="1"/>
          </p:cNvPicPr>
          <p:nvPr/>
        </p:nvPicPr>
        <p:blipFill>
          <a:blip r:embed="rId10" cstate="hqprint">
            <a:extLst>
              <a:ext uri="{28A0092B-C50C-407E-A947-70E740481C1C}">
                <a14:useLocalDpi xmlns:a14="http://schemas.microsoft.com/office/drawing/2010/main" val="0"/>
              </a:ext>
            </a:extLst>
          </a:blip>
          <a:stretch>
            <a:fillRect/>
          </a:stretch>
        </p:blipFill>
        <p:spPr bwMode="auto">
          <a:xfrm>
            <a:off x="3177227" y="2695914"/>
            <a:ext cx="2277762" cy="1502764"/>
          </a:xfrm>
          <a:prstGeom prst="parallelogram">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112567" y="2313488"/>
            <a:ext cx="1364476" cy="276999"/>
          </a:xfrm>
          <a:prstGeom prst="rect">
            <a:avLst/>
          </a:prstGeom>
          <a:noFill/>
        </p:spPr>
        <p:txBody>
          <a:bodyPr wrap="none" rtlCol="0">
            <a:spAutoFit/>
          </a:bodyPr>
          <a:lstStyle/>
          <a:p>
            <a:r>
              <a:rPr lang="en-US" sz="1200" dirty="0">
                <a:solidFill>
                  <a:schemeClr val="bg1"/>
                </a:solidFill>
                <a:latin typeface="DeltaSans" panose="020B0502030000000004" pitchFamily="34" charset="0"/>
                <a:ea typeface="DeltaSans" panose="020B0502030000000004" pitchFamily="34" charset="0"/>
              </a:rPr>
              <a:t>Telecom Energy</a:t>
            </a:r>
          </a:p>
        </p:txBody>
      </p:sp>
      <p:sp>
        <p:nvSpPr>
          <p:cNvPr id="16" name="TextBox 15"/>
          <p:cNvSpPr txBox="1"/>
          <p:nvPr/>
        </p:nvSpPr>
        <p:spPr>
          <a:xfrm>
            <a:off x="3458973" y="2339238"/>
            <a:ext cx="994183" cy="276999"/>
          </a:xfrm>
          <a:prstGeom prst="rect">
            <a:avLst/>
          </a:prstGeom>
          <a:noFill/>
          <a:ln>
            <a:noFill/>
          </a:ln>
        </p:spPr>
        <p:txBody>
          <a:bodyPr wrap="none" rtlCol="0">
            <a:spAutoFit/>
          </a:bodyPr>
          <a:lstStyle/>
          <a:p>
            <a:r>
              <a:rPr lang="en-US" sz="1200" dirty="0">
                <a:solidFill>
                  <a:schemeClr val="bg1"/>
                </a:solidFill>
                <a:latin typeface="DeltaSans" panose="020B0502030000000004" pitchFamily="34" charset="0"/>
                <a:ea typeface="DeltaSans" panose="020B0502030000000004" pitchFamily="34" charset="0"/>
              </a:rPr>
              <a:t>Datacenter</a:t>
            </a:r>
          </a:p>
        </p:txBody>
      </p:sp>
      <p:sp>
        <p:nvSpPr>
          <p:cNvPr id="19" name="TextBox 18"/>
          <p:cNvSpPr txBox="1"/>
          <p:nvPr/>
        </p:nvSpPr>
        <p:spPr>
          <a:xfrm>
            <a:off x="7391068" y="2323799"/>
            <a:ext cx="1087157" cy="276999"/>
          </a:xfrm>
          <a:prstGeom prst="rect">
            <a:avLst/>
          </a:prstGeom>
          <a:noFill/>
        </p:spPr>
        <p:txBody>
          <a:bodyPr wrap="none" rtlCol="0">
            <a:spAutoFit/>
          </a:bodyPr>
          <a:lstStyle/>
          <a:p>
            <a:r>
              <a:rPr lang="en-US" sz="1200" dirty="0">
                <a:solidFill>
                  <a:schemeClr val="bg1"/>
                </a:solidFill>
                <a:latin typeface="DeltaSans" panose="020B0502030000000004" pitchFamily="34" charset="0"/>
                <a:ea typeface="DeltaSans" panose="020B0502030000000004" pitchFamily="34" charset="0"/>
              </a:rPr>
              <a:t>EV Charging</a:t>
            </a:r>
          </a:p>
        </p:txBody>
      </p:sp>
      <p:sp>
        <p:nvSpPr>
          <p:cNvPr id="20" name="TextBox 19"/>
          <p:cNvSpPr txBox="1"/>
          <p:nvPr/>
        </p:nvSpPr>
        <p:spPr>
          <a:xfrm>
            <a:off x="1228562" y="3921680"/>
            <a:ext cx="1856598" cy="276999"/>
          </a:xfrm>
          <a:prstGeom prst="rect">
            <a:avLst/>
          </a:prstGeom>
          <a:noFill/>
        </p:spPr>
        <p:txBody>
          <a:bodyPr wrap="none" rtlCol="0">
            <a:spAutoFit/>
          </a:bodyPr>
          <a:lstStyle/>
          <a:p>
            <a:r>
              <a:rPr lang="en-US" sz="1200" dirty="0">
                <a:solidFill>
                  <a:schemeClr val="bg1"/>
                </a:solidFill>
                <a:latin typeface="DeltaSans" panose="020B0502030000000004" pitchFamily="34" charset="0"/>
                <a:ea typeface="DeltaSans" panose="020B0502030000000004" pitchFamily="34" charset="0"/>
              </a:rPr>
              <a:t>Display and Monitoring</a:t>
            </a:r>
          </a:p>
        </p:txBody>
      </p:sp>
      <p:sp>
        <p:nvSpPr>
          <p:cNvPr id="21" name="TextBox 20"/>
          <p:cNvSpPr txBox="1"/>
          <p:nvPr/>
        </p:nvSpPr>
        <p:spPr>
          <a:xfrm>
            <a:off x="3452443" y="3921679"/>
            <a:ext cx="1643399" cy="276999"/>
          </a:xfrm>
          <a:prstGeom prst="rect">
            <a:avLst/>
          </a:prstGeom>
          <a:noFill/>
        </p:spPr>
        <p:txBody>
          <a:bodyPr wrap="none" rtlCol="0">
            <a:spAutoFit/>
          </a:bodyPr>
          <a:lstStyle/>
          <a:p>
            <a:r>
              <a:rPr lang="en-US" sz="1200" dirty="0">
                <a:solidFill>
                  <a:schemeClr val="bg1"/>
                </a:solidFill>
                <a:latin typeface="DeltaSans" panose="020B0502030000000004" pitchFamily="34" charset="0"/>
                <a:ea typeface="DeltaSans" panose="020B0502030000000004" pitchFamily="34" charset="0"/>
              </a:rPr>
              <a:t>Building Automation</a:t>
            </a:r>
          </a:p>
        </p:txBody>
      </p:sp>
      <p:sp>
        <p:nvSpPr>
          <p:cNvPr id="22" name="TextBox 21"/>
          <p:cNvSpPr txBox="1"/>
          <p:nvPr/>
        </p:nvSpPr>
        <p:spPr>
          <a:xfrm>
            <a:off x="5906476" y="3921678"/>
            <a:ext cx="1168910" cy="276999"/>
          </a:xfrm>
          <a:prstGeom prst="rect">
            <a:avLst/>
          </a:prstGeom>
          <a:noFill/>
        </p:spPr>
        <p:txBody>
          <a:bodyPr wrap="none" rtlCol="0">
            <a:spAutoFit/>
          </a:bodyPr>
          <a:lstStyle/>
          <a:p>
            <a:r>
              <a:rPr lang="en-US" sz="1200" dirty="0">
                <a:solidFill>
                  <a:schemeClr val="bg1"/>
                </a:solidFill>
                <a:latin typeface="DeltaSans" panose="020B0502030000000004" pitchFamily="34" charset="0"/>
                <a:ea typeface="DeltaSans" panose="020B0502030000000004" pitchFamily="34" charset="0"/>
              </a:rPr>
              <a:t>Smart Energy</a:t>
            </a:r>
          </a:p>
        </p:txBody>
      </p:sp>
      <p:sp>
        <p:nvSpPr>
          <p:cNvPr id="17" name="TextBox 16"/>
          <p:cNvSpPr txBox="1"/>
          <p:nvPr/>
        </p:nvSpPr>
        <p:spPr>
          <a:xfrm>
            <a:off x="694504" y="2320888"/>
            <a:ext cx="1733167" cy="276999"/>
          </a:xfrm>
          <a:prstGeom prst="rect">
            <a:avLst/>
          </a:prstGeom>
          <a:noFill/>
        </p:spPr>
        <p:txBody>
          <a:bodyPr wrap="none" rtlCol="0">
            <a:spAutoFit/>
          </a:bodyPr>
          <a:lstStyle/>
          <a:p>
            <a:r>
              <a:rPr lang="en-US" sz="1200" dirty="0">
                <a:solidFill>
                  <a:schemeClr val="bg1"/>
                </a:solidFill>
                <a:latin typeface="DeltaSans" panose="020B0502030000000004" pitchFamily="34" charset="0"/>
                <a:ea typeface="DeltaSans" panose="020B0502030000000004" pitchFamily="34" charset="0"/>
              </a:rPr>
              <a:t>Industrial Automation</a:t>
            </a:r>
          </a:p>
        </p:txBody>
      </p:sp>
      <p:sp>
        <p:nvSpPr>
          <p:cNvPr id="2" name="Footer Placeholder 1">
            <a:extLst>
              <a:ext uri="{FF2B5EF4-FFF2-40B4-BE49-F238E27FC236}">
                <a16:creationId xmlns:a16="http://schemas.microsoft.com/office/drawing/2014/main" id="{896A6162-441E-4609-B795-6741ED785E7E}"/>
              </a:ext>
            </a:extLst>
          </p:cNvPr>
          <p:cNvSpPr>
            <a:spLocks noGrp="1"/>
          </p:cNvSpPr>
          <p:nvPr>
            <p:ph type="ftr" sz="quarter" idx="11"/>
          </p:nvPr>
        </p:nvSpPr>
        <p:spPr/>
        <p:txBody>
          <a:bodyPr/>
          <a:lstStyle/>
          <a:p>
            <a:r>
              <a:rPr lang="en-US"/>
              <a:t>Delta Confidential</a:t>
            </a:r>
          </a:p>
        </p:txBody>
      </p:sp>
      <p:sp>
        <p:nvSpPr>
          <p:cNvPr id="10" name="Slide Number Placeholder 9">
            <a:extLst>
              <a:ext uri="{FF2B5EF4-FFF2-40B4-BE49-F238E27FC236}">
                <a16:creationId xmlns:a16="http://schemas.microsoft.com/office/drawing/2014/main" id="{F1355ED4-C4F5-4715-8B11-5E2F2EBB9B2D}"/>
              </a:ext>
            </a:extLst>
          </p:cNvPr>
          <p:cNvSpPr>
            <a:spLocks noGrp="1"/>
          </p:cNvSpPr>
          <p:nvPr>
            <p:ph type="sldNum" sz="quarter" idx="12"/>
          </p:nvPr>
        </p:nvSpPr>
        <p:spPr/>
        <p:txBody>
          <a:bodyPr/>
          <a:lstStyle/>
          <a:p>
            <a:fld id="{81BD21A8-5E88-4AE4-993C-2D76760CAD3D}" type="slidenum">
              <a:rPr lang="en-US" smtClean="0"/>
              <a:pPr/>
              <a:t>100</a:t>
            </a:fld>
            <a:endParaRPr lang="en-US"/>
          </a:p>
        </p:txBody>
      </p:sp>
      <p:sp>
        <p:nvSpPr>
          <p:cNvPr id="15" name="Title 14">
            <a:extLst>
              <a:ext uri="{FF2B5EF4-FFF2-40B4-BE49-F238E27FC236}">
                <a16:creationId xmlns:a16="http://schemas.microsoft.com/office/drawing/2014/main" id="{F8191868-AB58-4114-BC7B-1786DDED46BE}"/>
              </a:ext>
            </a:extLst>
          </p:cNvPr>
          <p:cNvSpPr>
            <a:spLocks noGrp="1"/>
          </p:cNvSpPr>
          <p:nvPr>
            <p:ph type="title"/>
          </p:nvPr>
        </p:nvSpPr>
        <p:spPr/>
        <p:txBody>
          <a:bodyPr/>
          <a:lstStyle/>
          <a:p>
            <a:r>
              <a:rPr lang="en-US" dirty="0">
                <a:latin typeface="DeltaSans" panose="020B0502030000000004" pitchFamily="34" charset="0"/>
                <a:ea typeface="DeltaSans" panose="020B0502030000000004" pitchFamily="34" charset="0"/>
              </a:rPr>
              <a:t>Delta Green Solutions</a:t>
            </a:r>
          </a:p>
        </p:txBody>
      </p:sp>
    </p:spTree>
    <p:extLst>
      <p:ext uri="{BB962C8B-B14F-4D97-AF65-F5344CB8AC3E}">
        <p14:creationId xmlns:p14="http://schemas.microsoft.com/office/powerpoint/2010/main" val="2523525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eaLnBrk="0" hangingPunct="0">
              <a:defRPr/>
            </a:pPr>
            <a:r>
              <a:rPr lang="en-US" altLang="zh-TW" dirty="0">
                <a:solidFill>
                  <a:srgbClr val="0087DC"/>
                </a:solidFill>
                <a:latin typeface="DeltaSans" panose="020B0502030000000004" pitchFamily="34" charset="0"/>
                <a:ea typeface="DeltaSans" panose="020B0502030000000004" pitchFamily="34" charset="0"/>
              </a:rPr>
              <a:t>Energy Savings for Customers</a:t>
            </a:r>
          </a:p>
        </p:txBody>
      </p:sp>
      <p:sp>
        <p:nvSpPr>
          <p:cNvPr id="6" name="Isosceles Triangle 5"/>
          <p:cNvSpPr/>
          <p:nvPr/>
        </p:nvSpPr>
        <p:spPr bwMode="auto">
          <a:xfrm rot="10800000">
            <a:off x="5992802" y="3099587"/>
            <a:ext cx="305989" cy="225186"/>
          </a:xfrm>
          <a:prstGeom prst="triangle">
            <a:avLst/>
          </a:prstGeom>
          <a:solidFill>
            <a:srgbClr val="FFAA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endParaRPr lang="en-US" sz="1350" dirty="0"/>
          </a:p>
        </p:txBody>
      </p:sp>
      <p:sp>
        <p:nvSpPr>
          <p:cNvPr id="9" name="Rectangle 8"/>
          <p:cNvSpPr/>
          <p:nvPr/>
        </p:nvSpPr>
        <p:spPr>
          <a:xfrm>
            <a:off x="5076150" y="1192452"/>
            <a:ext cx="3925610" cy="923330"/>
          </a:xfrm>
          <a:prstGeom prst="rect">
            <a:avLst/>
          </a:prstGeom>
        </p:spPr>
        <p:txBody>
          <a:bodyPr wrap="square">
            <a:spAutoFit/>
          </a:bodyPr>
          <a:lstStyle/>
          <a:p>
            <a:r>
              <a:rPr lang="en-US" dirty="0">
                <a:solidFill>
                  <a:schemeClr val="tx1">
                    <a:lumMod val="75000"/>
                    <a:lumOff val="25000"/>
                  </a:schemeClr>
                </a:solidFill>
                <a:latin typeface="DeltaSans" panose="020B0502030000000004" pitchFamily="34" charset="0"/>
                <a:ea typeface="DeltaSans" panose="020B0502030000000004" pitchFamily="34" charset="0"/>
              </a:rPr>
              <a:t>From 2010 to 2020,</a:t>
            </a:r>
          </a:p>
          <a:p>
            <a:r>
              <a:rPr lang="en-US" dirty="0">
                <a:solidFill>
                  <a:schemeClr val="tx1">
                    <a:lumMod val="75000"/>
                    <a:lumOff val="25000"/>
                  </a:schemeClr>
                </a:solidFill>
                <a:latin typeface="DeltaSans" panose="020B0502030000000004" pitchFamily="34" charset="0"/>
                <a:ea typeface="DeltaSans" panose="020B0502030000000004" pitchFamily="34" charset="0"/>
              </a:rPr>
              <a:t>Delta’s high efficiency products and solutions helped customers</a:t>
            </a: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6053" r="365"/>
          <a:stretch/>
        </p:blipFill>
        <p:spPr>
          <a:xfrm>
            <a:off x="358502" y="1192452"/>
            <a:ext cx="4623431" cy="3004786"/>
          </a:xfrm>
          <a:prstGeom prst="rect">
            <a:avLst/>
          </a:prstGeom>
        </p:spPr>
      </p:pic>
      <p:sp>
        <p:nvSpPr>
          <p:cNvPr id="13" name="Rectangle 12"/>
          <p:cNvSpPr/>
          <p:nvPr/>
        </p:nvSpPr>
        <p:spPr>
          <a:xfrm>
            <a:off x="5163237" y="2227123"/>
            <a:ext cx="1965122" cy="800219"/>
          </a:xfrm>
          <a:prstGeom prst="rect">
            <a:avLst/>
          </a:prstGeom>
          <a:solidFill>
            <a:schemeClr val="bg1">
              <a:lumMod val="85000"/>
            </a:schemeClr>
          </a:solidFill>
          <a:effectLst/>
        </p:spPr>
        <p:txBody>
          <a:bodyPr wrap="square">
            <a:spAutoFit/>
          </a:bodyPr>
          <a:lstStyle/>
          <a:p>
            <a:r>
              <a:rPr lang="en-US" sz="1100" dirty="0">
                <a:solidFill>
                  <a:srgbClr val="1E50C8"/>
                </a:solidFill>
                <a:latin typeface="DeltaSans" panose="020B0502030000000004" pitchFamily="34" charset="0"/>
                <a:ea typeface="DeltaSans" panose="020B0502030000000004" pitchFamily="34" charset="0"/>
              </a:rPr>
              <a:t>Electricity Consumption</a:t>
            </a:r>
          </a:p>
          <a:p>
            <a:r>
              <a:rPr lang="en-US" sz="1100" dirty="0">
                <a:solidFill>
                  <a:srgbClr val="1E50C8"/>
                </a:solidFill>
                <a:latin typeface="DeltaSans" panose="020B0502030000000004" pitchFamily="34" charset="0"/>
                <a:ea typeface="DeltaSans" panose="020B0502030000000004" pitchFamily="34" charset="0"/>
              </a:rPr>
              <a:t>Savings of</a:t>
            </a:r>
          </a:p>
          <a:p>
            <a:r>
              <a:rPr lang="en-US" sz="2400" b="1" dirty="0">
                <a:solidFill>
                  <a:srgbClr val="1E50C8"/>
                </a:solidFill>
                <a:effectLst>
                  <a:outerShdw blurRad="38100" dist="38100" dir="2700000" algn="tl">
                    <a:srgbClr val="000000">
                      <a:alpha val="43137"/>
                    </a:srgbClr>
                  </a:outerShdw>
                </a:effectLst>
                <a:latin typeface="DeltaSans" panose="020B0502030000000004" pitchFamily="34" charset="0"/>
                <a:ea typeface="DeltaSans" panose="020B0502030000000004" pitchFamily="34" charset="0"/>
              </a:rPr>
              <a:t>33.5 </a:t>
            </a:r>
            <a:r>
              <a:rPr lang="en-US" sz="2000" b="1" dirty="0">
                <a:solidFill>
                  <a:srgbClr val="1E50C8"/>
                </a:solidFill>
                <a:effectLst>
                  <a:outerShdw blurRad="38100" dist="38100" dir="2700000" algn="tl">
                    <a:srgbClr val="000000">
                      <a:alpha val="43137"/>
                    </a:srgbClr>
                  </a:outerShdw>
                </a:effectLst>
                <a:latin typeface="DeltaSans" panose="020B0502030000000004" pitchFamily="34" charset="0"/>
                <a:ea typeface="DeltaSans" panose="020B0502030000000004" pitchFamily="34" charset="0"/>
              </a:rPr>
              <a:t>B kWh</a:t>
            </a:r>
            <a:endParaRPr lang="en-US" sz="2400" b="1" dirty="0">
              <a:solidFill>
                <a:srgbClr val="1E50C8"/>
              </a:solidFill>
              <a:effectLst>
                <a:outerShdw blurRad="38100" dist="38100" dir="2700000" algn="tl">
                  <a:srgbClr val="000000">
                    <a:alpha val="43137"/>
                  </a:srgbClr>
                </a:outerShdw>
              </a:effectLst>
              <a:latin typeface="DeltaSans" panose="020B0502030000000004" pitchFamily="34" charset="0"/>
              <a:ea typeface="DeltaSans" panose="020B0502030000000004" pitchFamily="34" charset="0"/>
            </a:endParaRPr>
          </a:p>
        </p:txBody>
      </p:sp>
      <p:sp>
        <p:nvSpPr>
          <p:cNvPr id="14" name="Rectangle 13"/>
          <p:cNvSpPr/>
          <p:nvPr/>
        </p:nvSpPr>
        <p:spPr>
          <a:xfrm>
            <a:off x="5163236" y="3397019"/>
            <a:ext cx="1965123" cy="800219"/>
          </a:xfrm>
          <a:prstGeom prst="rect">
            <a:avLst/>
          </a:prstGeom>
          <a:solidFill>
            <a:schemeClr val="bg1">
              <a:lumMod val="85000"/>
            </a:schemeClr>
          </a:solidFill>
          <a:effectLst/>
        </p:spPr>
        <p:txBody>
          <a:bodyPr wrap="square">
            <a:spAutoFit/>
          </a:bodyPr>
          <a:lstStyle/>
          <a:p>
            <a:r>
              <a:rPr lang="en-US" sz="1100" dirty="0">
                <a:solidFill>
                  <a:srgbClr val="00BE50"/>
                </a:solidFill>
                <a:latin typeface="DeltaSans" panose="020B0502030000000004" pitchFamily="34" charset="0"/>
                <a:ea typeface="DeltaSans" panose="020B0502030000000004" pitchFamily="34" charset="0"/>
              </a:rPr>
              <a:t>Carbon Emissions</a:t>
            </a:r>
          </a:p>
          <a:p>
            <a:r>
              <a:rPr lang="en-US" sz="1100" dirty="0">
                <a:solidFill>
                  <a:srgbClr val="00BE50"/>
                </a:solidFill>
                <a:latin typeface="DeltaSans" panose="020B0502030000000004" pitchFamily="34" charset="0"/>
                <a:ea typeface="DeltaSans" panose="020B0502030000000004" pitchFamily="34" charset="0"/>
              </a:rPr>
              <a:t>Reduction</a:t>
            </a:r>
          </a:p>
          <a:p>
            <a:r>
              <a:rPr lang="en-US" sz="2400" b="1" dirty="0">
                <a:solidFill>
                  <a:srgbClr val="00BE50"/>
                </a:solidFill>
                <a:effectLst>
                  <a:outerShdw blurRad="38100" dist="38100" dir="2700000" algn="tl">
                    <a:srgbClr val="000000">
                      <a:alpha val="43137"/>
                    </a:srgbClr>
                  </a:outerShdw>
                </a:effectLst>
                <a:latin typeface="DeltaSans" panose="020B0502030000000004" pitchFamily="34" charset="0"/>
                <a:ea typeface="DeltaSans" panose="020B0502030000000004" pitchFamily="34" charset="0"/>
              </a:rPr>
              <a:t>17.8 </a:t>
            </a:r>
            <a:r>
              <a:rPr lang="en-US" sz="2000" b="1" dirty="0">
                <a:solidFill>
                  <a:srgbClr val="00BE50"/>
                </a:solidFill>
                <a:effectLst>
                  <a:outerShdw blurRad="38100" dist="38100" dir="2700000" algn="tl">
                    <a:srgbClr val="000000">
                      <a:alpha val="43137"/>
                    </a:srgbClr>
                  </a:outerShdw>
                </a:effectLst>
                <a:latin typeface="DeltaSans" panose="020B0502030000000004" pitchFamily="34" charset="0"/>
                <a:ea typeface="DeltaSans" panose="020B0502030000000004" pitchFamily="34" charset="0"/>
              </a:rPr>
              <a:t>M Tons</a:t>
            </a:r>
          </a:p>
        </p:txBody>
      </p:sp>
      <p:sp>
        <p:nvSpPr>
          <p:cNvPr id="2" name="Footer Placeholder 1">
            <a:extLst>
              <a:ext uri="{FF2B5EF4-FFF2-40B4-BE49-F238E27FC236}">
                <a16:creationId xmlns:a16="http://schemas.microsoft.com/office/drawing/2014/main" id="{692C7A8C-F52E-4192-8C93-51F1992FDBE6}"/>
              </a:ext>
            </a:extLst>
          </p:cNvPr>
          <p:cNvSpPr>
            <a:spLocks noGrp="1"/>
          </p:cNvSpPr>
          <p:nvPr>
            <p:ph type="ftr" sz="quarter" idx="11"/>
          </p:nvPr>
        </p:nvSpPr>
        <p:spPr/>
        <p:txBody>
          <a:bodyPr/>
          <a:lstStyle/>
          <a:p>
            <a:r>
              <a:rPr lang="en-US"/>
              <a:t>Delta Confidential</a:t>
            </a:r>
          </a:p>
        </p:txBody>
      </p:sp>
      <p:sp>
        <p:nvSpPr>
          <p:cNvPr id="7" name="Slide Number Placeholder 6">
            <a:extLst>
              <a:ext uri="{FF2B5EF4-FFF2-40B4-BE49-F238E27FC236}">
                <a16:creationId xmlns:a16="http://schemas.microsoft.com/office/drawing/2014/main" id="{0C19DB5F-7366-4853-81C5-358A106FA4E0}"/>
              </a:ext>
            </a:extLst>
          </p:cNvPr>
          <p:cNvSpPr>
            <a:spLocks noGrp="1"/>
          </p:cNvSpPr>
          <p:nvPr>
            <p:ph type="sldNum" sz="quarter" idx="12"/>
          </p:nvPr>
        </p:nvSpPr>
        <p:spPr/>
        <p:txBody>
          <a:bodyPr/>
          <a:lstStyle/>
          <a:p>
            <a:fld id="{81BD21A8-5E88-4AE4-993C-2D76760CAD3D}" type="slidenum">
              <a:rPr lang="en-US" smtClean="0"/>
              <a:pPr/>
              <a:t>101</a:t>
            </a:fld>
            <a:endParaRPr lang="en-US"/>
          </a:p>
        </p:txBody>
      </p:sp>
    </p:spTree>
    <p:extLst>
      <p:ext uri="{BB962C8B-B14F-4D97-AF65-F5344CB8AC3E}">
        <p14:creationId xmlns:p14="http://schemas.microsoft.com/office/powerpoint/2010/main" val="42753515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eaLnBrk="0" hangingPunct="0">
              <a:defRPr/>
            </a:pPr>
            <a:r>
              <a:rPr lang="en-US" altLang="zh-TW" dirty="0">
                <a:solidFill>
                  <a:srgbClr val="0087DC"/>
                </a:solidFill>
                <a:latin typeface="DeltaSans" panose="020B0502030000000004" pitchFamily="34" charset="0"/>
                <a:ea typeface="DeltaSans" panose="020B0502030000000004" pitchFamily="34" charset="0"/>
              </a:rPr>
              <a:t>Success Stories</a:t>
            </a:r>
          </a:p>
        </p:txBody>
      </p:sp>
      <p:cxnSp>
        <p:nvCxnSpPr>
          <p:cNvPr id="11" name="Straight Connector 10"/>
          <p:cNvCxnSpPr/>
          <p:nvPr/>
        </p:nvCxnSpPr>
        <p:spPr>
          <a:xfrm flipV="1">
            <a:off x="5969270" y="2066334"/>
            <a:ext cx="1937647" cy="977468"/>
          </a:xfrm>
          <a:prstGeom prst="line">
            <a:avLst/>
          </a:prstGeom>
          <a:ln w="9525">
            <a:solidFill>
              <a:srgbClr val="29B8FF"/>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227485" y="1908032"/>
            <a:ext cx="4360739" cy="2175886"/>
          </a:xfrm>
          <a:prstGeom prst="rect">
            <a:avLst/>
          </a:prstGeom>
        </p:spPr>
      </p:pic>
      <p:graphicFrame>
        <p:nvGraphicFramePr>
          <p:cNvPr id="13" name="Table 12"/>
          <p:cNvGraphicFramePr>
            <a:graphicFrameLocks noGrp="1"/>
          </p:cNvGraphicFramePr>
          <p:nvPr>
            <p:extLst>
              <p:ext uri="{D42A27DB-BD31-4B8C-83A1-F6EECF244321}">
                <p14:modId xmlns:p14="http://schemas.microsoft.com/office/powerpoint/2010/main" val="911039041"/>
              </p:ext>
            </p:extLst>
          </p:nvPr>
        </p:nvGraphicFramePr>
        <p:xfrm>
          <a:off x="7744051" y="714335"/>
          <a:ext cx="1329693" cy="1430507"/>
        </p:xfrm>
        <a:graphic>
          <a:graphicData uri="http://schemas.openxmlformats.org/drawingml/2006/table">
            <a:tbl>
              <a:tblPr firstRow="1" bandRow="1">
                <a:tableStyleId>{5C22544A-7EE6-4342-B048-85BDC9FD1C3A}</a:tableStyleId>
              </a:tblPr>
              <a:tblGrid>
                <a:gridCol w="1329693">
                  <a:extLst>
                    <a:ext uri="{9D8B030D-6E8A-4147-A177-3AD203B41FA5}">
                      <a16:colId xmlns:a16="http://schemas.microsoft.com/office/drawing/2014/main" val="3185517212"/>
                    </a:ext>
                  </a:extLst>
                </a:gridCol>
              </a:tblGrid>
              <a:tr h="6887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dirty="0">
                        <a:solidFill>
                          <a:schemeClr val="tx1"/>
                        </a:solidFill>
                        <a:latin typeface="DeltaSans" panose="020B0502030000000004" pitchFamily="34" charset="0"/>
                        <a:ea typeface="DeltaSans" panose="020B0502030000000004" pitchFamily="34" charset="0"/>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140806"/>
                  </a:ext>
                </a:extLst>
              </a:tr>
              <a:tr h="7417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0" dirty="0">
                          <a:solidFill>
                            <a:schemeClr val="tx1"/>
                          </a:solidFill>
                          <a:latin typeface="DeltaSans" panose="020B0502030000000004" pitchFamily="34" charset="0"/>
                          <a:ea typeface="DeltaSans" panose="020B0502030000000004" pitchFamily="34" charset="0"/>
                        </a:rPr>
                        <a:t>Ultron and Modulon series UPS 100-160 kVA safeguard operations of MRI and CT Scan equipment in the Philippines.</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319593553"/>
                  </a:ext>
                </a:extLst>
              </a:tr>
            </a:tbl>
          </a:graphicData>
        </a:graphic>
      </p:graphicFrame>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t="11020" r="-144"/>
          <a:stretch/>
        </p:blipFill>
        <p:spPr>
          <a:xfrm>
            <a:off x="7997418" y="746095"/>
            <a:ext cx="822960" cy="595701"/>
          </a:xfrm>
          <a:prstGeom prst="rect">
            <a:avLst/>
          </a:prstGeom>
        </p:spPr>
      </p:pic>
      <p:graphicFrame>
        <p:nvGraphicFramePr>
          <p:cNvPr id="15" name="Table 14"/>
          <p:cNvGraphicFramePr>
            <a:graphicFrameLocks noGrp="1"/>
          </p:cNvGraphicFramePr>
          <p:nvPr>
            <p:extLst>
              <p:ext uri="{D42A27DB-BD31-4B8C-83A1-F6EECF244321}">
                <p14:modId xmlns:p14="http://schemas.microsoft.com/office/powerpoint/2010/main" val="1476406368"/>
              </p:ext>
            </p:extLst>
          </p:nvPr>
        </p:nvGraphicFramePr>
        <p:xfrm>
          <a:off x="2335390" y="729190"/>
          <a:ext cx="1916707" cy="777513"/>
        </p:xfrm>
        <a:graphic>
          <a:graphicData uri="http://schemas.openxmlformats.org/drawingml/2006/table">
            <a:tbl>
              <a:tblPr firstRow="1" bandRow="1">
                <a:tableStyleId>{5C22544A-7EE6-4342-B048-85BDC9FD1C3A}</a:tableStyleId>
              </a:tblPr>
              <a:tblGrid>
                <a:gridCol w="1040888">
                  <a:extLst>
                    <a:ext uri="{9D8B030D-6E8A-4147-A177-3AD203B41FA5}">
                      <a16:colId xmlns:a16="http://schemas.microsoft.com/office/drawing/2014/main" val="370999700"/>
                    </a:ext>
                  </a:extLst>
                </a:gridCol>
                <a:gridCol w="875819">
                  <a:extLst>
                    <a:ext uri="{9D8B030D-6E8A-4147-A177-3AD203B41FA5}">
                      <a16:colId xmlns:a16="http://schemas.microsoft.com/office/drawing/2014/main" val="3185517212"/>
                    </a:ext>
                  </a:extLst>
                </a:gridCol>
              </a:tblGrid>
              <a:tr h="777513">
                <a:tc>
                  <a:txBody>
                    <a:bodyPr/>
                    <a:lstStyle/>
                    <a:p>
                      <a:endParaRPr lang="en-US" sz="750" dirty="0">
                        <a:latin typeface="DeltaSans" panose="020B0502030000000004" pitchFamily="34" charset="0"/>
                        <a:ea typeface="DeltaSans" panose="020B0502030000000004" pitchFamily="34" charset="0"/>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50" b="0" kern="1200" dirty="0">
                          <a:solidFill>
                            <a:schemeClr val="tx1"/>
                          </a:solidFill>
                          <a:effectLst/>
                          <a:latin typeface="DeltaSans" panose="020B0502030000000004" pitchFamily="34" charset="0"/>
                          <a:ea typeface="DeltaSans" panose="020B0502030000000004" pitchFamily="34" charset="0"/>
                          <a:cs typeface="+mn-cs"/>
                        </a:rPr>
                        <a:t>EV charging solutions in Northern and Western Europe.</a:t>
                      </a:r>
                      <a:endParaRPr lang="en-US" sz="750" b="0" dirty="0">
                        <a:solidFill>
                          <a:schemeClr val="tx1"/>
                        </a:solidFill>
                        <a:latin typeface="DeltaSans" panose="020B0502030000000004" pitchFamily="34" charset="0"/>
                        <a:ea typeface="DeltaSans" panose="020B0502030000000004" pitchFamily="34" charset="0"/>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319593553"/>
                  </a:ext>
                </a:extLst>
              </a:tr>
            </a:tbl>
          </a:graphicData>
        </a:graphic>
      </p:graphicFrame>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79190" y="814150"/>
            <a:ext cx="969886" cy="595849"/>
          </a:xfrm>
          <a:prstGeom prst="rect">
            <a:avLst/>
          </a:prstGeom>
        </p:spPr>
      </p:pic>
      <p:graphicFrame>
        <p:nvGraphicFramePr>
          <p:cNvPr id="17" name="Table 16"/>
          <p:cNvGraphicFramePr>
            <a:graphicFrameLocks noGrp="1"/>
          </p:cNvGraphicFramePr>
          <p:nvPr>
            <p:extLst>
              <p:ext uri="{D42A27DB-BD31-4B8C-83A1-F6EECF244321}">
                <p14:modId xmlns:p14="http://schemas.microsoft.com/office/powerpoint/2010/main" val="2387365483"/>
              </p:ext>
            </p:extLst>
          </p:nvPr>
        </p:nvGraphicFramePr>
        <p:xfrm>
          <a:off x="2335390" y="4083918"/>
          <a:ext cx="2097437" cy="813508"/>
        </p:xfrm>
        <a:graphic>
          <a:graphicData uri="http://schemas.openxmlformats.org/drawingml/2006/table">
            <a:tbl>
              <a:tblPr firstRow="1" bandRow="1">
                <a:tableStyleId>{5C22544A-7EE6-4342-B048-85BDC9FD1C3A}</a:tableStyleId>
              </a:tblPr>
              <a:tblGrid>
                <a:gridCol w="949473">
                  <a:extLst>
                    <a:ext uri="{9D8B030D-6E8A-4147-A177-3AD203B41FA5}">
                      <a16:colId xmlns:a16="http://schemas.microsoft.com/office/drawing/2014/main" val="370999700"/>
                    </a:ext>
                  </a:extLst>
                </a:gridCol>
                <a:gridCol w="1147964">
                  <a:extLst>
                    <a:ext uri="{9D8B030D-6E8A-4147-A177-3AD203B41FA5}">
                      <a16:colId xmlns:a16="http://schemas.microsoft.com/office/drawing/2014/main" val="3185517212"/>
                    </a:ext>
                  </a:extLst>
                </a:gridCol>
              </a:tblGrid>
              <a:tr h="813508">
                <a:tc>
                  <a:txBody>
                    <a:bodyPr/>
                    <a:lstStyle/>
                    <a:p>
                      <a:endParaRPr lang="en-US" dirty="0">
                        <a:latin typeface="DeltaSans" panose="020B0502030000000004" pitchFamily="34" charset="0"/>
                        <a:ea typeface="DeltaSans" panose="020B0502030000000004" pitchFamily="34" charset="0"/>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en-US" sz="750" b="0" kern="1200" dirty="0">
                          <a:solidFill>
                            <a:schemeClr val="tx1"/>
                          </a:solidFill>
                          <a:effectLst/>
                          <a:latin typeface="DeltaSans" panose="020B0502030000000004" pitchFamily="34" charset="0"/>
                          <a:ea typeface="DeltaSans" panose="020B0502030000000004" pitchFamily="34" charset="0"/>
                          <a:cs typeface="+mn-cs"/>
                        </a:rPr>
                        <a:t>PV inverters for rooftop solar solution that generates an average of 165 MWh/Month in Kolar, India.</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319593553"/>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4070225688"/>
              </p:ext>
            </p:extLst>
          </p:nvPr>
        </p:nvGraphicFramePr>
        <p:xfrm>
          <a:off x="4462438" y="4083918"/>
          <a:ext cx="2197794" cy="813508"/>
        </p:xfrm>
        <a:graphic>
          <a:graphicData uri="http://schemas.openxmlformats.org/drawingml/2006/table">
            <a:tbl>
              <a:tblPr firstRow="1" bandRow="1">
                <a:tableStyleId>{5C22544A-7EE6-4342-B048-85BDC9FD1C3A}</a:tableStyleId>
              </a:tblPr>
              <a:tblGrid>
                <a:gridCol w="954663">
                  <a:extLst>
                    <a:ext uri="{9D8B030D-6E8A-4147-A177-3AD203B41FA5}">
                      <a16:colId xmlns:a16="http://schemas.microsoft.com/office/drawing/2014/main" val="370999700"/>
                    </a:ext>
                  </a:extLst>
                </a:gridCol>
                <a:gridCol w="1243131">
                  <a:extLst>
                    <a:ext uri="{9D8B030D-6E8A-4147-A177-3AD203B41FA5}">
                      <a16:colId xmlns:a16="http://schemas.microsoft.com/office/drawing/2014/main" val="3185517212"/>
                    </a:ext>
                  </a:extLst>
                </a:gridCol>
              </a:tblGrid>
              <a:tr h="813508">
                <a:tc>
                  <a:txBody>
                    <a:bodyPr/>
                    <a:lstStyle/>
                    <a:p>
                      <a:endParaRPr lang="en-US" dirty="0">
                        <a:latin typeface="DeltaSans" panose="020B0502030000000004" pitchFamily="34" charset="0"/>
                        <a:ea typeface="DeltaSans" panose="020B0502030000000004" pitchFamily="34" charset="0"/>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en-US" sz="750" b="0" kern="1200" dirty="0">
                          <a:solidFill>
                            <a:schemeClr val="tx1"/>
                          </a:solidFill>
                          <a:effectLst/>
                          <a:latin typeface="DeltaSans" panose="020B0502030000000004" pitchFamily="34" charset="0"/>
                          <a:ea typeface="DeltaSans" panose="020B0502030000000004" pitchFamily="34" charset="0"/>
                          <a:cs typeface="+mn-cs"/>
                        </a:rPr>
                        <a:t>Modulon DPH 200 kVA for the datacenter of one of The</a:t>
                      </a:r>
                      <a:r>
                        <a:rPr lang="en-US" sz="750" b="0" kern="1200" baseline="0" dirty="0">
                          <a:solidFill>
                            <a:schemeClr val="tx1"/>
                          </a:solidFill>
                          <a:effectLst/>
                          <a:latin typeface="DeltaSans" panose="020B0502030000000004" pitchFamily="34" charset="0"/>
                          <a:ea typeface="DeltaSans" panose="020B0502030000000004" pitchFamily="34" charset="0"/>
                          <a:cs typeface="+mn-cs"/>
                        </a:rPr>
                        <a:t> t</a:t>
                      </a:r>
                      <a:r>
                        <a:rPr lang="en-US" sz="750" b="0" kern="1200" dirty="0">
                          <a:solidFill>
                            <a:schemeClr val="tx1"/>
                          </a:solidFill>
                          <a:effectLst/>
                          <a:latin typeface="DeltaSans" panose="020B0502030000000004" pitchFamily="34" charset="0"/>
                          <a:ea typeface="DeltaSans" panose="020B0502030000000004" pitchFamily="34" charset="0"/>
                          <a:cs typeface="+mn-cs"/>
                        </a:rPr>
                        <a:t>op telecom companies</a:t>
                      </a:r>
                      <a:r>
                        <a:rPr lang="en-US" sz="750" b="0" kern="1200" baseline="0" dirty="0">
                          <a:solidFill>
                            <a:schemeClr val="tx1"/>
                          </a:solidFill>
                          <a:effectLst/>
                          <a:latin typeface="DeltaSans" panose="020B0502030000000004" pitchFamily="34" charset="0"/>
                          <a:ea typeface="DeltaSans" panose="020B0502030000000004" pitchFamily="34" charset="0"/>
                          <a:cs typeface="+mn-cs"/>
                        </a:rPr>
                        <a:t> in Thailand.</a:t>
                      </a:r>
                      <a:r>
                        <a:rPr lang="en-US" sz="750" b="0" kern="1200" dirty="0">
                          <a:solidFill>
                            <a:schemeClr val="tx1"/>
                          </a:solidFill>
                          <a:effectLst/>
                          <a:latin typeface="DeltaSans" panose="020B0502030000000004" pitchFamily="34" charset="0"/>
                          <a:ea typeface="DeltaSans" panose="020B0502030000000004" pitchFamily="34" charset="0"/>
                          <a:cs typeface="+mn-cs"/>
                        </a:rPr>
                        <a:t> </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319593553"/>
                  </a:ext>
                </a:extLst>
              </a:tr>
            </a:tbl>
          </a:graphicData>
        </a:graphic>
      </p:graphicFrame>
      <p:pic>
        <p:nvPicPr>
          <p:cNvPr id="19" name="Picture 18"/>
          <p:cNvPicPr>
            <a:picLocks noChangeAspect="1"/>
          </p:cNvPicPr>
          <p:nvPr/>
        </p:nvPicPr>
        <p:blipFill rotWithShape="1">
          <a:blip r:embed="rId5" cstate="print">
            <a:extLst>
              <a:ext uri="{28A0092B-C50C-407E-A947-70E740481C1C}">
                <a14:useLocalDpi xmlns:a14="http://schemas.microsoft.com/office/drawing/2010/main" val="0"/>
              </a:ext>
            </a:extLst>
          </a:blip>
          <a:srcRect t="2661" r="23941"/>
          <a:stretch/>
        </p:blipFill>
        <p:spPr>
          <a:xfrm>
            <a:off x="2406918" y="4135838"/>
            <a:ext cx="836962" cy="594880"/>
          </a:xfrm>
          <a:prstGeom prst="rect">
            <a:avLst/>
          </a:prstGeom>
        </p:spPr>
      </p:pic>
      <p:graphicFrame>
        <p:nvGraphicFramePr>
          <p:cNvPr id="20" name="Table 19"/>
          <p:cNvGraphicFramePr>
            <a:graphicFrameLocks noGrp="1"/>
          </p:cNvGraphicFramePr>
          <p:nvPr>
            <p:extLst>
              <p:ext uri="{D42A27DB-BD31-4B8C-83A1-F6EECF244321}">
                <p14:modId xmlns:p14="http://schemas.microsoft.com/office/powerpoint/2010/main" val="895983897"/>
              </p:ext>
            </p:extLst>
          </p:nvPr>
        </p:nvGraphicFramePr>
        <p:xfrm>
          <a:off x="6726779" y="2218558"/>
          <a:ext cx="2361679" cy="1629976"/>
        </p:xfrm>
        <a:graphic>
          <a:graphicData uri="http://schemas.openxmlformats.org/drawingml/2006/table">
            <a:tbl>
              <a:tblPr firstRow="1" bandRow="1">
                <a:tableStyleId>{5C22544A-7EE6-4342-B048-85BDC9FD1C3A}</a:tableStyleId>
              </a:tblPr>
              <a:tblGrid>
                <a:gridCol w="998445">
                  <a:extLst>
                    <a:ext uri="{9D8B030D-6E8A-4147-A177-3AD203B41FA5}">
                      <a16:colId xmlns:a16="http://schemas.microsoft.com/office/drawing/2014/main" val="370999700"/>
                    </a:ext>
                  </a:extLst>
                </a:gridCol>
                <a:gridCol w="1363234">
                  <a:extLst>
                    <a:ext uri="{9D8B030D-6E8A-4147-A177-3AD203B41FA5}">
                      <a16:colId xmlns:a16="http://schemas.microsoft.com/office/drawing/2014/main" val="3185517212"/>
                    </a:ext>
                  </a:extLst>
                </a:gridCol>
              </a:tblGrid>
              <a:tr h="1629976">
                <a:tc>
                  <a:txBody>
                    <a:bodyPr/>
                    <a:lstStyle/>
                    <a:p>
                      <a:endParaRPr lang="en-US" sz="750" dirty="0">
                        <a:latin typeface="DeltaSans" panose="020B0502030000000004" pitchFamily="34" charset="0"/>
                        <a:ea typeface="DeltaSans" panose="020B0502030000000004" pitchFamily="34" charset="0"/>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en-US" sz="750" b="0" kern="1200" dirty="0">
                          <a:solidFill>
                            <a:schemeClr val="tx1"/>
                          </a:solidFill>
                          <a:effectLst/>
                          <a:latin typeface="DeltaSans" panose="020B0502030000000004" pitchFamily="34" charset="0"/>
                          <a:ea typeface="DeltaSans" panose="020B0502030000000004" pitchFamily="34" charset="0"/>
                          <a:cs typeface="+mn-cs"/>
                        </a:rPr>
                        <a:t>Rooftop Solar System with 27 30 kW RPI M30A  saves 1,226 MWh/Year for farm in Queensland, Australia. </a:t>
                      </a:r>
                    </a:p>
                    <a:p>
                      <a:r>
                        <a:rPr lang="en-US" sz="750" b="0" kern="1200" dirty="0">
                          <a:solidFill>
                            <a:schemeClr val="tx1"/>
                          </a:solidFill>
                          <a:effectLst/>
                          <a:latin typeface="DeltaSans" panose="020B0502030000000004" pitchFamily="34" charset="0"/>
                          <a:ea typeface="DeltaSans" panose="020B0502030000000004" pitchFamily="34" charset="0"/>
                          <a:cs typeface="+mn-cs"/>
                        </a:rPr>
                        <a:t/>
                      </a:r>
                      <a:br>
                        <a:rPr lang="en-US" sz="750" b="0" kern="1200" dirty="0">
                          <a:solidFill>
                            <a:schemeClr val="tx1"/>
                          </a:solidFill>
                          <a:effectLst/>
                          <a:latin typeface="DeltaSans" panose="020B0502030000000004" pitchFamily="34" charset="0"/>
                          <a:ea typeface="DeltaSans" panose="020B0502030000000004" pitchFamily="34" charset="0"/>
                          <a:cs typeface="+mn-cs"/>
                        </a:rPr>
                      </a:br>
                      <a:endParaRPr lang="en-US" sz="750" b="0" kern="1200" dirty="0">
                        <a:solidFill>
                          <a:schemeClr val="tx1"/>
                        </a:solidFill>
                        <a:effectLst/>
                        <a:latin typeface="DeltaSans" panose="020B0502030000000004" pitchFamily="34" charset="0"/>
                        <a:ea typeface="DeltaSans" panose="020B05020300000000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50" b="0" kern="1200" dirty="0">
                          <a:solidFill>
                            <a:schemeClr val="tx1"/>
                          </a:solidFill>
                          <a:effectLst/>
                          <a:latin typeface="DeltaSans" panose="020B0502030000000004" pitchFamily="34" charset="0"/>
                          <a:ea typeface="DeltaSans" panose="020B0502030000000004" pitchFamily="34" charset="0"/>
                          <a:cs typeface="+mn-cs"/>
                        </a:rPr>
                        <a:t>Active Power Filters (APF) for power management of electrical equipment in a landmark tower in Melbourne, Australia.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750" b="0" kern="1200" dirty="0">
                        <a:solidFill>
                          <a:schemeClr val="tx1"/>
                        </a:solidFill>
                        <a:effectLst/>
                        <a:latin typeface="DeltaSans" panose="020B0502030000000004" pitchFamily="34" charset="0"/>
                        <a:ea typeface="DeltaSans" panose="020B0502030000000004" pitchFamily="34" charset="0"/>
                        <a:cs typeface="+mn-cs"/>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319593553"/>
                  </a:ext>
                </a:extLst>
              </a:tr>
            </a:tbl>
          </a:graphicData>
        </a:graphic>
      </p:graphicFrame>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82678" y="2219698"/>
            <a:ext cx="914400" cy="661597"/>
          </a:xfrm>
          <a:prstGeom prst="rect">
            <a:avLst/>
          </a:prstGeom>
        </p:spPr>
      </p:pic>
      <p:graphicFrame>
        <p:nvGraphicFramePr>
          <p:cNvPr id="22" name="Table 21"/>
          <p:cNvGraphicFramePr>
            <a:graphicFrameLocks noGrp="1"/>
          </p:cNvGraphicFramePr>
          <p:nvPr>
            <p:extLst>
              <p:ext uri="{D42A27DB-BD31-4B8C-83A1-F6EECF244321}">
                <p14:modId xmlns:p14="http://schemas.microsoft.com/office/powerpoint/2010/main" val="1838393004"/>
              </p:ext>
            </p:extLst>
          </p:nvPr>
        </p:nvGraphicFramePr>
        <p:xfrm>
          <a:off x="6752329" y="746095"/>
          <a:ext cx="969349" cy="1398747"/>
        </p:xfrm>
        <a:graphic>
          <a:graphicData uri="http://schemas.openxmlformats.org/drawingml/2006/table">
            <a:tbl>
              <a:tblPr firstRow="1" bandRow="1">
                <a:tableStyleId>{5C22544A-7EE6-4342-B048-85BDC9FD1C3A}</a:tableStyleId>
              </a:tblPr>
              <a:tblGrid>
                <a:gridCol w="969349">
                  <a:extLst>
                    <a:ext uri="{9D8B030D-6E8A-4147-A177-3AD203B41FA5}">
                      <a16:colId xmlns:a16="http://schemas.microsoft.com/office/drawing/2014/main" val="3185517212"/>
                    </a:ext>
                  </a:extLst>
                </a:gridCol>
              </a:tblGrid>
              <a:tr h="6533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dirty="0">
                        <a:solidFill>
                          <a:schemeClr val="tx1"/>
                        </a:solidFill>
                        <a:latin typeface="DeltaSans" panose="020B0502030000000004" pitchFamily="34" charset="0"/>
                        <a:ea typeface="DeltaSans" panose="020B0502030000000004" pitchFamily="34" charset="0"/>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140806"/>
                  </a:ext>
                </a:extLst>
              </a:tr>
              <a:tr h="7454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50" b="0" dirty="0">
                          <a:solidFill>
                            <a:schemeClr val="tx1"/>
                          </a:solidFill>
                          <a:latin typeface="DeltaSans" panose="020B0502030000000004" pitchFamily="34" charset="0"/>
                          <a:ea typeface="DeltaSans" panose="020B0502030000000004" pitchFamily="34" charset="0"/>
                        </a:rPr>
                        <a:t>PV inverters for 75.4 MW solar energy project in Denmark.</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319593553"/>
                  </a:ext>
                </a:extLst>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3443766191"/>
              </p:ext>
            </p:extLst>
          </p:nvPr>
        </p:nvGraphicFramePr>
        <p:xfrm>
          <a:off x="55535" y="2350068"/>
          <a:ext cx="2237675" cy="2556810"/>
        </p:xfrm>
        <a:graphic>
          <a:graphicData uri="http://schemas.openxmlformats.org/drawingml/2006/table">
            <a:tbl>
              <a:tblPr firstRow="1" bandRow="1">
                <a:tableStyleId>{5C22544A-7EE6-4342-B048-85BDC9FD1C3A}</a:tableStyleId>
              </a:tblPr>
              <a:tblGrid>
                <a:gridCol w="988073">
                  <a:extLst>
                    <a:ext uri="{9D8B030D-6E8A-4147-A177-3AD203B41FA5}">
                      <a16:colId xmlns:a16="http://schemas.microsoft.com/office/drawing/2014/main" val="370999700"/>
                    </a:ext>
                  </a:extLst>
                </a:gridCol>
                <a:gridCol w="1249602">
                  <a:extLst>
                    <a:ext uri="{9D8B030D-6E8A-4147-A177-3AD203B41FA5}">
                      <a16:colId xmlns:a16="http://schemas.microsoft.com/office/drawing/2014/main" val="3185517212"/>
                    </a:ext>
                  </a:extLst>
                </a:gridCol>
              </a:tblGrid>
              <a:tr h="2556810">
                <a:tc>
                  <a:txBody>
                    <a:bodyPr/>
                    <a:lstStyle/>
                    <a:p>
                      <a:endParaRPr lang="en-US" dirty="0">
                        <a:latin typeface="DeltaSans" panose="020B0502030000000004" pitchFamily="34" charset="0"/>
                        <a:ea typeface="DeltaSans" panose="020B0502030000000004" pitchFamily="34" charset="0"/>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50" b="0" kern="1200" dirty="0">
                          <a:solidFill>
                            <a:schemeClr val="tx1"/>
                          </a:solidFill>
                          <a:effectLst/>
                          <a:latin typeface="DeltaSans" panose="020B0502030000000004" pitchFamily="34" charset="0"/>
                          <a:ea typeface="DeltaSans" panose="020B0502030000000004" pitchFamily="34" charset="0"/>
                          <a:cs typeface="+mn-cs"/>
                        </a:rPr>
                        <a:t>LED-based DLP Video walls for the first traffic management center in Bangalore, India.</a:t>
                      </a:r>
                    </a:p>
                    <a:p>
                      <a:endParaRPr lang="en-US" sz="750" b="0" kern="1200" dirty="0">
                        <a:solidFill>
                          <a:schemeClr val="tx1"/>
                        </a:solidFill>
                        <a:effectLst/>
                        <a:latin typeface="DeltaSans" panose="020B0502030000000004" pitchFamily="34" charset="0"/>
                        <a:ea typeface="DeltaSans" panose="020B0502030000000004" pitchFamily="34" charset="0"/>
                        <a:cs typeface="+mn-cs"/>
                      </a:endParaRPr>
                    </a:p>
                    <a:p>
                      <a:endParaRPr lang="en-US" sz="750" b="0" kern="1200" dirty="0">
                        <a:solidFill>
                          <a:schemeClr val="tx1"/>
                        </a:solidFill>
                        <a:effectLst/>
                        <a:latin typeface="DeltaSans" panose="020B0502030000000004" pitchFamily="34" charset="0"/>
                        <a:ea typeface="DeltaSans" panose="020B0502030000000004" pitchFamily="34" charset="0"/>
                        <a:cs typeface="+mn-cs"/>
                      </a:endParaRPr>
                    </a:p>
                    <a:p>
                      <a:r>
                        <a:rPr lang="en-US" sz="750" b="0" kern="1200" dirty="0">
                          <a:solidFill>
                            <a:schemeClr val="tx1"/>
                          </a:solidFill>
                          <a:effectLst/>
                          <a:latin typeface="DeltaSans" panose="020B0502030000000004" pitchFamily="34" charset="0"/>
                          <a:ea typeface="DeltaSans" panose="020B0502030000000004" pitchFamily="34" charset="0"/>
                          <a:cs typeface="+mn-cs"/>
                        </a:rPr>
                        <a:t>Solar farm with 20 Delta C500 inverters generates an up to 1,200 MWh/Month</a:t>
                      </a:r>
                    </a:p>
                    <a:p>
                      <a:r>
                        <a:rPr lang="en-US" sz="750" b="0" kern="1200" dirty="0">
                          <a:solidFill>
                            <a:schemeClr val="tx1"/>
                          </a:solidFill>
                          <a:effectLst/>
                          <a:latin typeface="DeltaSans" panose="020B0502030000000004" pitchFamily="34" charset="0"/>
                          <a:ea typeface="DeltaSans" panose="020B0502030000000004" pitchFamily="34" charset="0"/>
                          <a:cs typeface="+mn-cs"/>
                        </a:rPr>
                        <a:t>in Kadappa, India.</a:t>
                      </a:r>
                    </a:p>
                    <a:p>
                      <a:endParaRPr lang="en-US" sz="750" b="0" kern="1200" dirty="0">
                        <a:solidFill>
                          <a:schemeClr val="tx1"/>
                        </a:solidFill>
                        <a:effectLst/>
                        <a:latin typeface="DeltaSans" panose="020B0502030000000004" pitchFamily="34" charset="0"/>
                        <a:ea typeface="DeltaSans" panose="020B0502030000000004" pitchFamily="34" charset="0"/>
                        <a:cs typeface="+mn-cs"/>
                      </a:endParaRPr>
                    </a:p>
                    <a:p>
                      <a:endParaRPr lang="en-US" sz="750" b="0" kern="1200" dirty="0">
                        <a:solidFill>
                          <a:schemeClr val="tx1"/>
                        </a:solidFill>
                        <a:effectLst/>
                        <a:latin typeface="DeltaSans" panose="020B0502030000000004" pitchFamily="34" charset="0"/>
                        <a:ea typeface="DeltaSans" panose="020B05020300000000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50" b="0" kern="1200" dirty="0">
                          <a:solidFill>
                            <a:schemeClr val="tx1"/>
                          </a:solidFill>
                          <a:effectLst/>
                          <a:latin typeface="DeltaSans" panose="020B0502030000000004" pitchFamily="34" charset="0"/>
                          <a:ea typeface="DeltaSans" panose="020B0502030000000004" pitchFamily="34" charset="0"/>
                          <a:cs typeface="+mn-cs"/>
                        </a:rPr>
                        <a:t>Smart monitoring and power management solution for a countrywide ATM network in India.</a:t>
                      </a:r>
                      <a:endParaRPr lang="en-US" sz="750" b="0" dirty="0">
                        <a:solidFill>
                          <a:schemeClr val="tx1"/>
                        </a:solidFill>
                        <a:latin typeface="DeltaSans" panose="020B0502030000000004" pitchFamily="34" charset="0"/>
                        <a:ea typeface="DeltaSans" panose="020B0502030000000004"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319593553"/>
                  </a:ext>
                </a:extLst>
              </a:tr>
            </a:tbl>
          </a:graphicData>
        </a:graphic>
      </p:graphicFrame>
      <p:pic>
        <p:nvPicPr>
          <p:cNvPr id="24" name="Picture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7258" y="2414573"/>
            <a:ext cx="822425" cy="731440"/>
          </a:xfrm>
          <a:prstGeom prst="rect">
            <a:avLst/>
          </a:prstGeom>
        </p:spPr>
      </p:pic>
      <p:graphicFrame>
        <p:nvGraphicFramePr>
          <p:cNvPr id="25" name="Table 24"/>
          <p:cNvGraphicFramePr>
            <a:graphicFrameLocks noGrp="1"/>
          </p:cNvGraphicFramePr>
          <p:nvPr>
            <p:extLst>
              <p:ext uri="{D42A27DB-BD31-4B8C-83A1-F6EECF244321}">
                <p14:modId xmlns:p14="http://schemas.microsoft.com/office/powerpoint/2010/main" val="142804669"/>
              </p:ext>
            </p:extLst>
          </p:nvPr>
        </p:nvGraphicFramePr>
        <p:xfrm>
          <a:off x="55535" y="729191"/>
          <a:ext cx="2236868" cy="1480620"/>
        </p:xfrm>
        <a:graphic>
          <a:graphicData uri="http://schemas.openxmlformats.org/drawingml/2006/table">
            <a:tbl>
              <a:tblPr firstRow="1" bandRow="1">
                <a:tableStyleId>{5C22544A-7EE6-4342-B048-85BDC9FD1C3A}</a:tableStyleId>
              </a:tblPr>
              <a:tblGrid>
                <a:gridCol w="1064931">
                  <a:extLst>
                    <a:ext uri="{9D8B030D-6E8A-4147-A177-3AD203B41FA5}">
                      <a16:colId xmlns:a16="http://schemas.microsoft.com/office/drawing/2014/main" val="370999700"/>
                    </a:ext>
                  </a:extLst>
                </a:gridCol>
                <a:gridCol w="1171937">
                  <a:extLst>
                    <a:ext uri="{9D8B030D-6E8A-4147-A177-3AD203B41FA5}">
                      <a16:colId xmlns:a16="http://schemas.microsoft.com/office/drawing/2014/main" val="3185517212"/>
                    </a:ext>
                  </a:extLst>
                </a:gridCol>
              </a:tblGrid>
              <a:tr h="1480620">
                <a:tc>
                  <a:txBody>
                    <a:bodyPr/>
                    <a:lstStyle/>
                    <a:p>
                      <a:endParaRPr lang="en-US" sz="750" dirty="0">
                        <a:latin typeface="DeltaSans" panose="020B0502030000000004" pitchFamily="34" charset="0"/>
                        <a:ea typeface="DeltaSans" panose="020B0502030000000004" pitchFamily="34" charset="0"/>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en-US" sz="750" b="0" kern="1200" dirty="0">
                          <a:solidFill>
                            <a:schemeClr val="tx1"/>
                          </a:solidFill>
                          <a:effectLst/>
                          <a:latin typeface="DeltaSans" panose="020B0502030000000004" pitchFamily="34" charset="0"/>
                          <a:ea typeface="DeltaSans" panose="020B0502030000000004" pitchFamily="34" charset="0"/>
                          <a:cs typeface="+mn-cs"/>
                        </a:rPr>
                        <a:t>Articulated robots applied for function testing of SCARA robots to shorten testing time.</a:t>
                      </a:r>
                    </a:p>
                    <a:p>
                      <a:endParaRPr lang="en-US" sz="750" b="0" kern="1200" dirty="0">
                        <a:solidFill>
                          <a:schemeClr val="tx1"/>
                        </a:solidFill>
                        <a:effectLst/>
                        <a:latin typeface="DeltaSans" panose="020B0502030000000004" pitchFamily="34" charset="0"/>
                        <a:ea typeface="DeltaSans" panose="020B05020300000000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750" b="0" kern="1200" dirty="0">
                        <a:solidFill>
                          <a:schemeClr val="tx1"/>
                        </a:solidFill>
                        <a:effectLst/>
                        <a:latin typeface="DeltaSans" panose="020B0502030000000004" pitchFamily="34" charset="0"/>
                        <a:ea typeface="DeltaSans" panose="020B05020300000000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750" b="0" kern="1200" dirty="0">
                        <a:solidFill>
                          <a:schemeClr val="tx1"/>
                        </a:solidFill>
                        <a:effectLst/>
                        <a:latin typeface="DeltaSans" panose="020B0502030000000004" pitchFamily="34" charset="0"/>
                        <a:ea typeface="DeltaSans" panose="020B05020300000000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50" b="0" kern="1200" dirty="0">
                          <a:solidFill>
                            <a:schemeClr val="tx1"/>
                          </a:solidFill>
                          <a:effectLst/>
                          <a:latin typeface="DeltaSans" panose="020B0502030000000004" pitchFamily="34" charset="0"/>
                          <a:ea typeface="DeltaSans" panose="020B0502030000000004" pitchFamily="34" charset="0"/>
                          <a:cs typeface="+mn-cs"/>
                        </a:rPr>
                        <a:t>High-power UPS solutions for Alibaba</a:t>
                      </a:r>
                    </a:p>
                    <a:p>
                      <a:endParaRPr lang="en-US" sz="750" b="0" kern="1200" dirty="0">
                        <a:solidFill>
                          <a:schemeClr val="tx1"/>
                        </a:solidFill>
                        <a:effectLst/>
                        <a:latin typeface="DeltaSans" panose="020B0502030000000004" pitchFamily="34" charset="0"/>
                        <a:ea typeface="DeltaSans" panose="020B0502030000000004" pitchFamily="34" charset="0"/>
                        <a:cs typeface="+mn-cs"/>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319593553"/>
                  </a:ext>
                </a:extLst>
              </a:tr>
            </a:tbl>
          </a:graphicData>
        </a:graphic>
      </p:graphicFrame>
      <p:pic>
        <p:nvPicPr>
          <p:cNvPr id="26" name="Picture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7260" y="814150"/>
            <a:ext cx="914400" cy="592227"/>
          </a:xfrm>
          <a:prstGeom prst="rect">
            <a:avLst/>
          </a:prstGeom>
          <a:ln>
            <a:noFill/>
          </a:ln>
        </p:spPr>
      </p:pic>
      <p:pic>
        <p:nvPicPr>
          <p:cNvPr id="27" name="Picture 26"/>
          <p:cNvPicPr>
            <a:picLocks noChangeAspect="1"/>
          </p:cNvPicPr>
          <p:nvPr/>
        </p:nvPicPr>
        <p:blipFill rotWithShape="1">
          <a:blip r:embed="rId9" cstate="print">
            <a:extLst>
              <a:ext uri="{28A0092B-C50C-407E-A947-70E740481C1C}">
                <a14:useLocalDpi xmlns:a14="http://schemas.microsoft.com/office/drawing/2010/main" val="0"/>
              </a:ext>
            </a:extLst>
          </a:blip>
          <a:srcRect r="18257"/>
          <a:stretch/>
        </p:blipFill>
        <p:spPr>
          <a:xfrm>
            <a:off x="127258" y="3286270"/>
            <a:ext cx="807105" cy="584326"/>
          </a:xfrm>
          <a:prstGeom prst="rect">
            <a:avLst/>
          </a:prstGeom>
        </p:spPr>
      </p:pic>
      <p:pic>
        <p:nvPicPr>
          <p:cNvPr id="28" name="Picture 2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24267" y="4135838"/>
            <a:ext cx="822960" cy="628049"/>
          </a:xfrm>
          <a:prstGeom prst="rect">
            <a:avLst/>
          </a:prstGeom>
        </p:spPr>
      </p:pic>
      <p:graphicFrame>
        <p:nvGraphicFramePr>
          <p:cNvPr id="29" name="Table 28"/>
          <p:cNvGraphicFramePr>
            <a:graphicFrameLocks noGrp="1"/>
          </p:cNvGraphicFramePr>
          <p:nvPr>
            <p:extLst>
              <p:ext uri="{D42A27DB-BD31-4B8C-83A1-F6EECF244321}">
                <p14:modId xmlns:p14="http://schemas.microsoft.com/office/powerpoint/2010/main" val="136328504"/>
              </p:ext>
            </p:extLst>
          </p:nvPr>
        </p:nvGraphicFramePr>
        <p:xfrm>
          <a:off x="4294560" y="714619"/>
          <a:ext cx="2405987" cy="792084"/>
        </p:xfrm>
        <a:graphic>
          <a:graphicData uri="http://schemas.openxmlformats.org/drawingml/2006/table">
            <a:tbl>
              <a:tblPr firstRow="1" bandRow="1">
                <a:tableStyleId>{5C22544A-7EE6-4342-B048-85BDC9FD1C3A}</a:tableStyleId>
              </a:tblPr>
              <a:tblGrid>
                <a:gridCol w="997520">
                  <a:extLst>
                    <a:ext uri="{9D8B030D-6E8A-4147-A177-3AD203B41FA5}">
                      <a16:colId xmlns:a16="http://schemas.microsoft.com/office/drawing/2014/main" val="370999700"/>
                    </a:ext>
                  </a:extLst>
                </a:gridCol>
                <a:gridCol w="1408467">
                  <a:extLst>
                    <a:ext uri="{9D8B030D-6E8A-4147-A177-3AD203B41FA5}">
                      <a16:colId xmlns:a16="http://schemas.microsoft.com/office/drawing/2014/main" val="3185517212"/>
                    </a:ext>
                  </a:extLst>
                </a:gridCol>
              </a:tblGrid>
              <a:tr h="792084">
                <a:tc>
                  <a:txBody>
                    <a:bodyPr/>
                    <a:lstStyle/>
                    <a:p>
                      <a:endParaRPr lang="en-US" dirty="0">
                        <a:latin typeface="DeltaSans" panose="020B0502030000000004" pitchFamily="34" charset="0"/>
                        <a:ea typeface="DeltaSans" panose="020B0502030000000004" pitchFamily="34" charset="0"/>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50" b="0" dirty="0">
                          <a:solidFill>
                            <a:schemeClr val="tx1"/>
                          </a:solidFill>
                          <a:latin typeface="DeltaSans" panose="020B0502030000000004" pitchFamily="34" charset="0"/>
                          <a:ea typeface="DeltaSans" panose="020B0502030000000004" pitchFamily="34" charset="0"/>
                        </a:rPr>
                        <a:t>InfraSuite datacenter solution for a web-hosting company in Berlin  that serves a large Germany shopping website. </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319593553"/>
                  </a:ext>
                </a:extLst>
              </a:tr>
            </a:tbl>
          </a:graphicData>
        </a:graphic>
      </p:graphicFrame>
      <p:pic>
        <p:nvPicPr>
          <p:cNvPr id="30" name="Picture 2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87031" y="846019"/>
            <a:ext cx="822960" cy="533505"/>
          </a:xfrm>
          <a:prstGeom prst="rect">
            <a:avLst/>
          </a:prstGeom>
        </p:spPr>
      </p:pic>
      <p:pic>
        <p:nvPicPr>
          <p:cNvPr id="31" name="Picture 3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810877" y="748989"/>
            <a:ext cx="822960" cy="569977"/>
          </a:xfrm>
          <a:prstGeom prst="rect">
            <a:avLst/>
          </a:prstGeom>
        </p:spPr>
      </p:pic>
      <p:grpSp>
        <p:nvGrpSpPr>
          <p:cNvPr id="32" name="Group 31"/>
          <p:cNvGrpSpPr/>
          <p:nvPr/>
        </p:nvGrpSpPr>
        <p:grpSpPr>
          <a:xfrm>
            <a:off x="2292403" y="2056411"/>
            <a:ext cx="792201" cy="664459"/>
            <a:chOff x="2077802" y="1929425"/>
            <a:chExt cx="960877" cy="758909"/>
          </a:xfrm>
        </p:grpSpPr>
        <p:cxnSp>
          <p:nvCxnSpPr>
            <p:cNvPr id="33" name="Straight Connector 32"/>
            <p:cNvCxnSpPr/>
            <p:nvPr/>
          </p:nvCxnSpPr>
          <p:spPr>
            <a:xfrm>
              <a:off x="2077802" y="1929425"/>
              <a:ext cx="926392" cy="733072"/>
            </a:xfrm>
            <a:prstGeom prst="line">
              <a:avLst/>
            </a:prstGeom>
            <a:ln>
              <a:solidFill>
                <a:srgbClr val="29B8FF"/>
              </a:solidFill>
            </a:ln>
          </p:spPr>
          <p:style>
            <a:lnRef idx="1">
              <a:schemeClr val="accent1"/>
            </a:lnRef>
            <a:fillRef idx="0">
              <a:schemeClr val="accent1"/>
            </a:fillRef>
            <a:effectRef idx="0">
              <a:schemeClr val="accent1"/>
            </a:effectRef>
            <a:fontRef idx="minor">
              <a:schemeClr val="tx1"/>
            </a:fontRef>
          </p:style>
        </p:cxnSp>
        <p:sp>
          <p:nvSpPr>
            <p:cNvPr id="34" name="Flowchart: Connector 33"/>
            <p:cNvSpPr/>
            <p:nvPr/>
          </p:nvSpPr>
          <p:spPr>
            <a:xfrm>
              <a:off x="2974671" y="2624326"/>
              <a:ext cx="64008" cy="64008"/>
            </a:xfrm>
            <a:prstGeom prst="flowChartConnector">
              <a:avLst/>
            </a:prstGeom>
            <a:solidFill>
              <a:srgbClr val="29B8FF"/>
            </a:solidFill>
            <a:ln>
              <a:solidFill>
                <a:srgbClr val="29B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5" name="Flowchart: Connector 34"/>
          <p:cNvSpPr/>
          <p:nvPr/>
        </p:nvSpPr>
        <p:spPr>
          <a:xfrm>
            <a:off x="4644008" y="2507742"/>
            <a:ext cx="64008" cy="64008"/>
          </a:xfrm>
          <a:prstGeom prst="flowChartConnector">
            <a:avLst/>
          </a:prstGeom>
          <a:solidFill>
            <a:srgbClr val="29B8FF"/>
          </a:solidFill>
          <a:ln>
            <a:solidFill>
              <a:srgbClr val="29B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lowchart: Connector 35"/>
          <p:cNvSpPr/>
          <p:nvPr/>
        </p:nvSpPr>
        <p:spPr>
          <a:xfrm>
            <a:off x="4796408" y="2507742"/>
            <a:ext cx="64008" cy="64008"/>
          </a:xfrm>
          <a:prstGeom prst="flowChartConnector">
            <a:avLst/>
          </a:prstGeom>
          <a:solidFill>
            <a:srgbClr val="29B8FF"/>
          </a:solidFill>
          <a:ln>
            <a:solidFill>
              <a:srgbClr val="29B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lowchart: Connector 36"/>
          <p:cNvSpPr/>
          <p:nvPr/>
        </p:nvSpPr>
        <p:spPr>
          <a:xfrm>
            <a:off x="4724016" y="2435734"/>
            <a:ext cx="64008" cy="64008"/>
          </a:xfrm>
          <a:prstGeom prst="flowChartConnector">
            <a:avLst/>
          </a:prstGeom>
          <a:solidFill>
            <a:srgbClr val="29B8FF"/>
          </a:solidFill>
          <a:ln>
            <a:solidFill>
              <a:srgbClr val="29B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lowchart: Connector 37"/>
          <p:cNvSpPr/>
          <p:nvPr/>
        </p:nvSpPr>
        <p:spPr>
          <a:xfrm>
            <a:off x="5724128" y="2931790"/>
            <a:ext cx="64008" cy="64008"/>
          </a:xfrm>
          <a:prstGeom prst="flowChartConnector">
            <a:avLst/>
          </a:prstGeom>
          <a:solidFill>
            <a:srgbClr val="29B8FF"/>
          </a:solidFill>
          <a:ln>
            <a:solidFill>
              <a:srgbClr val="29B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lowchart: Connector 38"/>
          <p:cNvSpPr/>
          <p:nvPr/>
        </p:nvSpPr>
        <p:spPr>
          <a:xfrm>
            <a:off x="5724128" y="3155814"/>
            <a:ext cx="64008" cy="64008"/>
          </a:xfrm>
          <a:prstGeom prst="flowChartConnector">
            <a:avLst/>
          </a:prstGeom>
          <a:solidFill>
            <a:srgbClr val="29B8FF"/>
          </a:solidFill>
          <a:ln>
            <a:solidFill>
              <a:srgbClr val="29B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lowchart: Connector 39"/>
          <p:cNvSpPr/>
          <p:nvPr/>
        </p:nvSpPr>
        <p:spPr>
          <a:xfrm>
            <a:off x="5940152" y="3011798"/>
            <a:ext cx="64008" cy="64008"/>
          </a:xfrm>
          <a:prstGeom prst="flowChartConnector">
            <a:avLst/>
          </a:prstGeom>
          <a:solidFill>
            <a:srgbClr val="29B8FF"/>
          </a:solidFill>
          <a:ln>
            <a:solidFill>
              <a:srgbClr val="29B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lowchart: Connector 40"/>
          <p:cNvSpPr/>
          <p:nvPr/>
        </p:nvSpPr>
        <p:spPr>
          <a:xfrm>
            <a:off x="6156176" y="3507854"/>
            <a:ext cx="64008" cy="64008"/>
          </a:xfrm>
          <a:prstGeom prst="flowChartConnector">
            <a:avLst/>
          </a:prstGeom>
          <a:solidFill>
            <a:srgbClr val="29B8FF"/>
          </a:solidFill>
          <a:ln>
            <a:solidFill>
              <a:srgbClr val="29B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lowchart: Connector 41"/>
          <p:cNvSpPr/>
          <p:nvPr/>
        </p:nvSpPr>
        <p:spPr>
          <a:xfrm>
            <a:off x="5414746" y="2898079"/>
            <a:ext cx="64008" cy="64008"/>
          </a:xfrm>
          <a:prstGeom prst="flowChartConnector">
            <a:avLst/>
          </a:prstGeom>
          <a:solidFill>
            <a:srgbClr val="29B8FF"/>
          </a:solidFill>
          <a:ln>
            <a:solidFill>
              <a:srgbClr val="29B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p:cNvCxnSpPr/>
          <p:nvPr/>
        </p:nvCxnSpPr>
        <p:spPr>
          <a:xfrm>
            <a:off x="2920786" y="1506703"/>
            <a:ext cx="1723222" cy="1001039"/>
          </a:xfrm>
          <a:prstGeom prst="line">
            <a:avLst/>
          </a:prstGeom>
          <a:ln>
            <a:solidFill>
              <a:srgbClr val="29B8FF"/>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4788024" y="1601699"/>
            <a:ext cx="1986990" cy="832327"/>
          </a:xfrm>
          <a:prstGeom prst="line">
            <a:avLst/>
          </a:prstGeom>
          <a:ln>
            <a:solidFill>
              <a:srgbClr val="29B8FF"/>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endCxn id="36" idx="0"/>
          </p:cNvCxnSpPr>
          <p:nvPr/>
        </p:nvCxnSpPr>
        <p:spPr>
          <a:xfrm>
            <a:off x="4826442" y="1494845"/>
            <a:ext cx="1970" cy="1012897"/>
          </a:xfrm>
          <a:prstGeom prst="line">
            <a:avLst/>
          </a:prstGeom>
          <a:ln>
            <a:solidFill>
              <a:srgbClr val="29B8FF"/>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42" idx="3"/>
          </p:cNvCxnSpPr>
          <p:nvPr/>
        </p:nvCxnSpPr>
        <p:spPr>
          <a:xfrm flipH="1">
            <a:off x="3986029" y="2952713"/>
            <a:ext cx="1438091" cy="1141567"/>
          </a:xfrm>
          <a:prstGeom prst="line">
            <a:avLst/>
          </a:prstGeom>
          <a:ln>
            <a:solidFill>
              <a:srgbClr val="29B8FF"/>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724128" y="3147814"/>
            <a:ext cx="997933" cy="962245"/>
          </a:xfrm>
          <a:prstGeom prst="line">
            <a:avLst/>
          </a:prstGeom>
          <a:ln>
            <a:solidFill>
              <a:srgbClr val="29B8FF"/>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38" idx="4"/>
          </p:cNvCxnSpPr>
          <p:nvPr/>
        </p:nvCxnSpPr>
        <p:spPr>
          <a:xfrm flipH="1">
            <a:off x="5336076" y="2995798"/>
            <a:ext cx="420056" cy="1071176"/>
          </a:xfrm>
          <a:prstGeom prst="line">
            <a:avLst/>
          </a:prstGeom>
          <a:ln>
            <a:solidFill>
              <a:srgbClr val="29B8FF"/>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6203793" y="3531386"/>
            <a:ext cx="518268" cy="8472"/>
          </a:xfrm>
          <a:prstGeom prst="line">
            <a:avLst/>
          </a:prstGeom>
          <a:ln>
            <a:solidFill>
              <a:srgbClr val="29B8FF"/>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42" idx="2"/>
          </p:cNvCxnSpPr>
          <p:nvPr/>
        </p:nvCxnSpPr>
        <p:spPr>
          <a:xfrm flipH="1">
            <a:off x="2293210" y="2930083"/>
            <a:ext cx="3121536" cy="847595"/>
          </a:xfrm>
          <a:prstGeom prst="line">
            <a:avLst/>
          </a:prstGeom>
          <a:ln>
            <a:solidFill>
              <a:srgbClr val="29B8FF"/>
            </a:solidFill>
          </a:ln>
        </p:spPr>
        <p:style>
          <a:lnRef idx="1">
            <a:schemeClr val="accent1"/>
          </a:lnRef>
          <a:fillRef idx="0">
            <a:schemeClr val="accent1"/>
          </a:fillRef>
          <a:effectRef idx="0">
            <a:schemeClr val="accent1"/>
          </a:effectRef>
          <a:fontRef idx="minor">
            <a:schemeClr val="tx1"/>
          </a:fontRef>
        </p:style>
      </p:cxnSp>
      <p:graphicFrame>
        <p:nvGraphicFramePr>
          <p:cNvPr id="51" name="Table 50"/>
          <p:cNvGraphicFramePr>
            <a:graphicFrameLocks noGrp="1"/>
          </p:cNvGraphicFramePr>
          <p:nvPr>
            <p:extLst>
              <p:ext uri="{D42A27DB-BD31-4B8C-83A1-F6EECF244321}">
                <p14:modId xmlns:p14="http://schemas.microsoft.com/office/powerpoint/2010/main" val="2847079665"/>
              </p:ext>
            </p:extLst>
          </p:nvPr>
        </p:nvGraphicFramePr>
        <p:xfrm>
          <a:off x="6723022" y="3983365"/>
          <a:ext cx="2369713" cy="891540"/>
        </p:xfrm>
        <a:graphic>
          <a:graphicData uri="http://schemas.openxmlformats.org/drawingml/2006/table">
            <a:tbl>
              <a:tblPr firstRow="1" bandRow="1">
                <a:tableStyleId>{5C22544A-7EE6-4342-B048-85BDC9FD1C3A}</a:tableStyleId>
              </a:tblPr>
              <a:tblGrid>
                <a:gridCol w="1001841">
                  <a:extLst>
                    <a:ext uri="{9D8B030D-6E8A-4147-A177-3AD203B41FA5}">
                      <a16:colId xmlns:a16="http://schemas.microsoft.com/office/drawing/2014/main" val="370999700"/>
                    </a:ext>
                  </a:extLst>
                </a:gridCol>
                <a:gridCol w="1367872">
                  <a:extLst>
                    <a:ext uri="{9D8B030D-6E8A-4147-A177-3AD203B41FA5}">
                      <a16:colId xmlns:a16="http://schemas.microsoft.com/office/drawing/2014/main" val="3185517212"/>
                    </a:ext>
                  </a:extLst>
                </a:gridCol>
              </a:tblGrid>
              <a:tr h="842886">
                <a:tc>
                  <a:txBody>
                    <a:bodyPr/>
                    <a:lstStyle/>
                    <a:p>
                      <a:endParaRPr lang="en-US" sz="750" dirty="0">
                        <a:latin typeface="DeltaSans" panose="020B0502030000000004" pitchFamily="34" charset="0"/>
                        <a:ea typeface="DeltaSans" panose="020B0502030000000004" pitchFamily="34" charset="0"/>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en-US" sz="750" b="0" kern="1200" dirty="0">
                          <a:solidFill>
                            <a:schemeClr val="tx1"/>
                          </a:solidFill>
                          <a:effectLst/>
                          <a:latin typeface="DeltaSans" panose="020B0502030000000004" pitchFamily="34" charset="0"/>
                          <a:ea typeface="DeltaSans" panose="020B0502030000000004" pitchFamily="34" charset="0"/>
                          <a:cs typeface="+mn-cs"/>
                        </a:rPr>
                        <a:t>Ultron and Amplon series UPS 20-260 kVA protect power for operations at a top global thin film transistor LCD panel manufacturer in Singapore.</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319593553"/>
                  </a:ext>
                </a:extLst>
              </a:tr>
            </a:tbl>
          </a:graphicData>
        </a:graphic>
      </p:graphicFrame>
      <p:pic>
        <p:nvPicPr>
          <p:cNvPr id="52" name="Picture 5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756439" y="4138965"/>
            <a:ext cx="956212" cy="589556"/>
          </a:xfrm>
          <a:prstGeom prst="rect">
            <a:avLst/>
          </a:prstGeom>
        </p:spPr>
      </p:pic>
      <p:pic>
        <p:nvPicPr>
          <p:cNvPr id="53" name="Picture 5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27260" y="4132552"/>
            <a:ext cx="807103" cy="602382"/>
          </a:xfrm>
          <a:prstGeom prst="rect">
            <a:avLst/>
          </a:prstGeom>
        </p:spPr>
      </p:pic>
      <p:pic>
        <p:nvPicPr>
          <p:cNvPr id="54" name="Picture 5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772244" y="2996861"/>
            <a:ext cx="909792" cy="814815"/>
          </a:xfrm>
          <a:prstGeom prst="rect">
            <a:avLst/>
          </a:prstGeom>
        </p:spPr>
      </p:pic>
      <p:pic>
        <p:nvPicPr>
          <p:cNvPr id="55" name="Picture 54"/>
          <p:cNvPicPr>
            <a:picLocks noChangeAspect="1"/>
          </p:cNvPicPr>
          <p:nvPr/>
        </p:nvPicPr>
        <p:blipFill rotWithShape="1">
          <a:blip r:embed="rId16"/>
          <a:srcRect l="11902"/>
          <a:stretch/>
        </p:blipFill>
        <p:spPr>
          <a:xfrm>
            <a:off x="127258" y="1573956"/>
            <a:ext cx="912401" cy="574812"/>
          </a:xfrm>
          <a:prstGeom prst="rect">
            <a:avLst/>
          </a:prstGeom>
        </p:spPr>
      </p:pic>
    </p:spTree>
    <p:extLst>
      <p:ext uri="{BB962C8B-B14F-4D97-AF65-F5344CB8AC3E}">
        <p14:creationId xmlns:p14="http://schemas.microsoft.com/office/powerpoint/2010/main" val="16287221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DeltaSans" panose="020B0502030000000004" pitchFamily="34" charset="0"/>
                <a:ea typeface="DeltaSans" panose="020B0502030000000004" pitchFamily="34" charset="0"/>
              </a:rPr>
              <a:t>Delta Solutions Address Global Megatrends</a:t>
            </a:r>
          </a:p>
        </p:txBody>
      </p:sp>
      <p:sp>
        <p:nvSpPr>
          <p:cNvPr id="3" name="Footer Placeholder 2">
            <a:extLst>
              <a:ext uri="{FF2B5EF4-FFF2-40B4-BE49-F238E27FC236}">
                <a16:creationId xmlns:a16="http://schemas.microsoft.com/office/drawing/2014/main" id="{2DBFF331-0609-4825-8BA8-B129C86C2A0D}"/>
              </a:ext>
            </a:extLst>
          </p:cNvPr>
          <p:cNvSpPr>
            <a:spLocks noGrp="1"/>
          </p:cNvSpPr>
          <p:nvPr>
            <p:ph type="ftr" sz="quarter" idx="11"/>
          </p:nvPr>
        </p:nvSpPr>
        <p:spPr/>
        <p:txBody>
          <a:bodyPr/>
          <a:lstStyle/>
          <a:p>
            <a:r>
              <a:rPr lang="en-US"/>
              <a:t>Delta Confidential</a:t>
            </a:r>
          </a:p>
        </p:txBody>
      </p:sp>
      <p:sp>
        <p:nvSpPr>
          <p:cNvPr id="29" name="Slide Number Placeholder 28">
            <a:extLst>
              <a:ext uri="{FF2B5EF4-FFF2-40B4-BE49-F238E27FC236}">
                <a16:creationId xmlns:a16="http://schemas.microsoft.com/office/drawing/2014/main" id="{84BFD7F9-246B-491A-BFFE-A6E37B55A924}"/>
              </a:ext>
            </a:extLst>
          </p:cNvPr>
          <p:cNvSpPr>
            <a:spLocks noGrp="1"/>
          </p:cNvSpPr>
          <p:nvPr>
            <p:ph type="sldNum" sz="quarter" idx="12"/>
          </p:nvPr>
        </p:nvSpPr>
        <p:spPr/>
        <p:txBody>
          <a:bodyPr/>
          <a:lstStyle/>
          <a:p>
            <a:fld id="{81BD21A8-5E88-4AE4-993C-2D76760CAD3D}" type="slidenum">
              <a:rPr lang="en-US" smtClean="0"/>
              <a:pPr/>
              <a:t>103</a:t>
            </a:fld>
            <a:endParaRPr lang="en-US"/>
          </a:p>
        </p:txBody>
      </p:sp>
      <p:grpSp>
        <p:nvGrpSpPr>
          <p:cNvPr id="25" name="Group 24">
            <a:extLst>
              <a:ext uri="{FF2B5EF4-FFF2-40B4-BE49-F238E27FC236}">
                <a16:creationId xmlns:a16="http://schemas.microsoft.com/office/drawing/2014/main" id="{E65F9789-A6C6-45ED-8DCB-BC76379C1CBF}"/>
              </a:ext>
            </a:extLst>
          </p:cNvPr>
          <p:cNvGrpSpPr/>
          <p:nvPr/>
        </p:nvGrpSpPr>
        <p:grpSpPr>
          <a:xfrm>
            <a:off x="314900" y="933780"/>
            <a:ext cx="8525107" cy="3510179"/>
            <a:chOff x="280904" y="1288566"/>
            <a:chExt cx="8574220" cy="3530401"/>
          </a:xfrm>
        </p:grpSpPr>
        <p:grpSp>
          <p:nvGrpSpPr>
            <p:cNvPr id="26" name="Group 25">
              <a:extLst>
                <a:ext uri="{FF2B5EF4-FFF2-40B4-BE49-F238E27FC236}">
                  <a16:creationId xmlns:a16="http://schemas.microsoft.com/office/drawing/2014/main" id="{249750D6-1D2C-49EB-9FBE-BEB141CA2D35}"/>
                </a:ext>
              </a:extLst>
            </p:cNvPr>
            <p:cNvGrpSpPr/>
            <p:nvPr/>
          </p:nvGrpSpPr>
          <p:grpSpPr>
            <a:xfrm>
              <a:off x="332316" y="1317059"/>
              <a:ext cx="8492211" cy="3470810"/>
              <a:chOff x="478583" y="1803001"/>
              <a:chExt cx="11203975" cy="4579122"/>
            </a:xfrm>
          </p:grpSpPr>
          <p:sp>
            <p:nvSpPr>
              <p:cNvPr id="214" name="Bent Arrow 169">
                <a:extLst>
                  <a:ext uri="{FF2B5EF4-FFF2-40B4-BE49-F238E27FC236}">
                    <a16:creationId xmlns:a16="http://schemas.microsoft.com/office/drawing/2014/main" id="{4E87C2C0-111D-40F6-98E4-F99E685D0A07}"/>
                  </a:ext>
                </a:extLst>
              </p:cNvPr>
              <p:cNvSpPr/>
              <p:nvPr/>
            </p:nvSpPr>
            <p:spPr>
              <a:xfrm rot="5400000">
                <a:off x="9235048" y="3308843"/>
                <a:ext cx="3953350" cy="941670"/>
              </a:xfrm>
              <a:prstGeom prst="bentArrow">
                <a:avLst>
                  <a:gd name="adj1" fmla="val 50000"/>
                  <a:gd name="adj2" fmla="val 25000"/>
                  <a:gd name="adj3" fmla="val 25000"/>
                  <a:gd name="adj4" fmla="val 4375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b="1" dirty="0">
                  <a:latin typeface="Arial" panose="020B0604020202020204" pitchFamily="34" charset="0"/>
                  <a:cs typeface="Arial" panose="020B0604020202020204" pitchFamily="34" charset="0"/>
                </a:endParaRPr>
              </a:p>
            </p:txBody>
          </p:sp>
          <p:sp>
            <p:nvSpPr>
              <p:cNvPr id="215" name="Bent Arrow 170">
                <a:extLst>
                  <a:ext uri="{FF2B5EF4-FFF2-40B4-BE49-F238E27FC236}">
                    <a16:creationId xmlns:a16="http://schemas.microsoft.com/office/drawing/2014/main" id="{863247FA-1905-4FC2-9EBC-CEB9E904260B}"/>
                  </a:ext>
                </a:extLst>
              </p:cNvPr>
              <p:cNvSpPr/>
              <p:nvPr/>
            </p:nvSpPr>
            <p:spPr>
              <a:xfrm>
                <a:off x="478583" y="1803001"/>
                <a:ext cx="10537523" cy="936886"/>
              </a:xfrm>
              <a:prstGeom prst="bentArrow">
                <a:avLst>
                  <a:gd name="adj1" fmla="val 50000"/>
                  <a:gd name="adj2" fmla="val 25000"/>
                  <a:gd name="adj3" fmla="val 25000"/>
                  <a:gd name="adj4" fmla="val 4375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b="1" dirty="0">
                  <a:latin typeface="Arial" panose="020B0604020202020204" pitchFamily="34" charset="0"/>
                  <a:cs typeface="Arial" panose="020B0604020202020204" pitchFamily="34" charset="0"/>
                </a:endParaRPr>
              </a:p>
            </p:txBody>
          </p:sp>
          <p:sp>
            <p:nvSpPr>
              <p:cNvPr id="216" name="Bent Arrow 171">
                <a:extLst>
                  <a:ext uri="{FF2B5EF4-FFF2-40B4-BE49-F238E27FC236}">
                    <a16:creationId xmlns:a16="http://schemas.microsoft.com/office/drawing/2014/main" id="{7BFACEEF-5013-445A-809B-026F3892110E}"/>
                  </a:ext>
                </a:extLst>
              </p:cNvPr>
              <p:cNvSpPr/>
              <p:nvPr/>
            </p:nvSpPr>
            <p:spPr>
              <a:xfrm rot="16200000">
                <a:off x="-994395" y="3966666"/>
                <a:ext cx="3888435" cy="942479"/>
              </a:xfrm>
              <a:prstGeom prst="bentArrow">
                <a:avLst>
                  <a:gd name="adj1" fmla="val 50000"/>
                  <a:gd name="adj2" fmla="val 25000"/>
                  <a:gd name="adj3" fmla="val 25000"/>
                  <a:gd name="adj4" fmla="val 4375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b="1" dirty="0">
                  <a:latin typeface="Arial" panose="020B0604020202020204" pitchFamily="34" charset="0"/>
                  <a:cs typeface="Arial" panose="020B0604020202020204" pitchFamily="34" charset="0"/>
                </a:endParaRPr>
              </a:p>
            </p:txBody>
          </p:sp>
          <p:sp>
            <p:nvSpPr>
              <p:cNvPr id="217" name="Bent Arrow 172">
                <a:extLst>
                  <a:ext uri="{FF2B5EF4-FFF2-40B4-BE49-F238E27FC236}">
                    <a16:creationId xmlns:a16="http://schemas.microsoft.com/office/drawing/2014/main" id="{FB42A608-6901-497F-AE71-9BF14507A8E0}"/>
                  </a:ext>
                </a:extLst>
              </p:cNvPr>
              <p:cNvSpPr/>
              <p:nvPr/>
            </p:nvSpPr>
            <p:spPr>
              <a:xfrm rot="10800000">
                <a:off x="982638" y="5446120"/>
                <a:ext cx="10699920" cy="936000"/>
              </a:xfrm>
              <a:prstGeom prst="bentArrow">
                <a:avLst>
                  <a:gd name="adj1" fmla="val 50000"/>
                  <a:gd name="adj2" fmla="val 25000"/>
                  <a:gd name="adj3" fmla="val 25000"/>
                  <a:gd name="adj4" fmla="val 41929"/>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625" b="1" dirty="0">
                  <a:latin typeface="Arial" panose="020B0604020202020204" pitchFamily="34" charset="0"/>
                  <a:cs typeface="Arial" panose="020B0604020202020204" pitchFamily="34" charset="0"/>
                </a:endParaRPr>
              </a:p>
            </p:txBody>
          </p:sp>
          <p:sp>
            <p:nvSpPr>
              <p:cNvPr id="218" name="Pentagon 173">
                <a:extLst>
                  <a:ext uri="{FF2B5EF4-FFF2-40B4-BE49-F238E27FC236}">
                    <a16:creationId xmlns:a16="http://schemas.microsoft.com/office/drawing/2014/main" id="{3B95E214-9DE0-4674-9AB9-F7B1FFC34C99}"/>
                  </a:ext>
                </a:extLst>
              </p:cNvPr>
              <p:cNvSpPr/>
              <p:nvPr/>
            </p:nvSpPr>
            <p:spPr>
              <a:xfrm rot="5400000">
                <a:off x="11213850" y="5367934"/>
                <a:ext cx="462631" cy="474784"/>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b="1" dirty="0">
                  <a:latin typeface="Arial" panose="020B0604020202020204" pitchFamily="34" charset="0"/>
                  <a:cs typeface="Arial" panose="020B0604020202020204" pitchFamily="34" charset="0"/>
                </a:endParaRPr>
              </a:p>
            </p:txBody>
          </p:sp>
        </p:grpSp>
        <p:grpSp>
          <p:nvGrpSpPr>
            <p:cNvPr id="27" name="Group 26">
              <a:extLst>
                <a:ext uri="{FF2B5EF4-FFF2-40B4-BE49-F238E27FC236}">
                  <a16:creationId xmlns:a16="http://schemas.microsoft.com/office/drawing/2014/main" id="{D0283103-07C4-41C0-8F5E-D0689EBC5FC7}"/>
                </a:ext>
              </a:extLst>
            </p:cNvPr>
            <p:cNvGrpSpPr/>
            <p:nvPr/>
          </p:nvGrpSpPr>
          <p:grpSpPr>
            <a:xfrm>
              <a:off x="6253984" y="2365317"/>
              <a:ext cx="1455818" cy="1463763"/>
              <a:chOff x="3060100" y="4609603"/>
              <a:chExt cx="2329308" cy="2342021"/>
            </a:xfrm>
          </p:grpSpPr>
          <p:sp>
            <p:nvSpPr>
              <p:cNvPr id="161" name="Freeform 180">
                <a:extLst>
                  <a:ext uri="{FF2B5EF4-FFF2-40B4-BE49-F238E27FC236}">
                    <a16:creationId xmlns:a16="http://schemas.microsoft.com/office/drawing/2014/main" id="{73CAF416-C621-4114-9927-E8DE1F3C16C8}"/>
                  </a:ext>
                </a:extLst>
              </p:cNvPr>
              <p:cNvSpPr>
                <a:spLocks/>
              </p:cNvSpPr>
              <p:nvPr>
                <p:custDataLst>
                  <p:tags r:id="rId60"/>
                </p:custDataLst>
              </p:nvPr>
            </p:nvSpPr>
            <p:spPr bwMode="auto">
              <a:xfrm>
                <a:off x="4423101" y="5184301"/>
                <a:ext cx="73745" cy="106802"/>
              </a:xfrm>
              <a:custGeom>
                <a:avLst/>
                <a:gdLst>
                  <a:gd name="T0" fmla="*/ 46038 w 100"/>
                  <a:gd name="T1" fmla="*/ 66675 h 123"/>
                  <a:gd name="T2" fmla="*/ 41434 w 100"/>
                  <a:gd name="T3" fmla="*/ 66133 h 123"/>
                  <a:gd name="T4" fmla="*/ 34989 w 100"/>
                  <a:gd name="T5" fmla="*/ 64507 h 123"/>
                  <a:gd name="T6" fmla="*/ 27623 w 100"/>
                  <a:gd name="T7" fmla="*/ 61796 h 123"/>
                  <a:gd name="T8" fmla="*/ 19796 w 100"/>
                  <a:gd name="T9" fmla="*/ 58002 h 123"/>
                  <a:gd name="T10" fmla="*/ 15653 w 100"/>
                  <a:gd name="T11" fmla="*/ 55834 h 123"/>
                  <a:gd name="T12" fmla="*/ 12430 w 100"/>
                  <a:gd name="T13" fmla="*/ 53665 h 123"/>
                  <a:gd name="T14" fmla="*/ 9208 w 100"/>
                  <a:gd name="T15" fmla="*/ 50955 h 123"/>
                  <a:gd name="T16" fmla="*/ 5985 w 100"/>
                  <a:gd name="T17" fmla="*/ 48245 h 123"/>
                  <a:gd name="T18" fmla="*/ 3683 w 100"/>
                  <a:gd name="T19" fmla="*/ 45534 h 123"/>
                  <a:gd name="T20" fmla="*/ 1842 w 100"/>
                  <a:gd name="T21" fmla="*/ 42824 h 123"/>
                  <a:gd name="T22" fmla="*/ 460 w 100"/>
                  <a:gd name="T23" fmla="*/ 39571 h 123"/>
                  <a:gd name="T24" fmla="*/ 0 w 100"/>
                  <a:gd name="T25" fmla="*/ 36861 h 123"/>
                  <a:gd name="T26" fmla="*/ 921 w 100"/>
                  <a:gd name="T27" fmla="*/ 29814 h 123"/>
                  <a:gd name="T28" fmla="*/ 3223 w 100"/>
                  <a:gd name="T29" fmla="*/ 19515 h 123"/>
                  <a:gd name="T30" fmla="*/ 5064 w 100"/>
                  <a:gd name="T31" fmla="*/ 9215 h 123"/>
                  <a:gd name="T32" fmla="*/ 5985 w 100"/>
                  <a:gd name="T33" fmla="*/ 0 h 1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0" h="123">
                    <a:moveTo>
                      <a:pt x="100" y="123"/>
                    </a:moveTo>
                    <a:lnTo>
                      <a:pt x="90" y="122"/>
                    </a:lnTo>
                    <a:lnTo>
                      <a:pt x="76" y="119"/>
                    </a:lnTo>
                    <a:lnTo>
                      <a:pt x="60" y="114"/>
                    </a:lnTo>
                    <a:lnTo>
                      <a:pt x="43" y="107"/>
                    </a:lnTo>
                    <a:lnTo>
                      <a:pt x="34" y="103"/>
                    </a:lnTo>
                    <a:lnTo>
                      <a:pt x="27" y="99"/>
                    </a:lnTo>
                    <a:lnTo>
                      <a:pt x="20" y="94"/>
                    </a:lnTo>
                    <a:lnTo>
                      <a:pt x="13" y="89"/>
                    </a:lnTo>
                    <a:lnTo>
                      <a:pt x="8" y="84"/>
                    </a:lnTo>
                    <a:lnTo>
                      <a:pt x="4" y="79"/>
                    </a:lnTo>
                    <a:lnTo>
                      <a:pt x="1" y="73"/>
                    </a:lnTo>
                    <a:lnTo>
                      <a:pt x="0" y="68"/>
                    </a:lnTo>
                    <a:lnTo>
                      <a:pt x="2" y="55"/>
                    </a:lnTo>
                    <a:lnTo>
                      <a:pt x="7" y="36"/>
                    </a:lnTo>
                    <a:lnTo>
                      <a:pt x="11" y="17"/>
                    </a:lnTo>
                    <a:lnTo>
                      <a:pt x="13"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grpSp>
            <p:nvGrpSpPr>
              <p:cNvPr id="162" name="Group 161">
                <a:extLst>
                  <a:ext uri="{FF2B5EF4-FFF2-40B4-BE49-F238E27FC236}">
                    <a16:creationId xmlns:a16="http://schemas.microsoft.com/office/drawing/2014/main" id="{232AE7AF-5BD6-46E8-9DC6-4D9CCCE4DD30}"/>
                  </a:ext>
                </a:extLst>
              </p:cNvPr>
              <p:cNvGrpSpPr/>
              <p:nvPr/>
            </p:nvGrpSpPr>
            <p:grpSpPr>
              <a:xfrm>
                <a:off x="3060100" y="4609603"/>
                <a:ext cx="2329308" cy="2342021"/>
                <a:chOff x="3060100" y="4609603"/>
                <a:chExt cx="2329308" cy="2342021"/>
              </a:xfrm>
            </p:grpSpPr>
            <p:sp>
              <p:nvSpPr>
                <p:cNvPr id="163" name="Freeform 69">
                  <a:extLst>
                    <a:ext uri="{FF2B5EF4-FFF2-40B4-BE49-F238E27FC236}">
                      <a16:creationId xmlns:a16="http://schemas.microsoft.com/office/drawing/2014/main" id="{B7BEE5D6-824F-40DA-8231-BDF5D5547DA3}"/>
                    </a:ext>
                  </a:extLst>
                </p:cNvPr>
                <p:cNvSpPr>
                  <a:spLocks/>
                </p:cNvSpPr>
                <p:nvPr>
                  <p:custDataLst>
                    <p:tags r:id="rId61"/>
                  </p:custDataLst>
                </p:nvPr>
              </p:nvSpPr>
              <p:spPr bwMode="auto">
                <a:xfrm>
                  <a:off x="4952027" y="5512336"/>
                  <a:ext cx="20343" cy="91545"/>
                </a:xfrm>
                <a:custGeom>
                  <a:avLst/>
                  <a:gdLst>
                    <a:gd name="T0" fmla="*/ 0 w 33"/>
                    <a:gd name="T1" fmla="*/ 57150 h 62"/>
                    <a:gd name="T2" fmla="*/ 0 w 33"/>
                    <a:gd name="T3" fmla="*/ 48854 h 62"/>
                    <a:gd name="T4" fmla="*/ 0 w 33"/>
                    <a:gd name="T5" fmla="*/ 41480 h 62"/>
                    <a:gd name="T6" fmla="*/ 0 w 33"/>
                    <a:gd name="T7" fmla="*/ 34106 h 62"/>
                    <a:gd name="T8" fmla="*/ 0 w 33"/>
                    <a:gd name="T9" fmla="*/ 28575 h 62"/>
                    <a:gd name="T10" fmla="*/ 0 w 33"/>
                    <a:gd name="T11" fmla="*/ 23966 h 62"/>
                    <a:gd name="T12" fmla="*/ 770 w 33"/>
                    <a:gd name="T13" fmla="*/ 20279 h 62"/>
                    <a:gd name="T14" fmla="*/ 1539 w 33"/>
                    <a:gd name="T15" fmla="*/ 15670 h 62"/>
                    <a:gd name="T16" fmla="*/ 3079 w 33"/>
                    <a:gd name="T17" fmla="*/ 11983 h 62"/>
                    <a:gd name="T18" fmla="*/ 5388 w 33"/>
                    <a:gd name="T19" fmla="*/ 5531 h 62"/>
                    <a:gd name="T20" fmla="*/ 7697 w 33"/>
                    <a:gd name="T21" fmla="*/ 0 h 62"/>
                    <a:gd name="T22" fmla="*/ 10006 w 33"/>
                    <a:gd name="T23" fmla="*/ 5531 h 62"/>
                    <a:gd name="T24" fmla="*/ 12700 w 33"/>
                    <a:gd name="T25" fmla="*/ 11983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 h="62">
                      <a:moveTo>
                        <a:pt x="0" y="62"/>
                      </a:moveTo>
                      <a:lnTo>
                        <a:pt x="0" y="53"/>
                      </a:lnTo>
                      <a:lnTo>
                        <a:pt x="0" y="45"/>
                      </a:lnTo>
                      <a:lnTo>
                        <a:pt x="0" y="37"/>
                      </a:lnTo>
                      <a:lnTo>
                        <a:pt x="0" y="31"/>
                      </a:lnTo>
                      <a:lnTo>
                        <a:pt x="0" y="26"/>
                      </a:lnTo>
                      <a:lnTo>
                        <a:pt x="2" y="22"/>
                      </a:lnTo>
                      <a:lnTo>
                        <a:pt x="4" y="17"/>
                      </a:lnTo>
                      <a:lnTo>
                        <a:pt x="8" y="13"/>
                      </a:lnTo>
                      <a:lnTo>
                        <a:pt x="14" y="6"/>
                      </a:lnTo>
                      <a:lnTo>
                        <a:pt x="20" y="0"/>
                      </a:lnTo>
                      <a:lnTo>
                        <a:pt x="26" y="6"/>
                      </a:lnTo>
                      <a:lnTo>
                        <a:pt x="33" y="13"/>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64" name="Freeform 70">
                  <a:extLst>
                    <a:ext uri="{FF2B5EF4-FFF2-40B4-BE49-F238E27FC236}">
                      <a16:creationId xmlns:a16="http://schemas.microsoft.com/office/drawing/2014/main" id="{7212CD38-1DA4-4D8B-A18B-2C51A0DB42AA}"/>
                    </a:ext>
                  </a:extLst>
                </p:cNvPr>
                <p:cNvSpPr>
                  <a:spLocks/>
                </p:cNvSpPr>
                <p:nvPr>
                  <p:custDataLst>
                    <p:tags r:id="rId62"/>
                  </p:custDataLst>
                </p:nvPr>
              </p:nvSpPr>
              <p:spPr bwMode="auto">
                <a:xfrm>
                  <a:off x="4967285" y="5657283"/>
                  <a:ext cx="15257" cy="94087"/>
                </a:xfrm>
                <a:custGeom>
                  <a:avLst/>
                  <a:gdLst>
                    <a:gd name="T0" fmla="*/ 0 w 26"/>
                    <a:gd name="T1" fmla="*/ 58737 h 18"/>
                    <a:gd name="T2" fmla="*/ 0 w 26"/>
                    <a:gd name="T3" fmla="*/ 0 h 18"/>
                    <a:gd name="T4" fmla="*/ 9525 w 26"/>
                    <a:gd name="T5" fmla="*/ 0 h 18"/>
                    <a:gd name="T6" fmla="*/ 2198 w 26"/>
                    <a:gd name="T7" fmla="*/ 39158 h 18"/>
                    <a:gd name="T8" fmla="*/ 2198 w 26"/>
                    <a:gd name="T9" fmla="*/ 19579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8">
                      <a:moveTo>
                        <a:pt x="0" y="18"/>
                      </a:moveTo>
                      <a:lnTo>
                        <a:pt x="0" y="0"/>
                      </a:lnTo>
                      <a:lnTo>
                        <a:pt x="26" y="0"/>
                      </a:lnTo>
                      <a:lnTo>
                        <a:pt x="6" y="12"/>
                      </a:lnTo>
                      <a:lnTo>
                        <a:pt x="6" y="6"/>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65" name="Freeform 71">
                  <a:extLst>
                    <a:ext uri="{FF2B5EF4-FFF2-40B4-BE49-F238E27FC236}">
                      <a16:creationId xmlns:a16="http://schemas.microsoft.com/office/drawing/2014/main" id="{267FF0BB-F215-4E5F-8434-5CFA2F943E23}"/>
                    </a:ext>
                  </a:extLst>
                </p:cNvPr>
                <p:cNvSpPr>
                  <a:spLocks/>
                </p:cNvSpPr>
                <p:nvPr>
                  <p:custDataLst>
                    <p:tags r:id="rId63"/>
                  </p:custDataLst>
                </p:nvPr>
              </p:nvSpPr>
              <p:spPr bwMode="auto">
                <a:xfrm>
                  <a:off x="5150374" y="5512336"/>
                  <a:ext cx="124604" cy="208519"/>
                </a:xfrm>
                <a:custGeom>
                  <a:avLst/>
                  <a:gdLst>
                    <a:gd name="T0" fmla="*/ 77788 w 180"/>
                    <a:gd name="T1" fmla="*/ 120412 h 240"/>
                    <a:gd name="T2" fmla="*/ 75627 w 180"/>
                    <a:gd name="T3" fmla="*/ 120954 h 240"/>
                    <a:gd name="T4" fmla="*/ 73899 w 180"/>
                    <a:gd name="T5" fmla="*/ 120954 h 240"/>
                    <a:gd name="T6" fmla="*/ 72170 w 180"/>
                    <a:gd name="T7" fmla="*/ 122039 h 240"/>
                    <a:gd name="T8" fmla="*/ 70874 w 180"/>
                    <a:gd name="T9" fmla="*/ 123124 h 240"/>
                    <a:gd name="T10" fmla="*/ 68281 w 180"/>
                    <a:gd name="T11" fmla="*/ 125836 h 240"/>
                    <a:gd name="T12" fmla="*/ 66120 w 180"/>
                    <a:gd name="T13" fmla="*/ 130175 h 240"/>
                    <a:gd name="T14" fmla="*/ 60502 w 180"/>
                    <a:gd name="T15" fmla="*/ 125836 h 240"/>
                    <a:gd name="T16" fmla="*/ 56612 w 180"/>
                    <a:gd name="T17" fmla="*/ 120954 h 240"/>
                    <a:gd name="T18" fmla="*/ 53155 w 180"/>
                    <a:gd name="T19" fmla="*/ 116073 h 240"/>
                    <a:gd name="T20" fmla="*/ 50994 w 180"/>
                    <a:gd name="T21" fmla="*/ 111734 h 240"/>
                    <a:gd name="T22" fmla="*/ 48401 w 180"/>
                    <a:gd name="T23" fmla="*/ 105767 h 240"/>
                    <a:gd name="T24" fmla="*/ 45808 w 180"/>
                    <a:gd name="T25" fmla="*/ 100343 h 240"/>
                    <a:gd name="T26" fmla="*/ 42351 w 180"/>
                    <a:gd name="T27" fmla="*/ 94377 h 240"/>
                    <a:gd name="T28" fmla="*/ 37598 w 180"/>
                    <a:gd name="T29" fmla="*/ 87326 h 240"/>
                    <a:gd name="T30" fmla="*/ 35437 w 180"/>
                    <a:gd name="T31" fmla="*/ 82987 h 240"/>
                    <a:gd name="T32" fmla="*/ 32412 w 180"/>
                    <a:gd name="T33" fmla="*/ 79190 h 240"/>
                    <a:gd name="T34" fmla="*/ 30251 w 180"/>
                    <a:gd name="T35" fmla="*/ 75393 h 240"/>
                    <a:gd name="T36" fmla="*/ 26794 w 180"/>
                    <a:gd name="T37" fmla="*/ 72139 h 240"/>
                    <a:gd name="T38" fmla="*/ 20743 w 180"/>
                    <a:gd name="T39" fmla="*/ 65630 h 240"/>
                    <a:gd name="T40" fmla="*/ 14261 w 180"/>
                    <a:gd name="T41" fmla="*/ 59664 h 240"/>
                    <a:gd name="T42" fmla="*/ 11668 w 180"/>
                    <a:gd name="T43" fmla="*/ 56409 h 240"/>
                    <a:gd name="T44" fmla="*/ 9075 w 180"/>
                    <a:gd name="T45" fmla="*/ 53155 h 240"/>
                    <a:gd name="T46" fmla="*/ 6482 w 180"/>
                    <a:gd name="T47" fmla="*/ 49900 h 240"/>
                    <a:gd name="T48" fmla="*/ 4322 w 180"/>
                    <a:gd name="T49" fmla="*/ 45561 h 240"/>
                    <a:gd name="T50" fmla="*/ 2593 w 180"/>
                    <a:gd name="T51" fmla="*/ 41764 h 240"/>
                    <a:gd name="T52" fmla="*/ 1729 w 180"/>
                    <a:gd name="T53" fmla="*/ 36883 h 240"/>
                    <a:gd name="T54" fmla="*/ 432 w 180"/>
                    <a:gd name="T55" fmla="*/ 32544 h 240"/>
                    <a:gd name="T56" fmla="*/ 0 w 180"/>
                    <a:gd name="T57" fmla="*/ 27120 h 240"/>
                    <a:gd name="T58" fmla="*/ 0 w 180"/>
                    <a:gd name="T59" fmla="*/ 18984 h 240"/>
                    <a:gd name="T60" fmla="*/ 0 w 180"/>
                    <a:gd name="T61" fmla="*/ 13560 h 240"/>
                    <a:gd name="T62" fmla="*/ 0 w 180"/>
                    <a:gd name="T63" fmla="*/ 8136 h 240"/>
                    <a:gd name="T64" fmla="*/ 0 w 180"/>
                    <a:gd name="T65" fmla="*/ 0 h 240"/>
                    <a:gd name="T66" fmla="*/ 4322 w 180"/>
                    <a:gd name="T67" fmla="*/ 4339 h 240"/>
                    <a:gd name="T68" fmla="*/ 8211 w 180"/>
                    <a:gd name="T69" fmla="*/ 9221 h 240"/>
                    <a:gd name="T70" fmla="*/ 11668 w 180"/>
                    <a:gd name="T71" fmla="*/ 14645 h 240"/>
                    <a:gd name="T72" fmla="*/ 14693 w 180"/>
                    <a:gd name="T73" fmla="*/ 20611 h 240"/>
                    <a:gd name="T74" fmla="*/ 17718 w 180"/>
                    <a:gd name="T75" fmla="*/ 26035 h 240"/>
                    <a:gd name="T76" fmla="*/ 19879 w 180"/>
                    <a:gd name="T77" fmla="*/ 31459 h 240"/>
                    <a:gd name="T78" fmla="*/ 22040 w 180"/>
                    <a:gd name="T79" fmla="*/ 35798 h 240"/>
                    <a:gd name="T80" fmla="*/ 23336 w 180"/>
                    <a:gd name="T81" fmla="*/ 40137 h 240"/>
                    <a:gd name="T82" fmla="*/ 25929 w 180"/>
                    <a:gd name="T83" fmla="*/ 46646 h 240"/>
                    <a:gd name="T84" fmla="*/ 28522 w 180"/>
                    <a:gd name="T85" fmla="*/ 53155 h 240"/>
                    <a:gd name="T86" fmla="*/ 31980 w 180"/>
                    <a:gd name="T87" fmla="*/ 58036 h 240"/>
                    <a:gd name="T88" fmla="*/ 35437 w 180"/>
                    <a:gd name="T89" fmla="*/ 62918 h 240"/>
                    <a:gd name="T90" fmla="*/ 43216 w 180"/>
                    <a:gd name="T91" fmla="*/ 72139 h 240"/>
                    <a:gd name="T92" fmla="*/ 51427 w 180"/>
                    <a:gd name="T93" fmla="*/ 80817 h 240"/>
                    <a:gd name="T94" fmla="*/ 60070 w 180"/>
                    <a:gd name="T95" fmla="*/ 88953 h 240"/>
                    <a:gd name="T96" fmla="*/ 66984 w 180"/>
                    <a:gd name="T97" fmla="*/ 97631 h 240"/>
                    <a:gd name="T98" fmla="*/ 70441 w 180"/>
                    <a:gd name="T99" fmla="*/ 102513 h 240"/>
                    <a:gd name="T100" fmla="*/ 73034 w 180"/>
                    <a:gd name="T101" fmla="*/ 107937 h 240"/>
                    <a:gd name="T102" fmla="*/ 75627 w 180"/>
                    <a:gd name="T103" fmla="*/ 113903 h 240"/>
                    <a:gd name="T104" fmla="*/ 77788 w 180"/>
                    <a:gd name="T105" fmla="*/ 120412 h 24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80" h="240">
                      <a:moveTo>
                        <a:pt x="180" y="222"/>
                      </a:moveTo>
                      <a:lnTo>
                        <a:pt x="175" y="223"/>
                      </a:lnTo>
                      <a:lnTo>
                        <a:pt x="171" y="223"/>
                      </a:lnTo>
                      <a:lnTo>
                        <a:pt x="167" y="225"/>
                      </a:lnTo>
                      <a:lnTo>
                        <a:pt x="164" y="227"/>
                      </a:lnTo>
                      <a:lnTo>
                        <a:pt x="158" y="232"/>
                      </a:lnTo>
                      <a:lnTo>
                        <a:pt x="153" y="240"/>
                      </a:lnTo>
                      <a:lnTo>
                        <a:pt x="140" y="232"/>
                      </a:lnTo>
                      <a:lnTo>
                        <a:pt x="131" y="223"/>
                      </a:lnTo>
                      <a:lnTo>
                        <a:pt x="123" y="214"/>
                      </a:lnTo>
                      <a:lnTo>
                        <a:pt x="118" y="206"/>
                      </a:lnTo>
                      <a:lnTo>
                        <a:pt x="112" y="195"/>
                      </a:lnTo>
                      <a:lnTo>
                        <a:pt x="106" y="185"/>
                      </a:lnTo>
                      <a:lnTo>
                        <a:pt x="98" y="174"/>
                      </a:lnTo>
                      <a:lnTo>
                        <a:pt x="87" y="161"/>
                      </a:lnTo>
                      <a:lnTo>
                        <a:pt x="82" y="153"/>
                      </a:lnTo>
                      <a:lnTo>
                        <a:pt x="75" y="146"/>
                      </a:lnTo>
                      <a:lnTo>
                        <a:pt x="70" y="139"/>
                      </a:lnTo>
                      <a:lnTo>
                        <a:pt x="62" y="133"/>
                      </a:lnTo>
                      <a:lnTo>
                        <a:pt x="48" y="121"/>
                      </a:lnTo>
                      <a:lnTo>
                        <a:pt x="33" y="110"/>
                      </a:lnTo>
                      <a:lnTo>
                        <a:pt x="27" y="104"/>
                      </a:lnTo>
                      <a:lnTo>
                        <a:pt x="21" y="98"/>
                      </a:lnTo>
                      <a:lnTo>
                        <a:pt x="15" y="92"/>
                      </a:lnTo>
                      <a:lnTo>
                        <a:pt x="10" y="84"/>
                      </a:lnTo>
                      <a:lnTo>
                        <a:pt x="6" y="77"/>
                      </a:lnTo>
                      <a:lnTo>
                        <a:pt x="4" y="68"/>
                      </a:lnTo>
                      <a:lnTo>
                        <a:pt x="1" y="60"/>
                      </a:lnTo>
                      <a:lnTo>
                        <a:pt x="0" y="50"/>
                      </a:lnTo>
                      <a:lnTo>
                        <a:pt x="0" y="35"/>
                      </a:lnTo>
                      <a:lnTo>
                        <a:pt x="0" y="25"/>
                      </a:lnTo>
                      <a:lnTo>
                        <a:pt x="0" y="15"/>
                      </a:lnTo>
                      <a:lnTo>
                        <a:pt x="0" y="0"/>
                      </a:lnTo>
                      <a:lnTo>
                        <a:pt x="10" y="8"/>
                      </a:lnTo>
                      <a:lnTo>
                        <a:pt x="19" y="17"/>
                      </a:lnTo>
                      <a:lnTo>
                        <a:pt x="27" y="27"/>
                      </a:lnTo>
                      <a:lnTo>
                        <a:pt x="34" y="38"/>
                      </a:lnTo>
                      <a:lnTo>
                        <a:pt x="41" y="48"/>
                      </a:lnTo>
                      <a:lnTo>
                        <a:pt x="46" y="58"/>
                      </a:lnTo>
                      <a:lnTo>
                        <a:pt x="51" y="66"/>
                      </a:lnTo>
                      <a:lnTo>
                        <a:pt x="54" y="74"/>
                      </a:lnTo>
                      <a:lnTo>
                        <a:pt x="60" y="86"/>
                      </a:lnTo>
                      <a:lnTo>
                        <a:pt x="66" y="98"/>
                      </a:lnTo>
                      <a:lnTo>
                        <a:pt x="74" y="107"/>
                      </a:lnTo>
                      <a:lnTo>
                        <a:pt x="82" y="116"/>
                      </a:lnTo>
                      <a:lnTo>
                        <a:pt x="100" y="133"/>
                      </a:lnTo>
                      <a:lnTo>
                        <a:pt x="119" y="149"/>
                      </a:lnTo>
                      <a:lnTo>
                        <a:pt x="139" y="164"/>
                      </a:lnTo>
                      <a:lnTo>
                        <a:pt x="155" y="180"/>
                      </a:lnTo>
                      <a:lnTo>
                        <a:pt x="163" y="189"/>
                      </a:lnTo>
                      <a:lnTo>
                        <a:pt x="169" y="199"/>
                      </a:lnTo>
                      <a:lnTo>
                        <a:pt x="175" y="210"/>
                      </a:lnTo>
                      <a:lnTo>
                        <a:pt x="180" y="222"/>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66" name="Freeform 72">
                  <a:extLst>
                    <a:ext uri="{FF2B5EF4-FFF2-40B4-BE49-F238E27FC236}">
                      <a16:creationId xmlns:a16="http://schemas.microsoft.com/office/drawing/2014/main" id="{CC1716F0-D6BC-45EA-8B04-43153476E5AC}"/>
                    </a:ext>
                  </a:extLst>
                </p:cNvPr>
                <p:cNvSpPr>
                  <a:spLocks/>
                </p:cNvSpPr>
                <p:nvPr>
                  <p:custDataLst>
                    <p:tags r:id="rId64"/>
                  </p:custDataLst>
                </p:nvPr>
              </p:nvSpPr>
              <p:spPr bwMode="auto">
                <a:xfrm>
                  <a:off x="5150374" y="5469107"/>
                  <a:ext cx="22887" cy="91545"/>
                </a:xfrm>
                <a:custGeom>
                  <a:avLst/>
                  <a:gdLst>
                    <a:gd name="T0" fmla="*/ 0 w 27"/>
                    <a:gd name="T1" fmla="*/ 0 h 30"/>
                    <a:gd name="T2" fmla="*/ 529 w 27"/>
                    <a:gd name="T3" fmla="*/ 9525 h 30"/>
                    <a:gd name="T4" fmla="*/ 1588 w 27"/>
                    <a:gd name="T5" fmla="*/ 20955 h 30"/>
                    <a:gd name="T6" fmla="*/ 2117 w 27"/>
                    <a:gd name="T7" fmla="*/ 26670 h 30"/>
                    <a:gd name="T8" fmla="*/ 2117 w 27"/>
                    <a:gd name="T9" fmla="*/ 36195 h 30"/>
                    <a:gd name="T10" fmla="*/ 1588 w 27"/>
                    <a:gd name="T11" fmla="*/ 45720 h 30"/>
                    <a:gd name="T12" fmla="*/ 0 w 27"/>
                    <a:gd name="T13" fmla="*/ 57150 h 30"/>
                    <a:gd name="T14" fmla="*/ 8996 w 27"/>
                    <a:gd name="T15" fmla="*/ 51435 h 30"/>
                    <a:gd name="T16" fmla="*/ 14288 w 27"/>
                    <a:gd name="T17" fmla="*/ 45720 h 30"/>
                    <a:gd name="T18" fmla="*/ 12171 w 27"/>
                    <a:gd name="T19" fmla="*/ 38100 h 30"/>
                    <a:gd name="T20" fmla="*/ 8996 w 27"/>
                    <a:gd name="T21" fmla="*/ 22860 h 30"/>
                    <a:gd name="T22" fmla="*/ 5821 w 27"/>
                    <a:gd name="T23" fmla="*/ 15240 h 30"/>
                    <a:gd name="T24" fmla="*/ 3704 w 27"/>
                    <a:gd name="T25" fmla="*/ 7620 h 30"/>
                    <a:gd name="T26" fmla="*/ 2117 w 27"/>
                    <a:gd name="T27" fmla="*/ 1905 h 30"/>
                    <a:gd name="T28" fmla="*/ 0 w 27"/>
                    <a:gd name="T29" fmla="*/ 0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7" h="30">
                      <a:moveTo>
                        <a:pt x="0" y="0"/>
                      </a:moveTo>
                      <a:lnTo>
                        <a:pt x="1" y="5"/>
                      </a:lnTo>
                      <a:lnTo>
                        <a:pt x="3" y="11"/>
                      </a:lnTo>
                      <a:lnTo>
                        <a:pt x="4" y="14"/>
                      </a:lnTo>
                      <a:lnTo>
                        <a:pt x="4" y="19"/>
                      </a:lnTo>
                      <a:lnTo>
                        <a:pt x="3" y="24"/>
                      </a:lnTo>
                      <a:lnTo>
                        <a:pt x="0" y="30"/>
                      </a:lnTo>
                      <a:lnTo>
                        <a:pt x="17" y="27"/>
                      </a:lnTo>
                      <a:lnTo>
                        <a:pt x="27" y="24"/>
                      </a:lnTo>
                      <a:lnTo>
                        <a:pt x="23" y="20"/>
                      </a:lnTo>
                      <a:lnTo>
                        <a:pt x="17" y="12"/>
                      </a:lnTo>
                      <a:lnTo>
                        <a:pt x="11" y="8"/>
                      </a:lnTo>
                      <a:lnTo>
                        <a:pt x="7" y="4"/>
                      </a:lnTo>
                      <a:lnTo>
                        <a:pt x="4" y="1"/>
                      </a:lnTo>
                      <a:lnTo>
                        <a:pt x="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grpSp>
              <p:nvGrpSpPr>
                <p:cNvPr id="167" name="Group 73">
                  <a:extLst>
                    <a:ext uri="{FF2B5EF4-FFF2-40B4-BE49-F238E27FC236}">
                      <a16:creationId xmlns:a16="http://schemas.microsoft.com/office/drawing/2014/main" id="{96B76D8F-F7E1-4A7B-A21E-CDFF43F68191}"/>
                    </a:ext>
                  </a:extLst>
                </p:cNvPr>
                <p:cNvGrpSpPr>
                  <a:grpSpLocks/>
                </p:cNvGrpSpPr>
                <p:nvPr>
                  <p:custDataLst>
                    <p:tags r:id="rId65"/>
                  </p:custDataLst>
                </p:nvPr>
              </p:nvGrpSpPr>
              <p:grpSpPr bwMode="auto">
                <a:xfrm>
                  <a:off x="4654507" y="6303182"/>
                  <a:ext cx="734901" cy="648442"/>
                  <a:chOff x="5372" y="3323"/>
                  <a:chExt cx="341" cy="253"/>
                </a:xfrm>
                <a:solidFill>
                  <a:schemeClr val="bg1">
                    <a:lumMod val="85000"/>
                  </a:schemeClr>
                </a:solidFill>
              </p:grpSpPr>
              <p:sp>
                <p:nvSpPr>
                  <p:cNvPr id="211" name="Freeform 74">
                    <a:extLst>
                      <a:ext uri="{FF2B5EF4-FFF2-40B4-BE49-F238E27FC236}">
                        <a16:creationId xmlns:a16="http://schemas.microsoft.com/office/drawing/2014/main" id="{1B168FCB-A36F-4373-A33E-AC4DEEDC594A}"/>
                      </a:ext>
                    </a:extLst>
                  </p:cNvPr>
                  <p:cNvSpPr>
                    <a:spLocks/>
                  </p:cNvSpPr>
                  <p:nvPr/>
                </p:nvSpPr>
                <p:spPr bwMode="auto">
                  <a:xfrm>
                    <a:off x="5372" y="3565"/>
                    <a:ext cx="16" cy="11"/>
                  </a:xfrm>
                  <a:custGeom>
                    <a:avLst/>
                    <a:gdLst>
                      <a:gd name="T0" fmla="*/ 0 w 53"/>
                      <a:gd name="T1" fmla="*/ 10 h 33"/>
                      <a:gd name="T2" fmla="*/ 1 w 53"/>
                      <a:gd name="T3" fmla="*/ 9 h 33"/>
                      <a:gd name="T4" fmla="*/ 2 w 53"/>
                      <a:gd name="T5" fmla="*/ 7 h 33"/>
                      <a:gd name="T6" fmla="*/ 5 w 53"/>
                      <a:gd name="T7" fmla="*/ 5 h 33"/>
                      <a:gd name="T8" fmla="*/ 6 w 53"/>
                      <a:gd name="T9" fmla="*/ 4 h 33"/>
                      <a:gd name="T10" fmla="*/ 9 w 53"/>
                      <a:gd name="T11" fmla="*/ 2 h 33"/>
                      <a:gd name="T12" fmla="*/ 11 w 53"/>
                      <a:gd name="T13" fmla="*/ 1 h 33"/>
                      <a:gd name="T14" fmla="*/ 14 w 53"/>
                      <a:gd name="T15" fmla="*/ 0 h 33"/>
                      <a:gd name="T16" fmla="*/ 16 w 53"/>
                      <a:gd name="T17" fmla="*/ 0 h 33"/>
                      <a:gd name="T18" fmla="*/ 16 w 53"/>
                      <a:gd name="T19" fmla="*/ 6 h 33"/>
                      <a:gd name="T20" fmla="*/ 11 w 53"/>
                      <a:gd name="T21" fmla="*/ 8 h 33"/>
                      <a:gd name="T22" fmla="*/ 8 w 53"/>
                      <a:gd name="T23" fmla="*/ 10 h 33"/>
                      <a:gd name="T24" fmla="*/ 6 w 53"/>
                      <a:gd name="T25" fmla="*/ 11 h 33"/>
                      <a:gd name="T26" fmla="*/ 5 w 53"/>
                      <a:gd name="T27" fmla="*/ 11 h 33"/>
                      <a:gd name="T28" fmla="*/ 3 w 53"/>
                      <a:gd name="T29" fmla="*/ 11 h 33"/>
                      <a:gd name="T30" fmla="*/ 0 w 53"/>
                      <a:gd name="T31" fmla="*/ 10 h 3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3" h="33">
                        <a:moveTo>
                          <a:pt x="0" y="31"/>
                        </a:moveTo>
                        <a:lnTo>
                          <a:pt x="4" y="26"/>
                        </a:lnTo>
                        <a:lnTo>
                          <a:pt x="8" y="21"/>
                        </a:lnTo>
                        <a:lnTo>
                          <a:pt x="15" y="16"/>
                        </a:lnTo>
                        <a:lnTo>
                          <a:pt x="21" y="11"/>
                        </a:lnTo>
                        <a:lnTo>
                          <a:pt x="29" y="7"/>
                        </a:lnTo>
                        <a:lnTo>
                          <a:pt x="38" y="3"/>
                        </a:lnTo>
                        <a:lnTo>
                          <a:pt x="45" y="1"/>
                        </a:lnTo>
                        <a:lnTo>
                          <a:pt x="53" y="0"/>
                        </a:lnTo>
                        <a:lnTo>
                          <a:pt x="53" y="18"/>
                        </a:lnTo>
                        <a:lnTo>
                          <a:pt x="38" y="24"/>
                        </a:lnTo>
                        <a:lnTo>
                          <a:pt x="27" y="30"/>
                        </a:lnTo>
                        <a:lnTo>
                          <a:pt x="21" y="32"/>
                        </a:lnTo>
                        <a:lnTo>
                          <a:pt x="16" y="33"/>
                        </a:lnTo>
                        <a:lnTo>
                          <a:pt x="9" y="33"/>
                        </a:lnTo>
                        <a:lnTo>
                          <a:pt x="0" y="31"/>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 name="Freeform 75">
                    <a:extLst>
                      <a:ext uri="{FF2B5EF4-FFF2-40B4-BE49-F238E27FC236}">
                        <a16:creationId xmlns:a16="http://schemas.microsoft.com/office/drawing/2014/main" id="{C9223E2F-2D7B-4ADF-A799-AC5E0B6F1821}"/>
                      </a:ext>
                    </a:extLst>
                  </p:cNvPr>
                  <p:cNvSpPr>
                    <a:spLocks/>
                  </p:cNvSpPr>
                  <p:nvPr/>
                </p:nvSpPr>
                <p:spPr bwMode="auto">
                  <a:xfrm>
                    <a:off x="5379" y="3446"/>
                    <a:ext cx="202" cy="117"/>
                  </a:xfrm>
                  <a:custGeom>
                    <a:avLst/>
                    <a:gdLst>
                      <a:gd name="T0" fmla="*/ 8 w 631"/>
                      <a:gd name="T1" fmla="*/ 97 h 358"/>
                      <a:gd name="T2" fmla="*/ 16 w 631"/>
                      <a:gd name="T3" fmla="*/ 95 h 358"/>
                      <a:gd name="T4" fmla="*/ 21 w 631"/>
                      <a:gd name="T5" fmla="*/ 91 h 358"/>
                      <a:gd name="T6" fmla="*/ 25 w 631"/>
                      <a:gd name="T7" fmla="*/ 83 h 358"/>
                      <a:gd name="T8" fmla="*/ 32 w 631"/>
                      <a:gd name="T9" fmla="*/ 84 h 358"/>
                      <a:gd name="T10" fmla="*/ 40 w 631"/>
                      <a:gd name="T11" fmla="*/ 83 h 358"/>
                      <a:gd name="T12" fmla="*/ 45 w 631"/>
                      <a:gd name="T13" fmla="*/ 81 h 358"/>
                      <a:gd name="T14" fmla="*/ 52 w 631"/>
                      <a:gd name="T15" fmla="*/ 75 h 358"/>
                      <a:gd name="T16" fmla="*/ 58 w 631"/>
                      <a:gd name="T17" fmla="*/ 68 h 358"/>
                      <a:gd name="T18" fmla="*/ 68 w 631"/>
                      <a:gd name="T19" fmla="*/ 63 h 358"/>
                      <a:gd name="T20" fmla="*/ 83 w 631"/>
                      <a:gd name="T21" fmla="*/ 57 h 358"/>
                      <a:gd name="T22" fmla="*/ 105 w 631"/>
                      <a:gd name="T23" fmla="*/ 50 h 358"/>
                      <a:gd name="T24" fmla="*/ 116 w 631"/>
                      <a:gd name="T25" fmla="*/ 45 h 358"/>
                      <a:gd name="T26" fmla="*/ 125 w 631"/>
                      <a:gd name="T27" fmla="*/ 42 h 358"/>
                      <a:gd name="T28" fmla="*/ 130 w 631"/>
                      <a:gd name="T29" fmla="*/ 42 h 358"/>
                      <a:gd name="T30" fmla="*/ 141 w 631"/>
                      <a:gd name="T31" fmla="*/ 35 h 358"/>
                      <a:gd name="T32" fmla="*/ 150 w 631"/>
                      <a:gd name="T33" fmla="*/ 26 h 358"/>
                      <a:gd name="T34" fmla="*/ 153 w 631"/>
                      <a:gd name="T35" fmla="*/ 21 h 358"/>
                      <a:gd name="T36" fmla="*/ 161 w 631"/>
                      <a:gd name="T37" fmla="*/ 19 h 358"/>
                      <a:gd name="T38" fmla="*/ 172 w 631"/>
                      <a:gd name="T39" fmla="*/ 12 h 358"/>
                      <a:gd name="T40" fmla="*/ 182 w 631"/>
                      <a:gd name="T41" fmla="*/ 4 h 358"/>
                      <a:gd name="T42" fmla="*/ 189 w 631"/>
                      <a:gd name="T43" fmla="*/ 0 h 358"/>
                      <a:gd name="T44" fmla="*/ 193 w 631"/>
                      <a:gd name="T45" fmla="*/ 7 h 358"/>
                      <a:gd name="T46" fmla="*/ 198 w 631"/>
                      <a:gd name="T47" fmla="*/ 10 h 358"/>
                      <a:gd name="T48" fmla="*/ 200 w 631"/>
                      <a:gd name="T49" fmla="*/ 15 h 358"/>
                      <a:gd name="T50" fmla="*/ 192 w 631"/>
                      <a:gd name="T51" fmla="*/ 29 h 358"/>
                      <a:gd name="T52" fmla="*/ 182 w 631"/>
                      <a:gd name="T53" fmla="*/ 41 h 358"/>
                      <a:gd name="T54" fmla="*/ 169 w 631"/>
                      <a:gd name="T55" fmla="*/ 50 h 358"/>
                      <a:gd name="T56" fmla="*/ 156 w 631"/>
                      <a:gd name="T57" fmla="*/ 57 h 358"/>
                      <a:gd name="T58" fmla="*/ 142 w 631"/>
                      <a:gd name="T59" fmla="*/ 59 h 358"/>
                      <a:gd name="T60" fmla="*/ 140 w 631"/>
                      <a:gd name="T61" fmla="*/ 64 h 358"/>
                      <a:gd name="T62" fmla="*/ 139 w 631"/>
                      <a:gd name="T63" fmla="*/ 65 h 358"/>
                      <a:gd name="T64" fmla="*/ 126 w 631"/>
                      <a:gd name="T65" fmla="*/ 65 h 358"/>
                      <a:gd name="T66" fmla="*/ 117 w 631"/>
                      <a:gd name="T67" fmla="*/ 69 h 358"/>
                      <a:gd name="T68" fmla="*/ 111 w 631"/>
                      <a:gd name="T69" fmla="*/ 69 h 358"/>
                      <a:gd name="T70" fmla="*/ 108 w 631"/>
                      <a:gd name="T71" fmla="*/ 67 h 358"/>
                      <a:gd name="T72" fmla="*/ 100 w 631"/>
                      <a:gd name="T73" fmla="*/ 79 h 358"/>
                      <a:gd name="T74" fmla="*/ 87 w 631"/>
                      <a:gd name="T75" fmla="*/ 92 h 358"/>
                      <a:gd name="T76" fmla="*/ 70 w 631"/>
                      <a:gd name="T77" fmla="*/ 103 h 358"/>
                      <a:gd name="T78" fmla="*/ 53 w 631"/>
                      <a:gd name="T79" fmla="*/ 112 h 358"/>
                      <a:gd name="T80" fmla="*/ 35 w 631"/>
                      <a:gd name="T81" fmla="*/ 117 h 358"/>
                      <a:gd name="T82" fmla="*/ 23 w 631"/>
                      <a:gd name="T83" fmla="*/ 116 h 358"/>
                      <a:gd name="T84" fmla="*/ 18 w 631"/>
                      <a:gd name="T85" fmla="*/ 114 h 358"/>
                      <a:gd name="T86" fmla="*/ 11 w 631"/>
                      <a:gd name="T87" fmla="*/ 111 h 35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31" h="358">
                        <a:moveTo>
                          <a:pt x="0" y="327"/>
                        </a:moveTo>
                        <a:lnTo>
                          <a:pt x="7" y="297"/>
                        </a:lnTo>
                        <a:lnTo>
                          <a:pt x="24" y="296"/>
                        </a:lnTo>
                        <a:lnTo>
                          <a:pt x="39" y="293"/>
                        </a:lnTo>
                        <a:lnTo>
                          <a:pt x="44" y="292"/>
                        </a:lnTo>
                        <a:lnTo>
                          <a:pt x="50" y="290"/>
                        </a:lnTo>
                        <a:lnTo>
                          <a:pt x="54" y="287"/>
                        </a:lnTo>
                        <a:lnTo>
                          <a:pt x="58" y="285"/>
                        </a:lnTo>
                        <a:lnTo>
                          <a:pt x="65" y="277"/>
                        </a:lnTo>
                        <a:lnTo>
                          <a:pt x="70" y="270"/>
                        </a:lnTo>
                        <a:lnTo>
                          <a:pt x="75" y="262"/>
                        </a:lnTo>
                        <a:lnTo>
                          <a:pt x="79" y="253"/>
                        </a:lnTo>
                        <a:lnTo>
                          <a:pt x="87" y="255"/>
                        </a:lnTo>
                        <a:lnTo>
                          <a:pt x="93" y="256"/>
                        </a:lnTo>
                        <a:lnTo>
                          <a:pt x="100" y="256"/>
                        </a:lnTo>
                        <a:lnTo>
                          <a:pt x="106" y="256"/>
                        </a:lnTo>
                        <a:lnTo>
                          <a:pt x="116" y="254"/>
                        </a:lnTo>
                        <a:lnTo>
                          <a:pt x="126" y="253"/>
                        </a:lnTo>
                        <a:lnTo>
                          <a:pt x="131" y="252"/>
                        </a:lnTo>
                        <a:lnTo>
                          <a:pt x="136" y="250"/>
                        </a:lnTo>
                        <a:lnTo>
                          <a:pt x="141" y="247"/>
                        </a:lnTo>
                        <a:lnTo>
                          <a:pt x="145" y="244"/>
                        </a:lnTo>
                        <a:lnTo>
                          <a:pt x="153" y="237"/>
                        </a:lnTo>
                        <a:lnTo>
                          <a:pt x="162" y="229"/>
                        </a:lnTo>
                        <a:lnTo>
                          <a:pt x="168" y="220"/>
                        </a:lnTo>
                        <a:lnTo>
                          <a:pt x="175" y="213"/>
                        </a:lnTo>
                        <a:lnTo>
                          <a:pt x="180" y="208"/>
                        </a:lnTo>
                        <a:lnTo>
                          <a:pt x="186" y="204"/>
                        </a:lnTo>
                        <a:lnTo>
                          <a:pt x="199" y="198"/>
                        </a:lnTo>
                        <a:lnTo>
                          <a:pt x="211" y="192"/>
                        </a:lnTo>
                        <a:lnTo>
                          <a:pt x="223" y="187"/>
                        </a:lnTo>
                        <a:lnTo>
                          <a:pt x="235" y="182"/>
                        </a:lnTo>
                        <a:lnTo>
                          <a:pt x="260" y="175"/>
                        </a:lnTo>
                        <a:lnTo>
                          <a:pt x="283" y="167"/>
                        </a:lnTo>
                        <a:lnTo>
                          <a:pt x="308" y="160"/>
                        </a:lnTo>
                        <a:lnTo>
                          <a:pt x="329" y="152"/>
                        </a:lnTo>
                        <a:lnTo>
                          <a:pt x="340" y="147"/>
                        </a:lnTo>
                        <a:lnTo>
                          <a:pt x="351" y="142"/>
                        </a:lnTo>
                        <a:lnTo>
                          <a:pt x="361" y="137"/>
                        </a:lnTo>
                        <a:lnTo>
                          <a:pt x="372" y="130"/>
                        </a:lnTo>
                        <a:lnTo>
                          <a:pt x="382" y="130"/>
                        </a:lnTo>
                        <a:lnTo>
                          <a:pt x="392" y="130"/>
                        </a:lnTo>
                        <a:lnTo>
                          <a:pt x="396" y="130"/>
                        </a:lnTo>
                        <a:lnTo>
                          <a:pt x="401" y="129"/>
                        </a:lnTo>
                        <a:lnTo>
                          <a:pt x="406" y="127"/>
                        </a:lnTo>
                        <a:lnTo>
                          <a:pt x="413" y="124"/>
                        </a:lnTo>
                        <a:lnTo>
                          <a:pt x="426" y="117"/>
                        </a:lnTo>
                        <a:lnTo>
                          <a:pt x="440" y="107"/>
                        </a:lnTo>
                        <a:lnTo>
                          <a:pt x="454" y="97"/>
                        </a:lnTo>
                        <a:lnTo>
                          <a:pt x="465" y="86"/>
                        </a:lnTo>
                        <a:lnTo>
                          <a:pt x="469" y="80"/>
                        </a:lnTo>
                        <a:lnTo>
                          <a:pt x="473" y="74"/>
                        </a:lnTo>
                        <a:lnTo>
                          <a:pt x="477" y="69"/>
                        </a:lnTo>
                        <a:lnTo>
                          <a:pt x="478" y="63"/>
                        </a:lnTo>
                        <a:lnTo>
                          <a:pt x="488" y="62"/>
                        </a:lnTo>
                        <a:lnTo>
                          <a:pt x="496" y="61"/>
                        </a:lnTo>
                        <a:lnTo>
                          <a:pt x="504" y="58"/>
                        </a:lnTo>
                        <a:lnTo>
                          <a:pt x="512" y="54"/>
                        </a:lnTo>
                        <a:lnTo>
                          <a:pt x="525" y="46"/>
                        </a:lnTo>
                        <a:lnTo>
                          <a:pt x="537" y="36"/>
                        </a:lnTo>
                        <a:lnTo>
                          <a:pt x="549" y="26"/>
                        </a:lnTo>
                        <a:lnTo>
                          <a:pt x="561" y="16"/>
                        </a:lnTo>
                        <a:lnTo>
                          <a:pt x="568" y="11"/>
                        </a:lnTo>
                        <a:lnTo>
                          <a:pt x="575" y="7"/>
                        </a:lnTo>
                        <a:lnTo>
                          <a:pt x="583" y="4"/>
                        </a:lnTo>
                        <a:lnTo>
                          <a:pt x="591" y="0"/>
                        </a:lnTo>
                        <a:lnTo>
                          <a:pt x="594" y="10"/>
                        </a:lnTo>
                        <a:lnTo>
                          <a:pt x="597" y="16"/>
                        </a:lnTo>
                        <a:lnTo>
                          <a:pt x="602" y="22"/>
                        </a:lnTo>
                        <a:lnTo>
                          <a:pt x="606" y="25"/>
                        </a:lnTo>
                        <a:lnTo>
                          <a:pt x="612" y="28"/>
                        </a:lnTo>
                        <a:lnTo>
                          <a:pt x="617" y="30"/>
                        </a:lnTo>
                        <a:lnTo>
                          <a:pt x="624" y="31"/>
                        </a:lnTo>
                        <a:lnTo>
                          <a:pt x="631" y="31"/>
                        </a:lnTo>
                        <a:lnTo>
                          <a:pt x="625" y="46"/>
                        </a:lnTo>
                        <a:lnTo>
                          <a:pt x="618" y="61"/>
                        </a:lnTo>
                        <a:lnTo>
                          <a:pt x="611" y="75"/>
                        </a:lnTo>
                        <a:lnTo>
                          <a:pt x="601" y="88"/>
                        </a:lnTo>
                        <a:lnTo>
                          <a:pt x="591" y="101"/>
                        </a:lnTo>
                        <a:lnTo>
                          <a:pt x="580" y="114"/>
                        </a:lnTo>
                        <a:lnTo>
                          <a:pt x="568" y="125"/>
                        </a:lnTo>
                        <a:lnTo>
                          <a:pt x="556" y="136"/>
                        </a:lnTo>
                        <a:lnTo>
                          <a:pt x="543" y="145"/>
                        </a:lnTo>
                        <a:lnTo>
                          <a:pt x="529" y="154"/>
                        </a:lnTo>
                        <a:lnTo>
                          <a:pt x="515" y="161"/>
                        </a:lnTo>
                        <a:lnTo>
                          <a:pt x="501" y="167"/>
                        </a:lnTo>
                        <a:lnTo>
                          <a:pt x="487" y="173"/>
                        </a:lnTo>
                        <a:lnTo>
                          <a:pt x="473" y="177"/>
                        </a:lnTo>
                        <a:lnTo>
                          <a:pt x="459" y="179"/>
                        </a:lnTo>
                        <a:lnTo>
                          <a:pt x="445" y="180"/>
                        </a:lnTo>
                        <a:lnTo>
                          <a:pt x="443" y="189"/>
                        </a:lnTo>
                        <a:lnTo>
                          <a:pt x="439" y="195"/>
                        </a:lnTo>
                        <a:lnTo>
                          <a:pt x="438" y="197"/>
                        </a:lnTo>
                        <a:lnTo>
                          <a:pt x="436" y="199"/>
                        </a:lnTo>
                        <a:lnTo>
                          <a:pt x="435" y="200"/>
                        </a:lnTo>
                        <a:lnTo>
                          <a:pt x="433" y="200"/>
                        </a:lnTo>
                        <a:lnTo>
                          <a:pt x="422" y="199"/>
                        </a:lnTo>
                        <a:lnTo>
                          <a:pt x="405" y="198"/>
                        </a:lnTo>
                        <a:lnTo>
                          <a:pt x="395" y="199"/>
                        </a:lnTo>
                        <a:lnTo>
                          <a:pt x="385" y="202"/>
                        </a:lnTo>
                        <a:lnTo>
                          <a:pt x="376" y="206"/>
                        </a:lnTo>
                        <a:lnTo>
                          <a:pt x="367" y="210"/>
                        </a:lnTo>
                        <a:lnTo>
                          <a:pt x="358" y="213"/>
                        </a:lnTo>
                        <a:lnTo>
                          <a:pt x="351" y="213"/>
                        </a:lnTo>
                        <a:lnTo>
                          <a:pt x="347" y="212"/>
                        </a:lnTo>
                        <a:lnTo>
                          <a:pt x="344" y="211"/>
                        </a:lnTo>
                        <a:lnTo>
                          <a:pt x="342" y="208"/>
                        </a:lnTo>
                        <a:lnTo>
                          <a:pt x="338" y="204"/>
                        </a:lnTo>
                        <a:lnTo>
                          <a:pt x="333" y="216"/>
                        </a:lnTo>
                        <a:lnTo>
                          <a:pt x="324" y="229"/>
                        </a:lnTo>
                        <a:lnTo>
                          <a:pt x="313" y="241"/>
                        </a:lnTo>
                        <a:lnTo>
                          <a:pt x="301" y="254"/>
                        </a:lnTo>
                        <a:lnTo>
                          <a:pt x="288" y="267"/>
                        </a:lnTo>
                        <a:lnTo>
                          <a:pt x="272" y="280"/>
                        </a:lnTo>
                        <a:lnTo>
                          <a:pt x="256" y="293"/>
                        </a:lnTo>
                        <a:lnTo>
                          <a:pt x="238" y="304"/>
                        </a:lnTo>
                        <a:lnTo>
                          <a:pt x="220" y="315"/>
                        </a:lnTo>
                        <a:lnTo>
                          <a:pt x="202" y="325"/>
                        </a:lnTo>
                        <a:lnTo>
                          <a:pt x="182" y="334"/>
                        </a:lnTo>
                        <a:lnTo>
                          <a:pt x="164" y="343"/>
                        </a:lnTo>
                        <a:lnTo>
                          <a:pt x="145" y="349"/>
                        </a:lnTo>
                        <a:lnTo>
                          <a:pt x="127" y="354"/>
                        </a:lnTo>
                        <a:lnTo>
                          <a:pt x="110" y="357"/>
                        </a:lnTo>
                        <a:lnTo>
                          <a:pt x="93" y="358"/>
                        </a:lnTo>
                        <a:lnTo>
                          <a:pt x="80" y="358"/>
                        </a:lnTo>
                        <a:lnTo>
                          <a:pt x="71" y="356"/>
                        </a:lnTo>
                        <a:lnTo>
                          <a:pt x="65" y="354"/>
                        </a:lnTo>
                        <a:lnTo>
                          <a:pt x="60" y="351"/>
                        </a:lnTo>
                        <a:lnTo>
                          <a:pt x="56" y="348"/>
                        </a:lnTo>
                        <a:lnTo>
                          <a:pt x="51" y="345"/>
                        </a:lnTo>
                        <a:lnTo>
                          <a:pt x="44" y="343"/>
                        </a:lnTo>
                        <a:lnTo>
                          <a:pt x="33" y="340"/>
                        </a:lnTo>
                        <a:lnTo>
                          <a:pt x="0" y="327"/>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3" name="Freeform 76">
                    <a:extLst>
                      <a:ext uri="{FF2B5EF4-FFF2-40B4-BE49-F238E27FC236}">
                        <a16:creationId xmlns:a16="http://schemas.microsoft.com/office/drawing/2014/main" id="{5ACE19C2-7956-4219-B931-07B1B8DEA567}"/>
                      </a:ext>
                    </a:extLst>
                  </p:cNvPr>
                  <p:cNvSpPr>
                    <a:spLocks/>
                  </p:cNvSpPr>
                  <p:nvPr/>
                </p:nvSpPr>
                <p:spPr bwMode="auto">
                  <a:xfrm>
                    <a:off x="5597" y="3323"/>
                    <a:ext cx="116" cy="141"/>
                  </a:xfrm>
                  <a:custGeom>
                    <a:avLst/>
                    <a:gdLst>
                      <a:gd name="T0" fmla="*/ 19 w 359"/>
                      <a:gd name="T1" fmla="*/ 94 h 431"/>
                      <a:gd name="T2" fmla="*/ 31 w 359"/>
                      <a:gd name="T3" fmla="*/ 88 h 431"/>
                      <a:gd name="T4" fmla="*/ 53 w 359"/>
                      <a:gd name="T5" fmla="*/ 68 h 431"/>
                      <a:gd name="T6" fmla="*/ 56 w 359"/>
                      <a:gd name="T7" fmla="*/ 55 h 431"/>
                      <a:gd name="T8" fmla="*/ 58 w 359"/>
                      <a:gd name="T9" fmla="*/ 49 h 431"/>
                      <a:gd name="T10" fmla="*/ 62 w 359"/>
                      <a:gd name="T11" fmla="*/ 45 h 431"/>
                      <a:gd name="T12" fmla="*/ 61 w 359"/>
                      <a:gd name="T13" fmla="*/ 41 h 431"/>
                      <a:gd name="T14" fmla="*/ 58 w 359"/>
                      <a:gd name="T15" fmla="*/ 31 h 431"/>
                      <a:gd name="T16" fmla="*/ 56 w 359"/>
                      <a:gd name="T17" fmla="*/ 11 h 431"/>
                      <a:gd name="T18" fmla="*/ 59 w 359"/>
                      <a:gd name="T19" fmla="*/ 0 h 431"/>
                      <a:gd name="T20" fmla="*/ 63 w 359"/>
                      <a:gd name="T21" fmla="*/ 4 h 431"/>
                      <a:gd name="T22" fmla="*/ 67 w 359"/>
                      <a:gd name="T23" fmla="*/ 9 h 431"/>
                      <a:gd name="T24" fmla="*/ 75 w 359"/>
                      <a:gd name="T25" fmla="*/ 18 h 431"/>
                      <a:gd name="T26" fmla="*/ 77 w 359"/>
                      <a:gd name="T27" fmla="*/ 24 h 431"/>
                      <a:gd name="T28" fmla="*/ 77 w 359"/>
                      <a:gd name="T29" fmla="*/ 29 h 431"/>
                      <a:gd name="T30" fmla="*/ 73 w 359"/>
                      <a:gd name="T31" fmla="*/ 33 h 431"/>
                      <a:gd name="T32" fmla="*/ 66 w 359"/>
                      <a:gd name="T33" fmla="*/ 39 h 431"/>
                      <a:gd name="T34" fmla="*/ 64 w 359"/>
                      <a:gd name="T35" fmla="*/ 43 h 431"/>
                      <a:gd name="T36" fmla="*/ 64 w 359"/>
                      <a:gd name="T37" fmla="*/ 49 h 431"/>
                      <a:gd name="T38" fmla="*/ 66 w 359"/>
                      <a:gd name="T39" fmla="*/ 52 h 431"/>
                      <a:gd name="T40" fmla="*/ 73 w 359"/>
                      <a:gd name="T41" fmla="*/ 52 h 431"/>
                      <a:gd name="T42" fmla="*/ 75 w 359"/>
                      <a:gd name="T43" fmla="*/ 50 h 431"/>
                      <a:gd name="T44" fmla="*/ 75 w 359"/>
                      <a:gd name="T45" fmla="*/ 44 h 431"/>
                      <a:gd name="T46" fmla="*/ 84 w 359"/>
                      <a:gd name="T47" fmla="*/ 63 h 431"/>
                      <a:gd name="T48" fmla="*/ 88 w 359"/>
                      <a:gd name="T49" fmla="*/ 68 h 431"/>
                      <a:gd name="T50" fmla="*/ 94 w 359"/>
                      <a:gd name="T51" fmla="*/ 72 h 431"/>
                      <a:gd name="T52" fmla="*/ 97 w 359"/>
                      <a:gd name="T53" fmla="*/ 71 h 431"/>
                      <a:gd name="T54" fmla="*/ 101 w 359"/>
                      <a:gd name="T55" fmla="*/ 67 h 431"/>
                      <a:gd name="T56" fmla="*/ 110 w 359"/>
                      <a:gd name="T57" fmla="*/ 63 h 431"/>
                      <a:gd name="T58" fmla="*/ 115 w 359"/>
                      <a:gd name="T59" fmla="*/ 67 h 431"/>
                      <a:gd name="T60" fmla="*/ 111 w 359"/>
                      <a:gd name="T61" fmla="*/ 79 h 431"/>
                      <a:gd name="T62" fmla="*/ 104 w 359"/>
                      <a:gd name="T63" fmla="*/ 85 h 431"/>
                      <a:gd name="T64" fmla="*/ 95 w 359"/>
                      <a:gd name="T65" fmla="*/ 90 h 431"/>
                      <a:gd name="T66" fmla="*/ 80 w 359"/>
                      <a:gd name="T67" fmla="*/ 94 h 431"/>
                      <a:gd name="T68" fmla="*/ 67 w 359"/>
                      <a:gd name="T69" fmla="*/ 98 h 431"/>
                      <a:gd name="T70" fmla="*/ 62 w 359"/>
                      <a:gd name="T71" fmla="*/ 101 h 431"/>
                      <a:gd name="T72" fmla="*/ 58 w 359"/>
                      <a:gd name="T73" fmla="*/ 111 h 431"/>
                      <a:gd name="T74" fmla="*/ 53 w 359"/>
                      <a:gd name="T75" fmla="*/ 116 h 431"/>
                      <a:gd name="T76" fmla="*/ 35 w 359"/>
                      <a:gd name="T77" fmla="*/ 129 h 431"/>
                      <a:gd name="T78" fmla="*/ 16 w 359"/>
                      <a:gd name="T79" fmla="*/ 139 h 431"/>
                      <a:gd name="T80" fmla="*/ 6 w 359"/>
                      <a:gd name="T81" fmla="*/ 141 h 431"/>
                      <a:gd name="T82" fmla="*/ 2 w 359"/>
                      <a:gd name="T83" fmla="*/ 139 h 431"/>
                      <a:gd name="T84" fmla="*/ 0 w 359"/>
                      <a:gd name="T85" fmla="*/ 136 h 431"/>
                      <a:gd name="T86" fmla="*/ 0 w 359"/>
                      <a:gd name="T87" fmla="*/ 132 h 431"/>
                      <a:gd name="T88" fmla="*/ 3 w 359"/>
                      <a:gd name="T89" fmla="*/ 128 h 431"/>
                      <a:gd name="T90" fmla="*/ 18 w 359"/>
                      <a:gd name="T91" fmla="*/ 122 h 431"/>
                      <a:gd name="T92" fmla="*/ 24 w 359"/>
                      <a:gd name="T93" fmla="*/ 115 h 431"/>
                      <a:gd name="T94" fmla="*/ 23 w 359"/>
                      <a:gd name="T95" fmla="*/ 110 h 431"/>
                      <a:gd name="T96" fmla="*/ 21 w 359"/>
                      <a:gd name="T97" fmla="*/ 107 h 431"/>
                      <a:gd name="T98" fmla="*/ 16 w 359"/>
                      <a:gd name="T99" fmla="*/ 105 h 431"/>
                      <a:gd name="T100" fmla="*/ 6 w 359"/>
                      <a:gd name="T101" fmla="*/ 105 h 43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59" h="431">
                        <a:moveTo>
                          <a:pt x="39" y="296"/>
                        </a:moveTo>
                        <a:lnTo>
                          <a:pt x="50" y="292"/>
                        </a:lnTo>
                        <a:lnTo>
                          <a:pt x="60" y="288"/>
                        </a:lnTo>
                        <a:lnTo>
                          <a:pt x="70" y="284"/>
                        </a:lnTo>
                        <a:lnTo>
                          <a:pt x="79" y="279"/>
                        </a:lnTo>
                        <a:lnTo>
                          <a:pt x="95" y="269"/>
                        </a:lnTo>
                        <a:lnTo>
                          <a:pt x="110" y="257"/>
                        </a:lnTo>
                        <a:lnTo>
                          <a:pt x="138" y="233"/>
                        </a:lnTo>
                        <a:lnTo>
                          <a:pt x="165" y="209"/>
                        </a:lnTo>
                        <a:lnTo>
                          <a:pt x="166" y="198"/>
                        </a:lnTo>
                        <a:lnTo>
                          <a:pt x="170" y="175"/>
                        </a:lnTo>
                        <a:lnTo>
                          <a:pt x="172" y="168"/>
                        </a:lnTo>
                        <a:lnTo>
                          <a:pt x="174" y="162"/>
                        </a:lnTo>
                        <a:lnTo>
                          <a:pt x="176" y="156"/>
                        </a:lnTo>
                        <a:lnTo>
                          <a:pt x="180" y="149"/>
                        </a:lnTo>
                        <a:lnTo>
                          <a:pt x="183" y="144"/>
                        </a:lnTo>
                        <a:lnTo>
                          <a:pt x="188" y="140"/>
                        </a:lnTo>
                        <a:lnTo>
                          <a:pt x="193" y="137"/>
                        </a:lnTo>
                        <a:lnTo>
                          <a:pt x="199" y="135"/>
                        </a:lnTo>
                        <a:lnTo>
                          <a:pt x="194" y="131"/>
                        </a:lnTo>
                        <a:lnTo>
                          <a:pt x="190" y="126"/>
                        </a:lnTo>
                        <a:lnTo>
                          <a:pt x="186" y="119"/>
                        </a:lnTo>
                        <a:lnTo>
                          <a:pt x="184" y="112"/>
                        </a:lnTo>
                        <a:lnTo>
                          <a:pt x="179" y="94"/>
                        </a:lnTo>
                        <a:lnTo>
                          <a:pt x="175" y="75"/>
                        </a:lnTo>
                        <a:lnTo>
                          <a:pt x="174" y="54"/>
                        </a:lnTo>
                        <a:lnTo>
                          <a:pt x="173" y="34"/>
                        </a:lnTo>
                        <a:lnTo>
                          <a:pt x="172" y="16"/>
                        </a:lnTo>
                        <a:lnTo>
                          <a:pt x="172" y="0"/>
                        </a:lnTo>
                        <a:lnTo>
                          <a:pt x="182" y="0"/>
                        </a:lnTo>
                        <a:lnTo>
                          <a:pt x="192" y="0"/>
                        </a:lnTo>
                        <a:lnTo>
                          <a:pt x="193" y="6"/>
                        </a:lnTo>
                        <a:lnTo>
                          <a:pt x="194" y="11"/>
                        </a:lnTo>
                        <a:lnTo>
                          <a:pt x="196" y="16"/>
                        </a:lnTo>
                        <a:lnTo>
                          <a:pt x="199" y="20"/>
                        </a:lnTo>
                        <a:lnTo>
                          <a:pt x="207" y="29"/>
                        </a:lnTo>
                        <a:lnTo>
                          <a:pt x="216" y="37"/>
                        </a:lnTo>
                        <a:lnTo>
                          <a:pt x="224" y="47"/>
                        </a:lnTo>
                        <a:lnTo>
                          <a:pt x="231" y="56"/>
                        </a:lnTo>
                        <a:lnTo>
                          <a:pt x="235" y="62"/>
                        </a:lnTo>
                        <a:lnTo>
                          <a:pt x="237" y="67"/>
                        </a:lnTo>
                        <a:lnTo>
                          <a:pt x="238" y="73"/>
                        </a:lnTo>
                        <a:lnTo>
                          <a:pt x="239" y="80"/>
                        </a:lnTo>
                        <a:lnTo>
                          <a:pt x="238" y="84"/>
                        </a:lnTo>
                        <a:lnTo>
                          <a:pt x="237" y="88"/>
                        </a:lnTo>
                        <a:lnTo>
                          <a:pt x="235" y="92"/>
                        </a:lnTo>
                        <a:lnTo>
                          <a:pt x="232" y="95"/>
                        </a:lnTo>
                        <a:lnTo>
                          <a:pt x="226" y="102"/>
                        </a:lnTo>
                        <a:lnTo>
                          <a:pt x="219" y="108"/>
                        </a:lnTo>
                        <a:lnTo>
                          <a:pt x="211" y="114"/>
                        </a:lnTo>
                        <a:lnTo>
                          <a:pt x="205" y="120"/>
                        </a:lnTo>
                        <a:lnTo>
                          <a:pt x="203" y="123"/>
                        </a:lnTo>
                        <a:lnTo>
                          <a:pt x="200" y="127"/>
                        </a:lnTo>
                        <a:lnTo>
                          <a:pt x="199" y="131"/>
                        </a:lnTo>
                        <a:lnTo>
                          <a:pt x="199" y="135"/>
                        </a:lnTo>
                        <a:lnTo>
                          <a:pt x="199" y="143"/>
                        </a:lnTo>
                        <a:lnTo>
                          <a:pt x="199" y="149"/>
                        </a:lnTo>
                        <a:lnTo>
                          <a:pt x="200" y="155"/>
                        </a:lnTo>
                        <a:lnTo>
                          <a:pt x="203" y="157"/>
                        </a:lnTo>
                        <a:lnTo>
                          <a:pt x="205" y="159"/>
                        </a:lnTo>
                        <a:lnTo>
                          <a:pt x="210" y="160"/>
                        </a:lnTo>
                        <a:lnTo>
                          <a:pt x="217" y="160"/>
                        </a:lnTo>
                        <a:lnTo>
                          <a:pt x="226" y="160"/>
                        </a:lnTo>
                        <a:lnTo>
                          <a:pt x="229" y="160"/>
                        </a:lnTo>
                        <a:lnTo>
                          <a:pt x="232" y="158"/>
                        </a:lnTo>
                        <a:lnTo>
                          <a:pt x="233" y="153"/>
                        </a:lnTo>
                        <a:lnTo>
                          <a:pt x="233" y="150"/>
                        </a:lnTo>
                        <a:lnTo>
                          <a:pt x="233" y="142"/>
                        </a:lnTo>
                        <a:lnTo>
                          <a:pt x="232" y="135"/>
                        </a:lnTo>
                        <a:lnTo>
                          <a:pt x="244" y="163"/>
                        </a:lnTo>
                        <a:lnTo>
                          <a:pt x="255" y="188"/>
                        </a:lnTo>
                        <a:lnTo>
                          <a:pt x="259" y="193"/>
                        </a:lnTo>
                        <a:lnTo>
                          <a:pt x="262" y="198"/>
                        </a:lnTo>
                        <a:lnTo>
                          <a:pt x="266" y="203"/>
                        </a:lnTo>
                        <a:lnTo>
                          <a:pt x="271" y="208"/>
                        </a:lnTo>
                        <a:lnTo>
                          <a:pt x="276" y="213"/>
                        </a:lnTo>
                        <a:lnTo>
                          <a:pt x="283" y="216"/>
                        </a:lnTo>
                        <a:lnTo>
                          <a:pt x="291" y="219"/>
                        </a:lnTo>
                        <a:lnTo>
                          <a:pt x="298" y="222"/>
                        </a:lnTo>
                        <a:lnTo>
                          <a:pt x="299" y="220"/>
                        </a:lnTo>
                        <a:lnTo>
                          <a:pt x="300" y="217"/>
                        </a:lnTo>
                        <a:lnTo>
                          <a:pt x="303" y="215"/>
                        </a:lnTo>
                        <a:lnTo>
                          <a:pt x="305" y="212"/>
                        </a:lnTo>
                        <a:lnTo>
                          <a:pt x="312" y="206"/>
                        </a:lnTo>
                        <a:lnTo>
                          <a:pt x="321" y="201"/>
                        </a:lnTo>
                        <a:lnTo>
                          <a:pt x="331" y="197"/>
                        </a:lnTo>
                        <a:lnTo>
                          <a:pt x="341" y="194"/>
                        </a:lnTo>
                        <a:lnTo>
                          <a:pt x="350" y="192"/>
                        </a:lnTo>
                        <a:lnTo>
                          <a:pt x="359" y="191"/>
                        </a:lnTo>
                        <a:lnTo>
                          <a:pt x="355" y="206"/>
                        </a:lnTo>
                        <a:lnTo>
                          <a:pt x="352" y="219"/>
                        </a:lnTo>
                        <a:lnTo>
                          <a:pt x="348" y="231"/>
                        </a:lnTo>
                        <a:lnTo>
                          <a:pt x="342" y="240"/>
                        </a:lnTo>
                        <a:lnTo>
                          <a:pt x="336" y="248"/>
                        </a:lnTo>
                        <a:lnTo>
                          <a:pt x="329" y="255"/>
                        </a:lnTo>
                        <a:lnTo>
                          <a:pt x="321" y="261"/>
                        </a:lnTo>
                        <a:lnTo>
                          <a:pt x="314" y="267"/>
                        </a:lnTo>
                        <a:lnTo>
                          <a:pt x="305" y="271"/>
                        </a:lnTo>
                        <a:lnTo>
                          <a:pt x="295" y="275"/>
                        </a:lnTo>
                        <a:lnTo>
                          <a:pt x="284" y="278"/>
                        </a:lnTo>
                        <a:lnTo>
                          <a:pt x="272" y="281"/>
                        </a:lnTo>
                        <a:lnTo>
                          <a:pt x="247" y="288"/>
                        </a:lnTo>
                        <a:lnTo>
                          <a:pt x="219" y="296"/>
                        </a:lnTo>
                        <a:lnTo>
                          <a:pt x="213" y="297"/>
                        </a:lnTo>
                        <a:lnTo>
                          <a:pt x="208" y="299"/>
                        </a:lnTo>
                        <a:lnTo>
                          <a:pt x="204" y="301"/>
                        </a:lnTo>
                        <a:lnTo>
                          <a:pt x="199" y="303"/>
                        </a:lnTo>
                        <a:lnTo>
                          <a:pt x="193" y="308"/>
                        </a:lnTo>
                        <a:lnTo>
                          <a:pt x="188" y="314"/>
                        </a:lnTo>
                        <a:lnTo>
                          <a:pt x="183" y="328"/>
                        </a:lnTo>
                        <a:lnTo>
                          <a:pt x="179" y="339"/>
                        </a:lnTo>
                        <a:lnTo>
                          <a:pt x="175" y="344"/>
                        </a:lnTo>
                        <a:lnTo>
                          <a:pt x="170" y="350"/>
                        </a:lnTo>
                        <a:lnTo>
                          <a:pt x="163" y="356"/>
                        </a:lnTo>
                        <a:lnTo>
                          <a:pt x="154" y="363"/>
                        </a:lnTo>
                        <a:lnTo>
                          <a:pt x="134" y="379"/>
                        </a:lnTo>
                        <a:lnTo>
                          <a:pt x="109" y="394"/>
                        </a:lnTo>
                        <a:lnTo>
                          <a:pt x="84" y="408"/>
                        </a:lnTo>
                        <a:lnTo>
                          <a:pt x="59" y="420"/>
                        </a:lnTo>
                        <a:lnTo>
                          <a:pt x="48" y="424"/>
                        </a:lnTo>
                        <a:lnTo>
                          <a:pt x="37" y="428"/>
                        </a:lnTo>
                        <a:lnTo>
                          <a:pt x="28" y="430"/>
                        </a:lnTo>
                        <a:lnTo>
                          <a:pt x="19" y="431"/>
                        </a:lnTo>
                        <a:lnTo>
                          <a:pt x="15" y="430"/>
                        </a:lnTo>
                        <a:lnTo>
                          <a:pt x="11" y="429"/>
                        </a:lnTo>
                        <a:lnTo>
                          <a:pt x="7" y="426"/>
                        </a:lnTo>
                        <a:lnTo>
                          <a:pt x="5" y="423"/>
                        </a:lnTo>
                        <a:lnTo>
                          <a:pt x="3" y="420"/>
                        </a:lnTo>
                        <a:lnTo>
                          <a:pt x="1" y="415"/>
                        </a:lnTo>
                        <a:lnTo>
                          <a:pt x="0" y="411"/>
                        </a:lnTo>
                        <a:lnTo>
                          <a:pt x="0" y="406"/>
                        </a:lnTo>
                        <a:lnTo>
                          <a:pt x="1" y="402"/>
                        </a:lnTo>
                        <a:lnTo>
                          <a:pt x="2" y="398"/>
                        </a:lnTo>
                        <a:lnTo>
                          <a:pt x="5" y="395"/>
                        </a:lnTo>
                        <a:lnTo>
                          <a:pt x="9" y="391"/>
                        </a:lnTo>
                        <a:lnTo>
                          <a:pt x="19" y="386"/>
                        </a:lnTo>
                        <a:lnTo>
                          <a:pt x="31" y="382"/>
                        </a:lnTo>
                        <a:lnTo>
                          <a:pt x="56" y="374"/>
                        </a:lnTo>
                        <a:lnTo>
                          <a:pt x="73" y="369"/>
                        </a:lnTo>
                        <a:lnTo>
                          <a:pt x="73" y="360"/>
                        </a:lnTo>
                        <a:lnTo>
                          <a:pt x="73" y="351"/>
                        </a:lnTo>
                        <a:lnTo>
                          <a:pt x="72" y="345"/>
                        </a:lnTo>
                        <a:lnTo>
                          <a:pt x="72" y="339"/>
                        </a:lnTo>
                        <a:lnTo>
                          <a:pt x="71" y="335"/>
                        </a:lnTo>
                        <a:lnTo>
                          <a:pt x="69" y="331"/>
                        </a:lnTo>
                        <a:lnTo>
                          <a:pt x="67" y="328"/>
                        </a:lnTo>
                        <a:lnTo>
                          <a:pt x="64" y="326"/>
                        </a:lnTo>
                        <a:lnTo>
                          <a:pt x="62" y="324"/>
                        </a:lnTo>
                        <a:lnTo>
                          <a:pt x="59" y="322"/>
                        </a:lnTo>
                        <a:lnTo>
                          <a:pt x="51" y="320"/>
                        </a:lnTo>
                        <a:lnTo>
                          <a:pt x="41" y="319"/>
                        </a:lnTo>
                        <a:lnTo>
                          <a:pt x="31" y="320"/>
                        </a:lnTo>
                        <a:lnTo>
                          <a:pt x="19" y="320"/>
                        </a:lnTo>
                        <a:lnTo>
                          <a:pt x="39" y="296"/>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68" name="Freeform 78">
                  <a:extLst>
                    <a:ext uri="{FF2B5EF4-FFF2-40B4-BE49-F238E27FC236}">
                      <a16:creationId xmlns:a16="http://schemas.microsoft.com/office/drawing/2014/main" id="{3ECC3655-0D65-4F94-8118-30370BCBB10A}"/>
                    </a:ext>
                  </a:extLst>
                </p:cNvPr>
                <p:cNvSpPr>
                  <a:spLocks/>
                </p:cNvSpPr>
                <p:nvPr>
                  <p:custDataLst>
                    <p:tags r:id="rId66"/>
                  </p:custDataLst>
                </p:nvPr>
              </p:nvSpPr>
              <p:spPr bwMode="auto">
                <a:xfrm>
                  <a:off x="5247005" y="5596253"/>
                  <a:ext cx="22887" cy="91545"/>
                </a:xfrm>
                <a:custGeom>
                  <a:avLst/>
                  <a:gdLst>
                    <a:gd name="T0" fmla="*/ 0 w 33"/>
                    <a:gd name="T1" fmla="*/ 0 h 24"/>
                    <a:gd name="T2" fmla="*/ 2165 w 33"/>
                    <a:gd name="T3" fmla="*/ 11906 h 24"/>
                    <a:gd name="T4" fmla="*/ 4330 w 33"/>
                    <a:gd name="T5" fmla="*/ 23813 h 24"/>
                    <a:gd name="T6" fmla="*/ 4763 w 33"/>
                    <a:gd name="T7" fmla="*/ 30956 h 24"/>
                    <a:gd name="T8" fmla="*/ 5196 w 33"/>
                    <a:gd name="T9" fmla="*/ 38100 h 24"/>
                    <a:gd name="T10" fmla="*/ 5629 w 33"/>
                    <a:gd name="T11" fmla="*/ 47625 h 24"/>
                    <a:gd name="T12" fmla="*/ 5629 w 33"/>
                    <a:gd name="T13" fmla="*/ 57150 h 24"/>
                    <a:gd name="T14" fmla="*/ 14288 w 33"/>
                    <a:gd name="T15" fmla="*/ 0 h 24"/>
                    <a:gd name="T16" fmla="*/ 10391 w 33"/>
                    <a:gd name="T17" fmla="*/ 0 h 24"/>
                    <a:gd name="T18" fmla="*/ 6928 w 33"/>
                    <a:gd name="T19" fmla="*/ 0 h 24"/>
                    <a:gd name="T20" fmla="*/ 3897 w 33"/>
                    <a:gd name="T21" fmla="*/ 0 h 24"/>
                    <a:gd name="T22" fmla="*/ 0 w 33"/>
                    <a:gd name="T23" fmla="*/ 0 h 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3" h="24">
                      <a:moveTo>
                        <a:pt x="0" y="0"/>
                      </a:moveTo>
                      <a:lnTo>
                        <a:pt x="5" y="5"/>
                      </a:lnTo>
                      <a:lnTo>
                        <a:pt x="10" y="10"/>
                      </a:lnTo>
                      <a:lnTo>
                        <a:pt x="11" y="13"/>
                      </a:lnTo>
                      <a:lnTo>
                        <a:pt x="12" y="16"/>
                      </a:lnTo>
                      <a:lnTo>
                        <a:pt x="13" y="20"/>
                      </a:lnTo>
                      <a:lnTo>
                        <a:pt x="13" y="24"/>
                      </a:lnTo>
                      <a:lnTo>
                        <a:pt x="33" y="0"/>
                      </a:lnTo>
                      <a:lnTo>
                        <a:pt x="24" y="0"/>
                      </a:lnTo>
                      <a:lnTo>
                        <a:pt x="16" y="0"/>
                      </a:lnTo>
                      <a:lnTo>
                        <a:pt x="9" y="0"/>
                      </a:lnTo>
                      <a:lnTo>
                        <a:pt x="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69" name="Freeform 79">
                  <a:extLst>
                    <a:ext uri="{FF2B5EF4-FFF2-40B4-BE49-F238E27FC236}">
                      <a16:creationId xmlns:a16="http://schemas.microsoft.com/office/drawing/2014/main" id="{C2BAE866-74D6-4A21-BE9E-23C6FE5AEAE0}"/>
                    </a:ext>
                  </a:extLst>
                </p:cNvPr>
                <p:cNvSpPr>
                  <a:spLocks/>
                </p:cNvSpPr>
                <p:nvPr>
                  <p:custDataLst>
                    <p:tags r:id="rId67"/>
                  </p:custDataLst>
                </p:nvPr>
              </p:nvSpPr>
              <p:spPr bwMode="auto">
                <a:xfrm>
                  <a:off x="5282606" y="5611510"/>
                  <a:ext cx="27973" cy="94087"/>
                </a:xfrm>
                <a:custGeom>
                  <a:avLst/>
                  <a:gdLst>
                    <a:gd name="T0" fmla="*/ 13759 w 33"/>
                    <a:gd name="T1" fmla="*/ 58737 h 25"/>
                    <a:gd name="T2" fmla="*/ 15346 w 33"/>
                    <a:gd name="T3" fmla="*/ 51689 h 25"/>
                    <a:gd name="T4" fmla="*/ 17463 w 33"/>
                    <a:gd name="T5" fmla="*/ 42291 h 25"/>
                    <a:gd name="T6" fmla="*/ 17463 w 33"/>
                    <a:gd name="T7" fmla="*/ 0 h 25"/>
                    <a:gd name="T8" fmla="*/ 13230 w 33"/>
                    <a:gd name="T9" fmla="*/ 0 h 25"/>
                    <a:gd name="T10" fmla="*/ 8467 w 33"/>
                    <a:gd name="T11" fmla="*/ 0 h 25"/>
                    <a:gd name="T12" fmla="*/ 3175 w 33"/>
                    <a:gd name="T13" fmla="*/ 0 h 25"/>
                    <a:gd name="T14" fmla="*/ 0 w 33"/>
                    <a:gd name="T15" fmla="*/ 0 h 25"/>
                    <a:gd name="T16" fmla="*/ 13759 w 33"/>
                    <a:gd name="T17" fmla="*/ 58737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 h="25">
                      <a:moveTo>
                        <a:pt x="26" y="25"/>
                      </a:moveTo>
                      <a:lnTo>
                        <a:pt x="29" y="22"/>
                      </a:lnTo>
                      <a:lnTo>
                        <a:pt x="33" y="18"/>
                      </a:lnTo>
                      <a:lnTo>
                        <a:pt x="33" y="0"/>
                      </a:lnTo>
                      <a:lnTo>
                        <a:pt x="25" y="0"/>
                      </a:lnTo>
                      <a:lnTo>
                        <a:pt x="16" y="0"/>
                      </a:lnTo>
                      <a:lnTo>
                        <a:pt x="6" y="0"/>
                      </a:lnTo>
                      <a:lnTo>
                        <a:pt x="0" y="0"/>
                      </a:lnTo>
                      <a:lnTo>
                        <a:pt x="26" y="25"/>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70" name="Freeform 83">
                  <a:extLst>
                    <a:ext uri="{FF2B5EF4-FFF2-40B4-BE49-F238E27FC236}">
                      <a16:creationId xmlns:a16="http://schemas.microsoft.com/office/drawing/2014/main" id="{B992FF4F-6964-493B-B8AD-FD41DD131705}"/>
                    </a:ext>
                  </a:extLst>
                </p:cNvPr>
                <p:cNvSpPr>
                  <a:spLocks/>
                </p:cNvSpPr>
                <p:nvPr>
                  <p:custDataLst>
                    <p:tags r:id="rId68"/>
                  </p:custDataLst>
                </p:nvPr>
              </p:nvSpPr>
              <p:spPr bwMode="auto">
                <a:xfrm>
                  <a:off x="4702822" y="4985954"/>
                  <a:ext cx="43230" cy="94087"/>
                </a:xfrm>
                <a:custGeom>
                  <a:avLst/>
                  <a:gdLst>
                    <a:gd name="T0" fmla="*/ 0 w 67"/>
                    <a:gd name="T1" fmla="*/ 0 h 74"/>
                    <a:gd name="T2" fmla="*/ 403 w 67"/>
                    <a:gd name="T3" fmla="*/ 13494 h 74"/>
                    <a:gd name="T4" fmla="*/ 1208 w 67"/>
                    <a:gd name="T5" fmla="*/ 23812 h 74"/>
                    <a:gd name="T6" fmla="*/ 2820 w 67"/>
                    <a:gd name="T7" fmla="*/ 32543 h 74"/>
                    <a:gd name="T8" fmla="*/ 4834 w 67"/>
                    <a:gd name="T9" fmla="*/ 39687 h 74"/>
                    <a:gd name="T10" fmla="*/ 6848 w 67"/>
                    <a:gd name="T11" fmla="*/ 46037 h 74"/>
                    <a:gd name="T12" fmla="*/ 9265 w 67"/>
                    <a:gd name="T13" fmla="*/ 50800 h 74"/>
                    <a:gd name="T14" fmla="*/ 11279 w 67"/>
                    <a:gd name="T15" fmla="*/ 54768 h 74"/>
                    <a:gd name="T16" fmla="*/ 13293 w 67"/>
                    <a:gd name="T17" fmla="*/ 58737 h 74"/>
                    <a:gd name="T18" fmla="*/ 17723 w 67"/>
                    <a:gd name="T19" fmla="*/ 51593 h 74"/>
                    <a:gd name="T20" fmla="*/ 22154 w 67"/>
                    <a:gd name="T21" fmla="*/ 43656 h 74"/>
                    <a:gd name="T22" fmla="*/ 23766 w 67"/>
                    <a:gd name="T23" fmla="*/ 38893 h 74"/>
                    <a:gd name="T24" fmla="*/ 25377 w 67"/>
                    <a:gd name="T25" fmla="*/ 34131 h 74"/>
                    <a:gd name="T26" fmla="*/ 26585 w 67"/>
                    <a:gd name="T27" fmla="*/ 29369 h 74"/>
                    <a:gd name="T28" fmla="*/ 26988 w 67"/>
                    <a:gd name="T29" fmla="*/ 23812 h 74"/>
                    <a:gd name="T30" fmla="*/ 26988 w 67"/>
                    <a:gd name="T31" fmla="*/ 19844 h 74"/>
                    <a:gd name="T32" fmla="*/ 26988 w 67"/>
                    <a:gd name="T33" fmla="*/ 14287 h 74"/>
                    <a:gd name="T34" fmla="*/ 26988 w 67"/>
                    <a:gd name="T35" fmla="*/ 7144 h 74"/>
                    <a:gd name="T36" fmla="*/ 26988 w 67"/>
                    <a:gd name="T37" fmla="*/ 0 h 74"/>
                    <a:gd name="T38" fmla="*/ 19335 w 67"/>
                    <a:gd name="T39" fmla="*/ 0 h 74"/>
                    <a:gd name="T40" fmla="*/ 13293 w 67"/>
                    <a:gd name="T41" fmla="*/ 0 h 74"/>
                    <a:gd name="T42" fmla="*/ 6848 w 67"/>
                    <a:gd name="T43" fmla="*/ 0 h 74"/>
                    <a:gd name="T44" fmla="*/ 0 w 67"/>
                    <a:gd name="T45" fmla="*/ 0 h 7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7" h="74">
                      <a:moveTo>
                        <a:pt x="0" y="0"/>
                      </a:moveTo>
                      <a:lnTo>
                        <a:pt x="1" y="17"/>
                      </a:lnTo>
                      <a:lnTo>
                        <a:pt x="3" y="30"/>
                      </a:lnTo>
                      <a:lnTo>
                        <a:pt x="7" y="41"/>
                      </a:lnTo>
                      <a:lnTo>
                        <a:pt x="12" y="50"/>
                      </a:lnTo>
                      <a:lnTo>
                        <a:pt x="17" y="58"/>
                      </a:lnTo>
                      <a:lnTo>
                        <a:pt x="23" y="64"/>
                      </a:lnTo>
                      <a:lnTo>
                        <a:pt x="28" y="69"/>
                      </a:lnTo>
                      <a:lnTo>
                        <a:pt x="33" y="74"/>
                      </a:lnTo>
                      <a:lnTo>
                        <a:pt x="44" y="65"/>
                      </a:lnTo>
                      <a:lnTo>
                        <a:pt x="55" y="55"/>
                      </a:lnTo>
                      <a:lnTo>
                        <a:pt x="59" y="49"/>
                      </a:lnTo>
                      <a:lnTo>
                        <a:pt x="63" y="43"/>
                      </a:lnTo>
                      <a:lnTo>
                        <a:pt x="66" y="37"/>
                      </a:lnTo>
                      <a:lnTo>
                        <a:pt x="67" y="30"/>
                      </a:lnTo>
                      <a:lnTo>
                        <a:pt x="67" y="25"/>
                      </a:lnTo>
                      <a:lnTo>
                        <a:pt x="67" y="18"/>
                      </a:lnTo>
                      <a:lnTo>
                        <a:pt x="67" y="9"/>
                      </a:lnTo>
                      <a:lnTo>
                        <a:pt x="67" y="0"/>
                      </a:lnTo>
                      <a:lnTo>
                        <a:pt x="48" y="0"/>
                      </a:lnTo>
                      <a:lnTo>
                        <a:pt x="33" y="0"/>
                      </a:lnTo>
                      <a:lnTo>
                        <a:pt x="17" y="0"/>
                      </a:lnTo>
                      <a:lnTo>
                        <a:pt x="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71" name="Freeform 84">
                  <a:extLst>
                    <a:ext uri="{FF2B5EF4-FFF2-40B4-BE49-F238E27FC236}">
                      <a16:creationId xmlns:a16="http://schemas.microsoft.com/office/drawing/2014/main" id="{1E7EBC80-5DF1-4F80-9940-66D42B336B71}"/>
                    </a:ext>
                  </a:extLst>
                </p:cNvPr>
                <p:cNvSpPr>
                  <a:spLocks/>
                </p:cNvSpPr>
                <p:nvPr>
                  <p:custDataLst>
                    <p:tags r:id="rId69"/>
                  </p:custDataLst>
                </p:nvPr>
              </p:nvSpPr>
              <p:spPr bwMode="auto">
                <a:xfrm>
                  <a:off x="4804538" y="5008839"/>
                  <a:ext cx="20343" cy="91545"/>
                </a:xfrm>
                <a:custGeom>
                  <a:avLst/>
                  <a:gdLst>
                    <a:gd name="T0" fmla="*/ 0 w 34"/>
                    <a:gd name="T1" fmla="*/ 0 h 38"/>
                    <a:gd name="T2" fmla="*/ 747 w 34"/>
                    <a:gd name="T3" fmla="*/ 4512 h 38"/>
                    <a:gd name="T4" fmla="*/ 1494 w 34"/>
                    <a:gd name="T5" fmla="*/ 10528 h 38"/>
                    <a:gd name="T6" fmla="*/ 1868 w 34"/>
                    <a:gd name="T7" fmla="*/ 16543 h 38"/>
                    <a:gd name="T8" fmla="*/ 2241 w 34"/>
                    <a:gd name="T9" fmla="*/ 24063 h 38"/>
                    <a:gd name="T10" fmla="*/ 3735 w 34"/>
                    <a:gd name="T11" fmla="*/ 42111 h 38"/>
                    <a:gd name="T12" fmla="*/ 4856 w 34"/>
                    <a:gd name="T13" fmla="*/ 57150 h 38"/>
                    <a:gd name="T14" fmla="*/ 5976 w 34"/>
                    <a:gd name="T15" fmla="*/ 55646 h 38"/>
                    <a:gd name="T16" fmla="*/ 7471 w 34"/>
                    <a:gd name="T17" fmla="*/ 54142 h 38"/>
                    <a:gd name="T18" fmla="*/ 8591 w 34"/>
                    <a:gd name="T19" fmla="*/ 51134 h 38"/>
                    <a:gd name="T20" fmla="*/ 9712 w 34"/>
                    <a:gd name="T21" fmla="*/ 46622 h 38"/>
                    <a:gd name="T22" fmla="*/ 10459 w 34"/>
                    <a:gd name="T23" fmla="*/ 42111 h 38"/>
                    <a:gd name="T24" fmla="*/ 11953 w 34"/>
                    <a:gd name="T25" fmla="*/ 36095 h 38"/>
                    <a:gd name="T26" fmla="*/ 12326 w 34"/>
                    <a:gd name="T27" fmla="*/ 31583 h 38"/>
                    <a:gd name="T28" fmla="*/ 12700 w 34"/>
                    <a:gd name="T29" fmla="*/ 28575 h 38"/>
                    <a:gd name="T30" fmla="*/ 11579 w 34"/>
                    <a:gd name="T31" fmla="*/ 27071 h 38"/>
                    <a:gd name="T32" fmla="*/ 10459 w 34"/>
                    <a:gd name="T33" fmla="*/ 25567 h 38"/>
                    <a:gd name="T34" fmla="*/ 9712 w 34"/>
                    <a:gd name="T35" fmla="*/ 21055 h 38"/>
                    <a:gd name="T36" fmla="*/ 8965 w 34"/>
                    <a:gd name="T37" fmla="*/ 18047 h 38"/>
                    <a:gd name="T38" fmla="*/ 7097 w 34"/>
                    <a:gd name="T39" fmla="*/ 9024 h 38"/>
                    <a:gd name="T40" fmla="*/ 4856 w 34"/>
                    <a:gd name="T41" fmla="*/ 0 h 38"/>
                    <a:gd name="T42" fmla="*/ 2241 w 34"/>
                    <a:gd name="T43" fmla="*/ 0 h 38"/>
                    <a:gd name="T44" fmla="*/ 0 w 34"/>
                    <a:gd name="T45" fmla="*/ 0 h 3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4" h="38">
                      <a:moveTo>
                        <a:pt x="0" y="0"/>
                      </a:moveTo>
                      <a:lnTo>
                        <a:pt x="2" y="3"/>
                      </a:lnTo>
                      <a:lnTo>
                        <a:pt x="4" y="7"/>
                      </a:lnTo>
                      <a:lnTo>
                        <a:pt x="5" y="11"/>
                      </a:lnTo>
                      <a:lnTo>
                        <a:pt x="6" y="16"/>
                      </a:lnTo>
                      <a:lnTo>
                        <a:pt x="10" y="28"/>
                      </a:lnTo>
                      <a:lnTo>
                        <a:pt x="13" y="38"/>
                      </a:lnTo>
                      <a:lnTo>
                        <a:pt x="16" y="37"/>
                      </a:lnTo>
                      <a:lnTo>
                        <a:pt x="20" y="36"/>
                      </a:lnTo>
                      <a:lnTo>
                        <a:pt x="23" y="34"/>
                      </a:lnTo>
                      <a:lnTo>
                        <a:pt x="26" y="31"/>
                      </a:lnTo>
                      <a:lnTo>
                        <a:pt x="28" y="28"/>
                      </a:lnTo>
                      <a:lnTo>
                        <a:pt x="32" y="24"/>
                      </a:lnTo>
                      <a:lnTo>
                        <a:pt x="33" y="21"/>
                      </a:lnTo>
                      <a:lnTo>
                        <a:pt x="34" y="19"/>
                      </a:lnTo>
                      <a:lnTo>
                        <a:pt x="31" y="18"/>
                      </a:lnTo>
                      <a:lnTo>
                        <a:pt x="28" y="17"/>
                      </a:lnTo>
                      <a:lnTo>
                        <a:pt x="26" y="14"/>
                      </a:lnTo>
                      <a:lnTo>
                        <a:pt x="24" y="12"/>
                      </a:lnTo>
                      <a:lnTo>
                        <a:pt x="19" y="6"/>
                      </a:lnTo>
                      <a:lnTo>
                        <a:pt x="13" y="0"/>
                      </a:lnTo>
                      <a:lnTo>
                        <a:pt x="6" y="0"/>
                      </a:lnTo>
                      <a:lnTo>
                        <a:pt x="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72" name="Freeform 85">
                  <a:extLst>
                    <a:ext uri="{FF2B5EF4-FFF2-40B4-BE49-F238E27FC236}">
                      <a16:creationId xmlns:a16="http://schemas.microsoft.com/office/drawing/2014/main" id="{813EBFC9-CCCA-4449-AFBC-5E1E6A146547}"/>
                    </a:ext>
                  </a:extLst>
                </p:cNvPr>
                <p:cNvSpPr>
                  <a:spLocks/>
                </p:cNvSpPr>
                <p:nvPr>
                  <p:custDataLst>
                    <p:tags r:id="rId70"/>
                  </p:custDataLst>
                </p:nvPr>
              </p:nvSpPr>
              <p:spPr bwMode="auto">
                <a:xfrm>
                  <a:off x="4575676" y="4650289"/>
                  <a:ext cx="40687" cy="89001"/>
                </a:xfrm>
                <a:custGeom>
                  <a:avLst/>
                  <a:gdLst>
                    <a:gd name="T0" fmla="*/ 25400 w 53"/>
                    <a:gd name="T1" fmla="*/ 55562 h 23"/>
                    <a:gd name="T2" fmla="*/ 25400 w 53"/>
                    <a:gd name="T3" fmla="*/ 9663 h 23"/>
                    <a:gd name="T4" fmla="*/ 23483 w 53"/>
                    <a:gd name="T5" fmla="*/ 4831 h 23"/>
                    <a:gd name="T6" fmla="*/ 21566 w 53"/>
                    <a:gd name="T7" fmla="*/ 2416 h 23"/>
                    <a:gd name="T8" fmla="*/ 20128 w 53"/>
                    <a:gd name="T9" fmla="*/ 0 h 23"/>
                    <a:gd name="T10" fmla="*/ 18211 w 53"/>
                    <a:gd name="T11" fmla="*/ 0 h 23"/>
                    <a:gd name="T12" fmla="*/ 14857 w 53"/>
                    <a:gd name="T13" fmla="*/ 2416 h 23"/>
                    <a:gd name="T14" fmla="*/ 11502 w 53"/>
                    <a:gd name="T15" fmla="*/ 9663 h 23"/>
                    <a:gd name="T16" fmla="*/ 5272 w 53"/>
                    <a:gd name="T17" fmla="*/ 31405 h 23"/>
                    <a:gd name="T18" fmla="*/ 0 w 53"/>
                    <a:gd name="T19" fmla="*/ 55562 h 23"/>
                    <a:gd name="T20" fmla="*/ 25400 w 53"/>
                    <a:gd name="T21" fmla="*/ 55562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3" h="23">
                      <a:moveTo>
                        <a:pt x="53" y="23"/>
                      </a:moveTo>
                      <a:lnTo>
                        <a:pt x="53" y="4"/>
                      </a:lnTo>
                      <a:lnTo>
                        <a:pt x="49" y="2"/>
                      </a:lnTo>
                      <a:lnTo>
                        <a:pt x="45" y="1"/>
                      </a:lnTo>
                      <a:lnTo>
                        <a:pt x="42" y="0"/>
                      </a:lnTo>
                      <a:lnTo>
                        <a:pt x="38" y="0"/>
                      </a:lnTo>
                      <a:lnTo>
                        <a:pt x="31" y="1"/>
                      </a:lnTo>
                      <a:lnTo>
                        <a:pt x="24" y="4"/>
                      </a:lnTo>
                      <a:lnTo>
                        <a:pt x="11" y="13"/>
                      </a:lnTo>
                      <a:lnTo>
                        <a:pt x="0" y="23"/>
                      </a:lnTo>
                      <a:lnTo>
                        <a:pt x="53" y="23"/>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73" name="Freeform 86">
                  <a:extLst>
                    <a:ext uri="{FF2B5EF4-FFF2-40B4-BE49-F238E27FC236}">
                      <a16:creationId xmlns:a16="http://schemas.microsoft.com/office/drawing/2014/main" id="{B4C2DB5F-FEDB-47C9-96E6-CAD16ABF9258}"/>
                    </a:ext>
                  </a:extLst>
                </p:cNvPr>
                <p:cNvSpPr>
                  <a:spLocks/>
                </p:cNvSpPr>
                <p:nvPr>
                  <p:custDataLst>
                    <p:tags r:id="rId71"/>
                  </p:custDataLst>
                </p:nvPr>
              </p:nvSpPr>
              <p:spPr bwMode="auto">
                <a:xfrm>
                  <a:off x="4484131" y="4609603"/>
                  <a:ext cx="17801" cy="91545"/>
                </a:xfrm>
                <a:custGeom>
                  <a:avLst/>
                  <a:gdLst>
                    <a:gd name="T0" fmla="*/ 0 w 26"/>
                    <a:gd name="T1" fmla="*/ 0 h 12"/>
                    <a:gd name="T2" fmla="*/ 1710 w 26"/>
                    <a:gd name="T3" fmla="*/ 19050 h 12"/>
                    <a:gd name="T4" fmla="*/ 4702 w 26"/>
                    <a:gd name="T5" fmla="*/ 38100 h 12"/>
                    <a:gd name="T6" fmla="*/ 5984 w 26"/>
                    <a:gd name="T7" fmla="*/ 42863 h 12"/>
                    <a:gd name="T8" fmla="*/ 7694 w 26"/>
                    <a:gd name="T9" fmla="*/ 52388 h 12"/>
                    <a:gd name="T10" fmla="*/ 9403 w 26"/>
                    <a:gd name="T11" fmla="*/ 52388 h 12"/>
                    <a:gd name="T12" fmla="*/ 11113 w 26"/>
                    <a:gd name="T13" fmla="*/ 57150 h 12"/>
                    <a:gd name="T14" fmla="*/ 8976 w 26"/>
                    <a:gd name="T15" fmla="*/ 33338 h 12"/>
                    <a:gd name="T16" fmla="*/ 5557 w 26"/>
                    <a:gd name="T17" fmla="*/ 14288 h 12"/>
                    <a:gd name="T18" fmla="*/ 2137 w 26"/>
                    <a:gd name="T19" fmla="*/ 4763 h 12"/>
                    <a:gd name="T20" fmla="*/ 0 w 26"/>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 h="12">
                      <a:moveTo>
                        <a:pt x="0" y="0"/>
                      </a:moveTo>
                      <a:lnTo>
                        <a:pt x="4" y="4"/>
                      </a:lnTo>
                      <a:lnTo>
                        <a:pt x="11" y="8"/>
                      </a:lnTo>
                      <a:lnTo>
                        <a:pt x="14" y="9"/>
                      </a:lnTo>
                      <a:lnTo>
                        <a:pt x="18" y="11"/>
                      </a:lnTo>
                      <a:lnTo>
                        <a:pt x="22" y="11"/>
                      </a:lnTo>
                      <a:lnTo>
                        <a:pt x="26" y="12"/>
                      </a:lnTo>
                      <a:lnTo>
                        <a:pt x="21" y="7"/>
                      </a:lnTo>
                      <a:lnTo>
                        <a:pt x="13" y="3"/>
                      </a:lnTo>
                      <a:lnTo>
                        <a:pt x="5" y="1"/>
                      </a:lnTo>
                      <a:lnTo>
                        <a:pt x="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74" name="Line 89">
                  <a:extLst>
                    <a:ext uri="{FF2B5EF4-FFF2-40B4-BE49-F238E27FC236}">
                      <a16:creationId xmlns:a16="http://schemas.microsoft.com/office/drawing/2014/main" id="{6264B960-0B4E-4FF7-9CCE-5E2F00A8784E}"/>
                    </a:ext>
                  </a:extLst>
                </p:cNvPr>
                <p:cNvSpPr>
                  <a:spLocks noChangeShapeType="1"/>
                </p:cNvSpPr>
                <p:nvPr>
                  <p:custDataLst>
                    <p:tags r:id="rId72"/>
                  </p:custDataLst>
                </p:nvPr>
              </p:nvSpPr>
              <p:spPr bwMode="auto">
                <a:xfrm>
                  <a:off x="4786739" y="5100384"/>
                  <a:ext cx="33057" cy="10172"/>
                </a:xfrm>
                <a:prstGeom prst="line">
                  <a:avLst/>
                </a:prstGeom>
                <a:solidFill>
                  <a:schemeClr val="bg1">
                    <a:lumMod val="85000"/>
                  </a:schemeClr>
                </a:solidFill>
                <a:ln w="9525">
                  <a:solidFill>
                    <a:srgbClr val="FFFFFF"/>
                  </a:solidFill>
                  <a:round/>
                  <a:headEnd/>
                  <a:tailEnd/>
                </a:ln>
              </p:spPr>
              <p:txBody>
                <a:bodyPr/>
                <a:lstStyle/>
                <a:p>
                  <a:endParaRPr lang="en-US"/>
                </a:p>
              </p:txBody>
            </p:sp>
            <p:sp>
              <p:nvSpPr>
                <p:cNvPr id="175" name="Freeform 90">
                  <a:extLst>
                    <a:ext uri="{FF2B5EF4-FFF2-40B4-BE49-F238E27FC236}">
                      <a16:creationId xmlns:a16="http://schemas.microsoft.com/office/drawing/2014/main" id="{440E08A5-8F3F-4818-BD0C-DB830BC4C1EA}"/>
                    </a:ext>
                  </a:extLst>
                </p:cNvPr>
                <p:cNvSpPr>
                  <a:spLocks/>
                </p:cNvSpPr>
                <p:nvPr>
                  <p:custDataLst>
                    <p:tags r:id="rId73"/>
                  </p:custDataLst>
                </p:nvPr>
              </p:nvSpPr>
              <p:spPr bwMode="auto">
                <a:xfrm>
                  <a:off x="4819796" y="5110556"/>
                  <a:ext cx="2544" cy="91545"/>
                </a:xfrm>
                <a:custGeom>
                  <a:avLst/>
                  <a:gdLst>
                    <a:gd name="T0" fmla="*/ 0 w 1588"/>
                    <a:gd name="T1" fmla="*/ 0 h 13"/>
                    <a:gd name="T2" fmla="*/ 0 w 1588"/>
                    <a:gd name="T3" fmla="*/ 26377 h 13"/>
                    <a:gd name="T4" fmla="*/ 0 w 1588"/>
                    <a:gd name="T5" fmla="*/ 57150 h 13"/>
                    <a:gd name="T6" fmla="*/ 0 60000 65536"/>
                    <a:gd name="T7" fmla="*/ 0 60000 65536"/>
                    <a:gd name="T8" fmla="*/ 0 60000 65536"/>
                  </a:gdLst>
                  <a:ahLst/>
                  <a:cxnLst>
                    <a:cxn ang="T6">
                      <a:pos x="T0" y="T1"/>
                    </a:cxn>
                    <a:cxn ang="T7">
                      <a:pos x="T2" y="T3"/>
                    </a:cxn>
                    <a:cxn ang="T8">
                      <a:pos x="T4" y="T5"/>
                    </a:cxn>
                  </a:cxnLst>
                  <a:rect l="0" t="0" r="r" b="b"/>
                  <a:pathLst>
                    <a:path w="1588" h="13">
                      <a:moveTo>
                        <a:pt x="0" y="0"/>
                      </a:moveTo>
                      <a:lnTo>
                        <a:pt x="0" y="6"/>
                      </a:lnTo>
                      <a:lnTo>
                        <a:pt x="0" y="13"/>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76" name="Freeform 91">
                  <a:extLst>
                    <a:ext uri="{FF2B5EF4-FFF2-40B4-BE49-F238E27FC236}">
                      <a16:creationId xmlns:a16="http://schemas.microsoft.com/office/drawing/2014/main" id="{D2A4575A-6231-49EF-A7D4-7A7154B21EA6}"/>
                    </a:ext>
                  </a:extLst>
                </p:cNvPr>
                <p:cNvSpPr>
                  <a:spLocks/>
                </p:cNvSpPr>
                <p:nvPr>
                  <p:custDataLst>
                    <p:tags r:id="rId74"/>
                  </p:custDataLst>
                </p:nvPr>
              </p:nvSpPr>
              <p:spPr bwMode="auto">
                <a:xfrm>
                  <a:off x="4746052" y="5100384"/>
                  <a:ext cx="22885" cy="94089"/>
                </a:xfrm>
                <a:custGeom>
                  <a:avLst/>
                  <a:gdLst>
                    <a:gd name="T0" fmla="*/ 0 w 26"/>
                    <a:gd name="T1" fmla="*/ 0 h 58738"/>
                    <a:gd name="T2" fmla="*/ 8243 w 26"/>
                    <a:gd name="T3" fmla="*/ 0 h 58738"/>
                    <a:gd name="T4" fmla="*/ 14287 w 26"/>
                    <a:gd name="T5" fmla="*/ 0 h 58738"/>
                    <a:gd name="T6" fmla="*/ 0 60000 65536"/>
                    <a:gd name="T7" fmla="*/ 0 60000 65536"/>
                    <a:gd name="T8" fmla="*/ 0 60000 65536"/>
                  </a:gdLst>
                  <a:ahLst/>
                  <a:cxnLst>
                    <a:cxn ang="T6">
                      <a:pos x="T0" y="T1"/>
                    </a:cxn>
                    <a:cxn ang="T7">
                      <a:pos x="T2" y="T3"/>
                    </a:cxn>
                    <a:cxn ang="T8">
                      <a:pos x="T4" y="T5"/>
                    </a:cxn>
                  </a:cxnLst>
                  <a:rect l="0" t="0" r="r" b="b"/>
                  <a:pathLst>
                    <a:path w="26" h="58738">
                      <a:moveTo>
                        <a:pt x="0" y="0"/>
                      </a:moveTo>
                      <a:lnTo>
                        <a:pt x="15" y="0"/>
                      </a:lnTo>
                      <a:lnTo>
                        <a:pt x="26"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77" name="Freeform 92">
                  <a:extLst>
                    <a:ext uri="{FF2B5EF4-FFF2-40B4-BE49-F238E27FC236}">
                      <a16:creationId xmlns:a16="http://schemas.microsoft.com/office/drawing/2014/main" id="{08FD3051-0A1B-478C-AA5D-1A29C140D750}"/>
                    </a:ext>
                  </a:extLst>
                </p:cNvPr>
                <p:cNvSpPr>
                  <a:spLocks/>
                </p:cNvSpPr>
                <p:nvPr>
                  <p:custDataLst>
                    <p:tags r:id="rId75"/>
                  </p:custDataLst>
                </p:nvPr>
              </p:nvSpPr>
              <p:spPr bwMode="auto">
                <a:xfrm>
                  <a:off x="4735880" y="5069869"/>
                  <a:ext cx="10172" cy="96631"/>
                </a:xfrm>
                <a:custGeom>
                  <a:avLst/>
                  <a:gdLst>
                    <a:gd name="T0" fmla="*/ 6350 w 20"/>
                    <a:gd name="T1" fmla="*/ 0 h 25"/>
                    <a:gd name="T2" fmla="*/ 0 w 20"/>
                    <a:gd name="T3" fmla="*/ 31369 h 25"/>
                    <a:gd name="T4" fmla="*/ 1270 w 20"/>
                    <a:gd name="T5" fmla="*/ 43434 h 25"/>
                    <a:gd name="T6" fmla="*/ 3175 w 20"/>
                    <a:gd name="T7" fmla="*/ 50673 h 25"/>
                    <a:gd name="T8" fmla="*/ 4445 w 20"/>
                    <a:gd name="T9" fmla="*/ 57912 h 25"/>
                    <a:gd name="T10" fmla="*/ 6350 w 20"/>
                    <a:gd name="T11" fmla="*/ 60325 h 25"/>
                    <a:gd name="T12" fmla="*/ 6350 w 20"/>
                    <a:gd name="T13" fmla="*/ 0 h 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25">
                      <a:moveTo>
                        <a:pt x="20" y="0"/>
                      </a:moveTo>
                      <a:lnTo>
                        <a:pt x="0" y="13"/>
                      </a:lnTo>
                      <a:lnTo>
                        <a:pt x="4" y="18"/>
                      </a:lnTo>
                      <a:lnTo>
                        <a:pt x="10" y="21"/>
                      </a:lnTo>
                      <a:lnTo>
                        <a:pt x="14" y="24"/>
                      </a:lnTo>
                      <a:lnTo>
                        <a:pt x="20" y="25"/>
                      </a:lnTo>
                      <a:lnTo>
                        <a:pt x="2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78" name="Freeform 93">
                  <a:extLst>
                    <a:ext uri="{FF2B5EF4-FFF2-40B4-BE49-F238E27FC236}">
                      <a16:creationId xmlns:a16="http://schemas.microsoft.com/office/drawing/2014/main" id="{A03CB538-8D7F-4A65-B4F5-B19C031DEA00}"/>
                    </a:ext>
                  </a:extLst>
                </p:cNvPr>
                <p:cNvSpPr>
                  <a:spLocks/>
                </p:cNvSpPr>
                <p:nvPr>
                  <p:custDataLst>
                    <p:tags r:id="rId76"/>
                  </p:custDataLst>
                </p:nvPr>
              </p:nvSpPr>
              <p:spPr bwMode="auto">
                <a:xfrm>
                  <a:off x="4865568" y="4632488"/>
                  <a:ext cx="2544" cy="91545"/>
                </a:xfrm>
                <a:custGeom>
                  <a:avLst/>
                  <a:gdLst>
                    <a:gd name="T0" fmla="*/ 0 w 6"/>
                    <a:gd name="T1" fmla="*/ 57150 h 24"/>
                    <a:gd name="T2" fmla="*/ 0 w 6"/>
                    <a:gd name="T3" fmla="*/ 0 h 24"/>
                    <a:gd name="T4" fmla="*/ 1588 w 6"/>
                    <a:gd name="T5" fmla="*/ 28575 h 24"/>
                    <a:gd name="T6" fmla="*/ 0 w 6"/>
                    <a:gd name="T7" fmla="*/ 57150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 h="24">
                      <a:moveTo>
                        <a:pt x="0" y="24"/>
                      </a:moveTo>
                      <a:lnTo>
                        <a:pt x="0" y="0"/>
                      </a:lnTo>
                      <a:lnTo>
                        <a:pt x="6" y="12"/>
                      </a:lnTo>
                      <a:lnTo>
                        <a:pt x="0" y="24"/>
                      </a:lnTo>
                    </a:path>
                  </a:pathLst>
                </a:custGeom>
                <a:solidFill>
                  <a:schemeClr val="bg1">
                    <a:lumMod val="85000"/>
                  </a:schemeClr>
                </a:solidFill>
                <a:ln w="9525" cmpd="sng">
                  <a:solidFill>
                    <a:srgbClr val="FFFFFF"/>
                  </a:solidFill>
                  <a:prstDash val="solid"/>
                  <a:round/>
                  <a:headEnd/>
                  <a:tailEnd/>
                </a:ln>
              </p:spPr>
              <p:txBody>
                <a:bodyPr/>
                <a:lstStyle/>
                <a:p>
                  <a:endParaRPr lang="en-US"/>
                </a:p>
              </p:txBody>
            </p:sp>
            <p:grpSp>
              <p:nvGrpSpPr>
                <p:cNvPr id="179" name="Group 149">
                  <a:extLst>
                    <a:ext uri="{FF2B5EF4-FFF2-40B4-BE49-F238E27FC236}">
                      <a16:creationId xmlns:a16="http://schemas.microsoft.com/office/drawing/2014/main" id="{7CF3E406-BE5B-4460-B175-9109B6999FF4}"/>
                    </a:ext>
                  </a:extLst>
                </p:cNvPr>
                <p:cNvGrpSpPr>
                  <a:grpSpLocks/>
                </p:cNvGrpSpPr>
                <p:nvPr>
                  <p:custDataLst>
                    <p:tags r:id="rId77"/>
                  </p:custDataLst>
                </p:nvPr>
              </p:nvGrpSpPr>
              <p:grpSpPr bwMode="auto">
                <a:xfrm>
                  <a:off x="4896083" y="4815578"/>
                  <a:ext cx="297522" cy="343294"/>
                  <a:chOff x="5486" y="2743"/>
                  <a:chExt cx="137" cy="132"/>
                </a:xfrm>
                <a:solidFill>
                  <a:schemeClr val="bg1">
                    <a:lumMod val="85000"/>
                  </a:schemeClr>
                </a:solidFill>
              </p:grpSpPr>
              <p:sp>
                <p:nvSpPr>
                  <p:cNvPr id="202" name="Freeform 150">
                    <a:extLst>
                      <a:ext uri="{FF2B5EF4-FFF2-40B4-BE49-F238E27FC236}">
                        <a16:creationId xmlns:a16="http://schemas.microsoft.com/office/drawing/2014/main" id="{7FB0A6BA-98AF-4EB7-831E-3F300F76D297}"/>
                      </a:ext>
                    </a:extLst>
                  </p:cNvPr>
                  <p:cNvSpPr>
                    <a:spLocks/>
                  </p:cNvSpPr>
                  <p:nvPr/>
                </p:nvSpPr>
                <p:spPr bwMode="auto">
                  <a:xfrm>
                    <a:off x="5595" y="2806"/>
                    <a:ext cx="13" cy="28"/>
                  </a:xfrm>
                  <a:custGeom>
                    <a:avLst/>
                    <a:gdLst>
                      <a:gd name="T0" fmla="*/ 0 w 40"/>
                      <a:gd name="T1" fmla="*/ 10 h 87"/>
                      <a:gd name="T2" fmla="*/ 0 w 40"/>
                      <a:gd name="T3" fmla="*/ 14 h 87"/>
                      <a:gd name="T4" fmla="*/ 1 w 40"/>
                      <a:gd name="T5" fmla="*/ 16 h 87"/>
                      <a:gd name="T6" fmla="*/ 2 w 40"/>
                      <a:gd name="T7" fmla="*/ 19 h 87"/>
                      <a:gd name="T8" fmla="*/ 3 w 40"/>
                      <a:gd name="T9" fmla="*/ 21 h 87"/>
                      <a:gd name="T10" fmla="*/ 5 w 40"/>
                      <a:gd name="T11" fmla="*/ 23 h 87"/>
                      <a:gd name="T12" fmla="*/ 7 w 40"/>
                      <a:gd name="T13" fmla="*/ 25 h 87"/>
                      <a:gd name="T14" fmla="*/ 10 w 40"/>
                      <a:gd name="T15" fmla="*/ 26 h 87"/>
                      <a:gd name="T16" fmla="*/ 13 w 40"/>
                      <a:gd name="T17" fmla="*/ 28 h 87"/>
                      <a:gd name="T18" fmla="*/ 11 w 40"/>
                      <a:gd name="T19" fmla="*/ 26 h 87"/>
                      <a:gd name="T20" fmla="*/ 10 w 40"/>
                      <a:gd name="T21" fmla="*/ 25 h 87"/>
                      <a:gd name="T22" fmla="*/ 9 w 40"/>
                      <a:gd name="T23" fmla="*/ 23 h 87"/>
                      <a:gd name="T24" fmla="*/ 8 w 40"/>
                      <a:gd name="T25" fmla="*/ 21 h 87"/>
                      <a:gd name="T26" fmla="*/ 7 w 40"/>
                      <a:gd name="T27" fmla="*/ 17 h 87"/>
                      <a:gd name="T28" fmla="*/ 7 w 40"/>
                      <a:gd name="T29" fmla="*/ 13 h 87"/>
                      <a:gd name="T30" fmla="*/ 6 w 40"/>
                      <a:gd name="T31" fmla="*/ 9 h 87"/>
                      <a:gd name="T32" fmla="*/ 4 w 40"/>
                      <a:gd name="T33" fmla="*/ 5 h 87"/>
                      <a:gd name="T34" fmla="*/ 4 w 40"/>
                      <a:gd name="T35" fmla="*/ 4 h 87"/>
                      <a:gd name="T36" fmla="*/ 3 w 40"/>
                      <a:gd name="T37" fmla="*/ 2 h 87"/>
                      <a:gd name="T38" fmla="*/ 1 w 40"/>
                      <a:gd name="T39" fmla="*/ 1 h 87"/>
                      <a:gd name="T40" fmla="*/ 0 w 40"/>
                      <a:gd name="T41" fmla="*/ 0 h 87"/>
                      <a:gd name="T42" fmla="*/ 0 w 40"/>
                      <a:gd name="T43" fmla="*/ 3 h 87"/>
                      <a:gd name="T44" fmla="*/ 0 w 40"/>
                      <a:gd name="T45" fmla="*/ 5 h 87"/>
                      <a:gd name="T46" fmla="*/ 0 w 40"/>
                      <a:gd name="T47" fmla="*/ 7 h 87"/>
                      <a:gd name="T48" fmla="*/ 0 w 40"/>
                      <a:gd name="T49" fmla="*/ 10 h 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87">
                        <a:moveTo>
                          <a:pt x="0" y="31"/>
                        </a:moveTo>
                        <a:lnTo>
                          <a:pt x="0" y="42"/>
                        </a:lnTo>
                        <a:lnTo>
                          <a:pt x="2" y="51"/>
                        </a:lnTo>
                        <a:lnTo>
                          <a:pt x="5" y="59"/>
                        </a:lnTo>
                        <a:lnTo>
                          <a:pt x="10" y="66"/>
                        </a:lnTo>
                        <a:lnTo>
                          <a:pt x="15" y="72"/>
                        </a:lnTo>
                        <a:lnTo>
                          <a:pt x="22" y="77"/>
                        </a:lnTo>
                        <a:lnTo>
                          <a:pt x="31" y="82"/>
                        </a:lnTo>
                        <a:lnTo>
                          <a:pt x="40" y="87"/>
                        </a:lnTo>
                        <a:lnTo>
                          <a:pt x="35" y="82"/>
                        </a:lnTo>
                        <a:lnTo>
                          <a:pt x="32" y="77"/>
                        </a:lnTo>
                        <a:lnTo>
                          <a:pt x="29" y="71"/>
                        </a:lnTo>
                        <a:lnTo>
                          <a:pt x="26" y="65"/>
                        </a:lnTo>
                        <a:lnTo>
                          <a:pt x="22" y="52"/>
                        </a:lnTo>
                        <a:lnTo>
                          <a:pt x="20" y="39"/>
                        </a:lnTo>
                        <a:lnTo>
                          <a:pt x="18" y="27"/>
                        </a:lnTo>
                        <a:lnTo>
                          <a:pt x="13" y="16"/>
                        </a:lnTo>
                        <a:lnTo>
                          <a:pt x="11" y="11"/>
                        </a:lnTo>
                        <a:lnTo>
                          <a:pt x="8" y="6"/>
                        </a:lnTo>
                        <a:lnTo>
                          <a:pt x="4" y="3"/>
                        </a:lnTo>
                        <a:lnTo>
                          <a:pt x="0" y="0"/>
                        </a:lnTo>
                        <a:lnTo>
                          <a:pt x="0" y="9"/>
                        </a:lnTo>
                        <a:lnTo>
                          <a:pt x="0" y="16"/>
                        </a:lnTo>
                        <a:lnTo>
                          <a:pt x="0" y="23"/>
                        </a:lnTo>
                        <a:lnTo>
                          <a:pt x="0" y="31"/>
                        </a:lnTo>
                      </a:path>
                    </a:pathLst>
                  </a:custGeom>
                  <a:grpFill/>
                  <a:ln w="9525" cmpd="sng">
                    <a:solidFill>
                      <a:srgbClr val="FFFFFF"/>
                    </a:solidFill>
                    <a:prstDash val="solid"/>
                    <a:round/>
                    <a:headEnd/>
                    <a:tailEnd/>
                  </a:ln>
                </p:spPr>
                <p:txBody>
                  <a:bodyPr/>
                  <a:lstStyle/>
                  <a:p>
                    <a:endParaRPr lang="en-US"/>
                  </a:p>
                </p:txBody>
              </p:sp>
              <p:sp>
                <p:nvSpPr>
                  <p:cNvPr id="203" name="Freeform 151">
                    <a:extLst>
                      <a:ext uri="{FF2B5EF4-FFF2-40B4-BE49-F238E27FC236}">
                        <a16:creationId xmlns:a16="http://schemas.microsoft.com/office/drawing/2014/main" id="{973DDF37-2670-42B5-A6A7-24F059234D84}"/>
                      </a:ext>
                    </a:extLst>
                  </p:cNvPr>
                  <p:cNvSpPr>
                    <a:spLocks/>
                  </p:cNvSpPr>
                  <p:nvPr/>
                </p:nvSpPr>
                <p:spPr bwMode="auto">
                  <a:xfrm>
                    <a:off x="5603" y="2842"/>
                    <a:ext cx="20" cy="12"/>
                  </a:xfrm>
                  <a:custGeom>
                    <a:avLst/>
                    <a:gdLst>
                      <a:gd name="T0" fmla="*/ 0 w 61"/>
                      <a:gd name="T1" fmla="*/ 10 h 37"/>
                      <a:gd name="T2" fmla="*/ 6 w 61"/>
                      <a:gd name="T3" fmla="*/ 10 h 37"/>
                      <a:gd name="T4" fmla="*/ 11 w 61"/>
                      <a:gd name="T5" fmla="*/ 11 h 37"/>
                      <a:gd name="T6" fmla="*/ 16 w 61"/>
                      <a:gd name="T7" fmla="*/ 12 h 37"/>
                      <a:gd name="T8" fmla="*/ 20 w 61"/>
                      <a:gd name="T9" fmla="*/ 12 h 37"/>
                      <a:gd name="T10" fmla="*/ 18 w 61"/>
                      <a:gd name="T11" fmla="*/ 9 h 37"/>
                      <a:gd name="T12" fmla="*/ 16 w 61"/>
                      <a:gd name="T13" fmla="*/ 7 h 37"/>
                      <a:gd name="T14" fmla="*/ 14 w 61"/>
                      <a:gd name="T15" fmla="*/ 6 h 37"/>
                      <a:gd name="T16" fmla="*/ 11 w 61"/>
                      <a:gd name="T17" fmla="*/ 4 h 37"/>
                      <a:gd name="T18" fmla="*/ 9 w 61"/>
                      <a:gd name="T19" fmla="*/ 3 h 37"/>
                      <a:gd name="T20" fmla="*/ 6 w 61"/>
                      <a:gd name="T21" fmla="*/ 2 h 37"/>
                      <a:gd name="T22" fmla="*/ 3 w 61"/>
                      <a:gd name="T23" fmla="*/ 1 h 37"/>
                      <a:gd name="T24" fmla="*/ 0 w 61"/>
                      <a:gd name="T25" fmla="*/ 0 h 37"/>
                      <a:gd name="T26" fmla="*/ 0 w 61"/>
                      <a:gd name="T27" fmla="*/ 10 h 3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1" h="37">
                        <a:moveTo>
                          <a:pt x="0" y="31"/>
                        </a:moveTo>
                        <a:lnTo>
                          <a:pt x="19" y="32"/>
                        </a:lnTo>
                        <a:lnTo>
                          <a:pt x="35" y="34"/>
                        </a:lnTo>
                        <a:lnTo>
                          <a:pt x="49" y="36"/>
                        </a:lnTo>
                        <a:lnTo>
                          <a:pt x="61" y="37"/>
                        </a:lnTo>
                        <a:lnTo>
                          <a:pt x="55" y="29"/>
                        </a:lnTo>
                        <a:lnTo>
                          <a:pt x="49" y="22"/>
                        </a:lnTo>
                        <a:lnTo>
                          <a:pt x="42" y="17"/>
                        </a:lnTo>
                        <a:lnTo>
                          <a:pt x="35" y="12"/>
                        </a:lnTo>
                        <a:lnTo>
                          <a:pt x="28" y="9"/>
                        </a:lnTo>
                        <a:lnTo>
                          <a:pt x="19" y="5"/>
                        </a:lnTo>
                        <a:lnTo>
                          <a:pt x="10" y="2"/>
                        </a:lnTo>
                        <a:lnTo>
                          <a:pt x="0" y="0"/>
                        </a:lnTo>
                        <a:lnTo>
                          <a:pt x="0" y="31"/>
                        </a:lnTo>
                      </a:path>
                    </a:pathLst>
                  </a:custGeom>
                  <a:grpFill/>
                  <a:ln w="9525" cmpd="sng">
                    <a:solidFill>
                      <a:srgbClr val="FFFFFF"/>
                    </a:solidFill>
                    <a:prstDash val="solid"/>
                    <a:round/>
                    <a:headEnd/>
                    <a:tailEnd/>
                  </a:ln>
                </p:spPr>
                <p:txBody>
                  <a:bodyPr/>
                  <a:lstStyle/>
                  <a:p>
                    <a:endParaRPr lang="en-US"/>
                  </a:p>
                </p:txBody>
              </p:sp>
              <p:sp>
                <p:nvSpPr>
                  <p:cNvPr id="204" name="Freeform 152">
                    <a:extLst>
                      <a:ext uri="{FF2B5EF4-FFF2-40B4-BE49-F238E27FC236}">
                        <a16:creationId xmlns:a16="http://schemas.microsoft.com/office/drawing/2014/main" id="{014F6B73-98C8-4013-A15F-41C283ED9A9C}"/>
                      </a:ext>
                    </a:extLst>
                  </p:cNvPr>
                  <p:cNvSpPr>
                    <a:spLocks/>
                  </p:cNvSpPr>
                  <p:nvPr/>
                </p:nvSpPr>
                <p:spPr bwMode="auto">
                  <a:xfrm>
                    <a:off x="5568" y="2865"/>
                    <a:ext cx="13" cy="10"/>
                  </a:xfrm>
                  <a:custGeom>
                    <a:avLst/>
                    <a:gdLst>
                      <a:gd name="T0" fmla="*/ 13 w 40"/>
                      <a:gd name="T1" fmla="*/ 10 h 30"/>
                      <a:gd name="T2" fmla="*/ 11 w 40"/>
                      <a:gd name="T3" fmla="*/ 9 h 30"/>
                      <a:gd name="T4" fmla="*/ 8 w 40"/>
                      <a:gd name="T5" fmla="*/ 8 h 30"/>
                      <a:gd name="T6" fmla="*/ 7 w 40"/>
                      <a:gd name="T7" fmla="*/ 7 h 30"/>
                      <a:gd name="T8" fmla="*/ 5 w 40"/>
                      <a:gd name="T9" fmla="*/ 6 h 30"/>
                      <a:gd name="T10" fmla="*/ 4 w 40"/>
                      <a:gd name="T11" fmla="*/ 5 h 30"/>
                      <a:gd name="T12" fmla="*/ 2 w 40"/>
                      <a:gd name="T13" fmla="*/ 4 h 30"/>
                      <a:gd name="T14" fmla="*/ 1 w 40"/>
                      <a:gd name="T15" fmla="*/ 2 h 30"/>
                      <a:gd name="T16" fmla="*/ 0 w 40"/>
                      <a:gd name="T17" fmla="*/ 0 h 30"/>
                      <a:gd name="T18" fmla="*/ 3 w 40"/>
                      <a:gd name="T19" fmla="*/ 1 h 30"/>
                      <a:gd name="T20" fmla="*/ 5 w 40"/>
                      <a:gd name="T21" fmla="*/ 2 h 30"/>
                      <a:gd name="T22" fmla="*/ 7 w 40"/>
                      <a:gd name="T23" fmla="*/ 3 h 30"/>
                      <a:gd name="T24" fmla="*/ 9 w 40"/>
                      <a:gd name="T25" fmla="*/ 5 h 30"/>
                      <a:gd name="T26" fmla="*/ 11 w 40"/>
                      <a:gd name="T27" fmla="*/ 6 h 30"/>
                      <a:gd name="T28" fmla="*/ 12 w 40"/>
                      <a:gd name="T29" fmla="*/ 8 h 30"/>
                      <a:gd name="T30" fmla="*/ 13 w 40"/>
                      <a:gd name="T31" fmla="*/ 9 h 30"/>
                      <a:gd name="T32" fmla="*/ 13 w 40"/>
                      <a:gd name="T33" fmla="*/ 10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0" h="30">
                        <a:moveTo>
                          <a:pt x="40" y="30"/>
                        </a:moveTo>
                        <a:lnTo>
                          <a:pt x="33" y="28"/>
                        </a:lnTo>
                        <a:lnTo>
                          <a:pt x="26" y="25"/>
                        </a:lnTo>
                        <a:lnTo>
                          <a:pt x="21" y="22"/>
                        </a:lnTo>
                        <a:lnTo>
                          <a:pt x="15" y="19"/>
                        </a:lnTo>
                        <a:lnTo>
                          <a:pt x="11" y="16"/>
                        </a:lnTo>
                        <a:lnTo>
                          <a:pt x="6" y="11"/>
                        </a:lnTo>
                        <a:lnTo>
                          <a:pt x="3" y="6"/>
                        </a:lnTo>
                        <a:lnTo>
                          <a:pt x="0" y="0"/>
                        </a:lnTo>
                        <a:lnTo>
                          <a:pt x="8" y="2"/>
                        </a:lnTo>
                        <a:lnTo>
                          <a:pt x="15" y="6"/>
                        </a:lnTo>
                        <a:lnTo>
                          <a:pt x="22" y="10"/>
                        </a:lnTo>
                        <a:lnTo>
                          <a:pt x="27" y="15"/>
                        </a:lnTo>
                        <a:lnTo>
                          <a:pt x="33" y="19"/>
                        </a:lnTo>
                        <a:lnTo>
                          <a:pt x="36" y="23"/>
                        </a:lnTo>
                        <a:lnTo>
                          <a:pt x="39" y="27"/>
                        </a:lnTo>
                        <a:lnTo>
                          <a:pt x="40" y="30"/>
                        </a:lnTo>
                      </a:path>
                    </a:pathLst>
                  </a:custGeom>
                  <a:grpFill/>
                  <a:ln w="9525" cmpd="sng">
                    <a:solidFill>
                      <a:srgbClr val="FFFFFF"/>
                    </a:solidFill>
                    <a:prstDash val="solid"/>
                    <a:round/>
                    <a:headEnd/>
                    <a:tailEnd/>
                  </a:ln>
                </p:spPr>
                <p:txBody>
                  <a:bodyPr/>
                  <a:lstStyle/>
                  <a:p>
                    <a:endParaRPr lang="en-US"/>
                  </a:p>
                </p:txBody>
              </p:sp>
              <p:sp>
                <p:nvSpPr>
                  <p:cNvPr id="205" name="Freeform 153">
                    <a:extLst>
                      <a:ext uri="{FF2B5EF4-FFF2-40B4-BE49-F238E27FC236}">
                        <a16:creationId xmlns:a16="http://schemas.microsoft.com/office/drawing/2014/main" id="{2BE9234D-9214-48A2-9139-20158A56A375}"/>
                      </a:ext>
                    </a:extLst>
                  </p:cNvPr>
                  <p:cNvSpPr>
                    <a:spLocks/>
                  </p:cNvSpPr>
                  <p:nvPr/>
                </p:nvSpPr>
                <p:spPr bwMode="auto">
                  <a:xfrm>
                    <a:off x="5515" y="2789"/>
                    <a:ext cx="24" cy="26"/>
                  </a:xfrm>
                  <a:custGeom>
                    <a:avLst/>
                    <a:gdLst>
                      <a:gd name="T0" fmla="*/ 24 w 74"/>
                      <a:gd name="T1" fmla="*/ 26 h 80"/>
                      <a:gd name="T2" fmla="*/ 23 w 74"/>
                      <a:gd name="T3" fmla="*/ 24 h 80"/>
                      <a:gd name="T4" fmla="*/ 23 w 74"/>
                      <a:gd name="T5" fmla="*/ 21 h 80"/>
                      <a:gd name="T6" fmla="*/ 22 w 74"/>
                      <a:gd name="T7" fmla="*/ 20 h 80"/>
                      <a:gd name="T8" fmla="*/ 21 w 74"/>
                      <a:gd name="T9" fmla="*/ 17 h 80"/>
                      <a:gd name="T10" fmla="*/ 19 w 74"/>
                      <a:gd name="T11" fmla="*/ 14 h 80"/>
                      <a:gd name="T12" fmla="*/ 16 w 74"/>
                      <a:gd name="T13" fmla="*/ 11 h 80"/>
                      <a:gd name="T14" fmla="*/ 12 w 74"/>
                      <a:gd name="T15" fmla="*/ 8 h 80"/>
                      <a:gd name="T16" fmla="*/ 9 w 74"/>
                      <a:gd name="T17" fmla="*/ 6 h 80"/>
                      <a:gd name="T18" fmla="*/ 6 w 74"/>
                      <a:gd name="T19" fmla="*/ 3 h 80"/>
                      <a:gd name="T20" fmla="*/ 4 w 74"/>
                      <a:gd name="T21" fmla="*/ 0 h 80"/>
                      <a:gd name="T22" fmla="*/ 3 w 74"/>
                      <a:gd name="T23" fmla="*/ 2 h 80"/>
                      <a:gd name="T24" fmla="*/ 1 w 74"/>
                      <a:gd name="T25" fmla="*/ 3 h 80"/>
                      <a:gd name="T26" fmla="*/ 0 w 74"/>
                      <a:gd name="T27" fmla="*/ 5 h 80"/>
                      <a:gd name="T28" fmla="*/ 0 w 74"/>
                      <a:gd name="T29" fmla="*/ 6 h 80"/>
                      <a:gd name="T30" fmla="*/ 0 w 74"/>
                      <a:gd name="T31" fmla="*/ 8 h 80"/>
                      <a:gd name="T32" fmla="*/ 1 w 74"/>
                      <a:gd name="T33" fmla="*/ 10 h 80"/>
                      <a:gd name="T34" fmla="*/ 1 w 74"/>
                      <a:gd name="T35" fmla="*/ 12 h 80"/>
                      <a:gd name="T36" fmla="*/ 2 w 74"/>
                      <a:gd name="T37" fmla="*/ 13 h 80"/>
                      <a:gd name="T38" fmla="*/ 3 w 74"/>
                      <a:gd name="T39" fmla="*/ 15 h 80"/>
                      <a:gd name="T40" fmla="*/ 5 w 74"/>
                      <a:gd name="T41" fmla="*/ 17 h 80"/>
                      <a:gd name="T42" fmla="*/ 6 w 74"/>
                      <a:gd name="T43" fmla="*/ 18 h 80"/>
                      <a:gd name="T44" fmla="*/ 8 w 74"/>
                      <a:gd name="T45" fmla="*/ 20 h 80"/>
                      <a:gd name="T46" fmla="*/ 10 w 74"/>
                      <a:gd name="T47" fmla="*/ 21 h 80"/>
                      <a:gd name="T48" fmla="*/ 11 w 74"/>
                      <a:gd name="T49" fmla="*/ 22 h 80"/>
                      <a:gd name="T50" fmla="*/ 14 w 74"/>
                      <a:gd name="T51" fmla="*/ 23 h 80"/>
                      <a:gd name="T52" fmla="*/ 15 w 74"/>
                      <a:gd name="T53" fmla="*/ 24 h 80"/>
                      <a:gd name="T54" fmla="*/ 18 w 74"/>
                      <a:gd name="T55" fmla="*/ 25 h 80"/>
                      <a:gd name="T56" fmla="*/ 19 w 74"/>
                      <a:gd name="T57" fmla="*/ 26 h 80"/>
                      <a:gd name="T58" fmla="*/ 22 w 74"/>
                      <a:gd name="T59" fmla="*/ 26 h 80"/>
                      <a:gd name="T60" fmla="*/ 24 w 74"/>
                      <a:gd name="T61" fmla="*/ 26 h 8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4" h="80">
                        <a:moveTo>
                          <a:pt x="74" y="80"/>
                        </a:moveTo>
                        <a:lnTo>
                          <a:pt x="72" y="73"/>
                        </a:lnTo>
                        <a:lnTo>
                          <a:pt x="71" y="66"/>
                        </a:lnTo>
                        <a:lnTo>
                          <a:pt x="69" y="60"/>
                        </a:lnTo>
                        <a:lnTo>
                          <a:pt x="66" y="53"/>
                        </a:lnTo>
                        <a:lnTo>
                          <a:pt x="58" y="42"/>
                        </a:lnTo>
                        <a:lnTo>
                          <a:pt x="48" y="33"/>
                        </a:lnTo>
                        <a:lnTo>
                          <a:pt x="38" y="25"/>
                        </a:lnTo>
                        <a:lnTo>
                          <a:pt x="29" y="17"/>
                        </a:lnTo>
                        <a:lnTo>
                          <a:pt x="20" y="9"/>
                        </a:lnTo>
                        <a:lnTo>
                          <a:pt x="13" y="0"/>
                        </a:lnTo>
                        <a:lnTo>
                          <a:pt x="9" y="5"/>
                        </a:lnTo>
                        <a:lnTo>
                          <a:pt x="4" y="10"/>
                        </a:lnTo>
                        <a:lnTo>
                          <a:pt x="1" y="14"/>
                        </a:lnTo>
                        <a:lnTo>
                          <a:pt x="0" y="19"/>
                        </a:lnTo>
                        <a:lnTo>
                          <a:pt x="0" y="25"/>
                        </a:lnTo>
                        <a:lnTo>
                          <a:pt x="2" y="30"/>
                        </a:lnTo>
                        <a:lnTo>
                          <a:pt x="4" y="36"/>
                        </a:lnTo>
                        <a:lnTo>
                          <a:pt x="7" y="41"/>
                        </a:lnTo>
                        <a:lnTo>
                          <a:pt x="10" y="46"/>
                        </a:lnTo>
                        <a:lnTo>
                          <a:pt x="14" y="51"/>
                        </a:lnTo>
                        <a:lnTo>
                          <a:pt x="19" y="56"/>
                        </a:lnTo>
                        <a:lnTo>
                          <a:pt x="24" y="61"/>
                        </a:lnTo>
                        <a:lnTo>
                          <a:pt x="30" y="66"/>
                        </a:lnTo>
                        <a:lnTo>
                          <a:pt x="35" y="69"/>
                        </a:lnTo>
                        <a:lnTo>
                          <a:pt x="42" y="72"/>
                        </a:lnTo>
                        <a:lnTo>
                          <a:pt x="47" y="75"/>
                        </a:lnTo>
                        <a:lnTo>
                          <a:pt x="54" y="77"/>
                        </a:lnTo>
                        <a:lnTo>
                          <a:pt x="60" y="79"/>
                        </a:lnTo>
                        <a:lnTo>
                          <a:pt x="67" y="80"/>
                        </a:lnTo>
                        <a:lnTo>
                          <a:pt x="74" y="80"/>
                        </a:lnTo>
                      </a:path>
                    </a:pathLst>
                  </a:custGeom>
                  <a:grpFill/>
                  <a:ln w="9525" cmpd="sng">
                    <a:solidFill>
                      <a:srgbClr val="FFFFFF"/>
                    </a:solidFill>
                    <a:prstDash val="solid"/>
                    <a:round/>
                    <a:headEnd/>
                    <a:tailEnd/>
                  </a:ln>
                </p:spPr>
                <p:txBody>
                  <a:bodyPr/>
                  <a:lstStyle/>
                  <a:p>
                    <a:endParaRPr lang="en-US"/>
                  </a:p>
                </p:txBody>
              </p:sp>
              <p:sp>
                <p:nvSpPr>
                  <p:cNvPr id="206" name="Freeform 154">
                    <a:extLst>
                      <a:ext uri="{FF2B5EF4-FFF2-40B4-BE49-F238E27FC236}">
                        <a16:creationId xmlns:a16="http://schemas.microsoft.com/office/drawing/2014/main" id="{3378A9C5-E4B8-488F-97FA-EE2E55836F47}"/>
                      </a:ext>
                    </a:extLst>
                  </p:cNvPr>
                  <p:cNvSpPr>
                    <a:spLocks/>
                  </p:cNvSpPr>
                  <p:nvPr/>
                </p:nvSpPr>
                <p:spPr bwMode="auto">
                  <a:xfrm>
                    <a:off x="5555" y="2785"/>
                    <a:ext cx="26" cy="27"/>
                  </a:xfrm>
                  <a:custGeom>
                    <a:avLst/>
                    <a:gdLst>
                      <a:gd name="T0" fmla="*/ 16 w 86"/>
                      <a:gd name="T1" fmla="*/ 27 h 80"/>
                      <a:gd name="T2" fmla="*/ 26 w 86"/>
                      <a:gd name="T3" fmla="*/ 27 h 80"/>
                      <a:gd name="T4" fmla="*/ 26 w 86"/>
                      <a:gd name="T5" fmla="*/ 21 h 80"/>
                      <a:gd name="T6" fmla="*/ 24 w 86"/>
                      <a:gd name="T7" fmla="*/ 20 h 80"/>
                      <a:gd name="T8" fmla="*/ 22 w 86"/>
                      <a:gd name="T9" fmla="*/ 19 h 80"/>
                      <a:gd name="T10" fmla="*/ 20 w 86"/>
                      <a:gd name="T11" fmla="*/ 18 h 80"/>
                      <a:gd name="T12" fmla="*/ 18 w 86"/>
                      <a:gd name="T13" fmla="*/ 17 h 80"/>
                      <a:gd name="T14" fmla="*/ 15 w 86"/>
                      <a:gd name="T15" fmla="*/ 14 h 80"/>
                      <a:gd name="T16" fmla="*/ 13 w 86"/>
                      <a:gd name="T17" fmla="*/ 11 h 80"/>
                      <a:gd name="T18" fmla="*/ 10 w 86"/>
                      <a:gd name="T19" fmla="*/ 8 h 80"/>
                      <a:gd name="T20" fmla="*/ 7 w 86"/>
                      <a:gd name="T21" fmla="*/ 5 h 80"/>
                      <a:gd name="T22" fmla="*/ 4 w 86"/>
                      <a:gd name="T23" fmla="*/ 2 h 80"/>
                      <a:gd name="T24" fmla="*/ 0 w 86"/>
                      <a:gd name="T25" fmla="*/ 0 h 80"/>
                      <a:gd name="T26" fmla="*/ 0 w 86"/>
                      <a:gd name="T27" fmla="*/ 3 h 80"/>
                      <a:gd name="T28" fmla="*/ 2 w 86"/>
                      <a:gd name="T29" fmla="*/ 7 h 80"/>
                      <a:gd name="T30" fmla="*/ 3 w 86"/>
                      <a:gd name="T31" fmla="*/ 11 h 80"/>
                      <a:gd name="T32" fmla="*/ 5 w 86"/>
                      <a:gd name="T33" fmla="*/ 15 h 80"/>
                      <a:gd name="T34" fmla="*/ 8 w 86"/>
                      <a:gd name="T35" fmla="*/ 19 h 80"/>
                      <a:gd name="T36" fmla="*/ 11 w 86"/>
                      <a:gd name="T37" fmla="*/ 23 h 80"/>
                      <a:gd name="T38" fmla="*/ 12 w 86"/>
                      <a:gd name="T39" fmla="*/ 24 h 80"/>
                      <a:gd name="T40" fmla="*/ 14 w 86"/>
                      <a:gd name="T41" fmla="*/ 26 h 80"/>
                      <a:gd name="T42" fmla="*/ 15 w 86"/>
                      <a:gd name="T43" fmla="*/ 27 h 80"/>
                      <a:gd name="T44" fmla="*/ 16 w 86"/>
                      <a:gd name="T45" fmla="*/ 27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6" h="80">
                        <a:moveTo>
                          <a:pt x="52" y="80"/>
                        </a:moveTo>
                        <a:lnTo>
                          <a:pt x="86" y="80"/>
                        </a:lnTo>
                        <a:lnTo>
                          <a:pt x="86" y="61"/>
                        </a:lnTo>
                        <a:lnTo>
                          <a:pt x="79" y="59"/>
                        </a:lnTo>
                        <a:lnTo>
                          <a:pt x="72" y="56"/>
                        </a:lnTo>
                        <a:lnTo>
                          <a:pt x="67" y="53"/>
                        </a:lnTo>
                        <a:lnTo>
                          <a:pt x="61" y="49"/>
                        </a:lnTo>
                        <a:lnTo>
                          <a:pt x="51" y="41"/>
                        </a:lnTo>
                        <a:lnTo>
                          <a:pt x="43" y="33"/>
                        </a:lnTo>
                        <a:lnTo>
                          <a:pt x="34" y="25"/>
                        </a:lnTo>
                        <a:lnTo>
                          <a:pt x="24" y="16"/>
                        </a:lnTo>
                        <a:lnTo>
                          <a:pt x="13" y="7"/>
                        </a:lnTo>
                        <a:lnTo>
                          <a:pt x="0" y="0"/>
                        </a:lnTo>
                        <a:lnTo>
                          <a:pt x="1" y="8"/>
                        </a:lnTo>
                        <a:lnTo>
                          <a:pt x="5" y="20"/>
                        </a:lnTo>
                        <a:lnTo>
                          <a:pt x="11" y="32"/>
                        </a:lnTo>
                        <a:lnTo>
                          <a:pt x="18" y="44"/>
                        </a:lnTo>
                        <a:lnTo>
                          <a:pt x="27" y="57"/>
                        </a:lnTo>
                        <a:lnTo>
                          <a:pt x="36" y="67"/>
                        </a:lnTo>
                        <a:lnTo>
                          <a:pt x="40" y="72"/>
                        </a:lnTo>
                        <a:lnTo>
                          <a:pt x="45" y="76"/>
                        </a:lnTo>
                        <a:lnTo>
                          <a:pt x="49" y="79"/>
                        </a:lnTo>
                        <a:lnTo>
                          <a:pt x="52" y="80"/>
                        </a:lnTo>
                      </a:path>
                    </a:pathLst>
                  </a:custGeom>
                  <a:grpFill/>
                  <a:ln w="9525" cmpd="sng">
                    <a:solidFill>
                      <a:srgbClr val="FFFFFF"/>
                    </a:solidFill>
                    <a:prstDash val="solid"/>
                    <a:round/>
                    <a:headEnd/>
                    <a:tailEnd/>
                  </a:ln>
                </p:spPr>
                <p:txBody>
                  <a:bodyPr/>
                  <a:lstStyle/>
                  <a:p>
                    <a:endParaRPr lang="en-US"/>
                  </a:p>
                </p:txBody>
              </p:sp>
              <p:sp>
                <p:nvSpPr>
                  <p:cNvPr id="207" name="Freeform 155">
                    <a:extLst>
                      <a:ext uri="{FF2B5EF4-FFF2-40B4-BE49-F238E27FC236}">
                        <a16:creationId xmlns:a16="http://schemas.microsoft.com/office/drawing/2014/main" id="{C92E6D26-2286-4FAF-A741-49E6756194F4}"/>
                      </a:ext>
                    </a:extLst>
                  </p:cNvPr>
                  <p:cNvSpPr>
                    <a:spLocks/>
                  </p:cNvSpPr>
                  <p:nvPr/>
                </p:nvSpPr>
                <p:spPr bwMode="auto">
                  <a:xfrm>
                    <a:off x="5570" y="2825"/>
                    <a:ext cx="25" cy="11"/>
                  </a:xfrm>
                  <a:custGeom>
                    <a:avLst/>
                    <a:gdLst>
                      <a:gd name="T0" fmla="*/ 0 w 74"/>
                      <a:gd name="T1" fmla="*/ 2 h 31"/>
                      <a:gd name="T2" fmla="*/ 1 w 74"/>
                      <a:gd name="T3" fmla="*/ 4 h 31"/>
                      <a:gd name="T4" fmla="*/ 2 w 74"/>
                      <a:gd name="T5" fmla="*/ 5 h 31"/>
                      <a:gd name="T6" fmla="*/ 3 w 74"/>
                      <a:gd name="T7" fmla="*/ 6 h 31"/>
                      <a:gd name="T8" fmla="*/ 5 w 74"/>
                      <a:gd name="T9" fmla="*/ 7 h 31"/>
                      <a:gd name="T10" fmla="*/ 6 w 74"/>
                      <a:gd name="T11" fmla="*/ 9 h 31"/>
                      <a:gd name="T12" fmla="*/ 8 w 74"/>
                      <a:gd name="T13" fmla="*/ 9 h 31"/>
                      <a:gd name="T14" fmla="*/ 10 w 74"/>
                      <a:gd name="T15" fmla="*/ 10 h 31"/>
                      <a:gd name="T16" fmla="*/ 11 w 74"/>
                      <a:gd name="T17" fmla="*/ 10 h 31"/>
                      <a:gd name="T18" fmla="*/ 16 w 74"/>
                      <a:gd name="T19" fmla="*/ 11 h 31"/>
                      <a:gd name="T20" fmla="*/ 20 w 74"/>
                      <a:gd name="T21" fmla="*/ 11 h 31"/>
                      <a:gd name="T22" fmla="*/ 21 w 74"/>
                      <a:gd name="T23" fmla="*/ 11 h 31"/>
                      <a:gd name="T24" fmla="*/ 23 w 74"/>
                      <a:gd name="T25" fmla="*/ 10 h 31"/>
                      <a:gd name="T26" fmla="*/ 24 w 74"/>
                      <a:gd name="T27" fmla="*/ 10 h 31"/>
                      <a:gd name="T28" fmla="*/ 25 w 74"/>
                      <a:gd name="T29" fmla="*/ 9 h 31"/>
                      <a:gd name="T30" fmla="*/ 22 w 74"/>
                      <a:gd name="T31" fmla="*/ 6 h 31"/>
                      <a:gd name="T32" fmla="*/ 19 w 74"/>
                      <a:gd name="T33" fmla="*/ 5 h 31"/>
                      <a:gd name="T34" fmla="*/ 17 w 74"/>
                      <a:gd name="T35" fmla="*/ 4 h 31"/>
                      <a:gd name="T36" fmla="*/ 16 w 74"/>
                      <a:gd name="T37" fmla="*/ 3 h 31"/>
                      <a:gd name="T38" fmla="*/ 15 w 74"/>
                      <a:gd name="T39" fmla="*/ 2 h 31"/>
                      <a:gd name="T40" fmla="*/ 14 w 74"/>
                      <a:gd name="T41" fmla="*/ 0 h 31"/>
                      <a:gd name="T42" fmla="*/ 11 w 74"/>
                      <a:gd name="T43" fmla="*/ 0 h 31"/>
                      <a:gd name="T44" fmla="*/ 9 w 74"/>
                      <a:gd name="T45" fmla="*/ 0 h 31"/>
                      <a:gd name="T46" fmla="*/ 7 w 74"/>
                      <a:gd name="T47" fmla="*/ 0 h 31"/>
                      <a:gd name="T48" fmla="*/ 6 w 74"/>
                      <a:gd name="T49" fmla="*/ 0 h 31"/>
                      <a:gd name="T50" fmla="*/ 5 w 74"/>
                      <a:gd name="T51" fmla="*/ 0 h 31"/>
                      <a:gd name="T52" fmla="*/ 3 w 74"/>
                      <a:gd name="T53" fmla="*/ 0 h 31"/>
                      <a:gd name="T54" fmla="*/ 2 w 74"/>
                      <a:gd name="T55" fmla="*/ 1 h 31"/>
                      <a:gd name="T56" fmla="*/ 0 w 74"/>
                      <a:gd name="T57" fmla="*/ 2 h 3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74" h="31">
                        <a:moveTo>
                          <a:pt x="0" y="7"/>
                        </a:moveTo>
                        <a:lnTo>
                          <a:pt x="3" y="11"/>
                        </a:lnTo>
                        <a:lnTo>
                          <a:pt x="5" y="15"/>
                        </a:lnTo>
                        <a:lnTo>
                          <a:pt x="9" y="18"/>
                        </a:lnTo>
                        <a:lnTo>
                          <a:pt x="14" y="21"/>
                        </a:lnTo>
                        <a:lnTo>
                          <a:pt x="18" y="24"/>
                        </a:lnTo>
                        <a:lnTo>
                          <a:pt x="23" y="26"/>
                        </a:lnTo>
                        <a:lnTo>
                          <a:pt x="29" y="28"/>
                        </a:lnTo>
                        <a:lnTo>
                          <a:pt x="34" y="29"/>
                        </a:lnTo>
                        <a:lnTo>
                          <a:pt x="47" y="31"/>
                        </a:lnTo>
                        <a:lnTo>
                          <a:pt x="58" y="31"/>
                        </a:lnTo>
                        <a:lnTo>
                          <a:pt x="63" y="30"/>
                        </a:lnTo>
                        <a:lnTo>
                          <a:pt x="67" y="29"/>
                        </a:lnTo>
                        <a:lnTo>
                          <a:pt x="71" y="27"/>
                        </a:lnTo>
                        <a:lnTo>
                          <a:pt x="74" y="25"/>
                        </a:lnTo>
                        <a:lnTo>
                          <a:pt x="64" y="18"/>
                        </a:lnTo>
                        <a:lnTo>
                          <a:pt x="55" y="13"/>
                        </a:lnTo>
                        <a:lnTo>
                          <a:pt x="51" y="10"/>
                        </a:lnTo>
                        <a:lnTo>
                          <a:pt x="47" y="8"/>
                        </a:lnTo>
                        <a:lnTo>
                          <a:pt x="43" y="5"/>
                        </a:lnTo>
                        <a:lnTo>
                          <a:pt x="41" y="0"/>
                        </a:lnTo>
                        <a:lnTo>
                          <a:pt x="33" y="1"/>
                        </a:lnTo>
                        <a:lnTo>
                          <a:pt x="28" y="1"/>
                        </a:lnTo>
                        <a:lnTo>
                          <a:pt x="22" y="1"/>
                        </a:lnTo>
                        <a:lnTo>
                          <a:pt x="18" y="0"/>
                        </a:lnTo>
                        <a:lnTo>
                          <a:pt x="14" y="0"/>
                        </a:lnTo>
                        <a:lnTo>
                          <a:pt x="10" y="0"/>
                        </a:lnTo>
                        <a:lnTo>
                          <a:pt x="6" y="3"/>
                        </a:lnTo>
                        <a:lnTo>
                          <a:pt x="0" y="7"/>
                        </a:lnTo>
                      </a:path>
                    </a:pathLst>
                  </a:custGeom>
                  <a:grpFill/>
                  <a:ln w="9525" cmpd="sng">
                    <a:solidFill>
                      <a:srgbClr val="FFFFFF"/>
                    </a:solidFill>
                    <a:prstDash val="solid"/>
                    <a:round/>
                    <a:headEnd/>
                    <a:tailEnd/>
                  </a:ln>
                </p:spPr>
                <p:txBody>
                  <a:bodyPr/>
                  <a:lstStyle/>
                  <a:p>
                    <a:endParaRPr lang="en-US"/>
                  </a:p>
                </p:txBody>
              </p:sp>
              <p:sp>
                <p:nvSpPr>
                  <p:cNvPr id="208" name="Freeform 156">
                    <a:extLst>
                      <a:ext uri="{FF2B5EF4-FFF2-40B4-BE49-F238E27FC236}">
                        <a16:creationId xmlns:a16="http://schemas.microsoft.com/office/drawing/2014/main" id="{D6D4622E-2785-49D9-B744-7EF5B1EDC82E}"/>
                      </a:ext>
                    </a:extLst>
                  </p:cNvPr>
                  <p:cNvSpPr>
                    <a:spLocks/>
                  </p:cNvSpPr>
                  <p:nvPr/>
                </p:nvSpPr>
                <p:spPr bwMode="auto">
                  <a:xfrm>
                    <a:off x="5562" y="2819"/>
                    <a:ext cx="6" cy="1"/>
                  </a:xfrm>
                  <a:custGeom>
                    <a:avLst/>
                    <a:gdLst>
                      <a:gd name="T0" fmla="*/ 6 w 20"/>
                      <a:gd name="T1" fmla="*/ 0 h 1"/>
                      <a:gd name="T2" fmla="*/ 0 w 20"/>
                      <a:gd name="T3" fmla="*/ 0 h 1"/>
                      <a:gd name="T4" fmla="*/ 3 w 20"/>
                      <a:gd name="T5" fmla="*/ 0 h 1"/>
                      <a:gd name="T6" fmla="*/ 6 w 20"/>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
                        <a:moveTo>
                          <a:pt x="20" y="0"/>
                        </a:moveTo>
                        <a:lnTo>
                          <a:pt x="0" y="0"/>
                        </a:lnTo>
                        <a:lnTo>
                          <a:pt x="10" y="0"/>
                        </a:lnTo>
                        <a:lnTo>
                          <a:pt x="20" y="0"/>
                        </a:lnTo>
                      </a:path>
                    </a:pathLst>
                  </a:custGeom>
                  <a:grpFill/>
                  <a:ln w="9525" cmpd="sng">
                    <a:solidFill>
                      <a:srgbClr val="FFFFFF"/>
                    </a:solidFill>
                    <a:prstDash val="solid"/>
                    <a:round/>
                    <a:headEnd/>
                    <a:tailEnd/>
                  </a:ln>
                </p:spPr>
                <p:txBody>
                  <a:bodyPr/>
                  <a:lstStyle/>
                  <a:p>
                    <a:endParaRPr lang="en-US"/>
                  </a:p>
                </p:txBody>
              </p:sp>
              <p:sp>
                <p:nvSpPr>
                  <p:cNvPr id="209" name="Freeform 157">
                    <a:extLst>
                      <a:ext uri="{FF2B5EF4-FFF2-40B4-BE49-F238E27FC236}">
                        <a16:creationId xmlns:a16="http://schemas.microsoft.com/office/drawing/2014/main" id="{4935A1B3-263F-425D-AF29-94C01342B1FA}"/>
                      </a:ext>
                    </a:extLst>
                  </p:cNvPr>
                  <p:cNvSpPr>
                    <a:spLocks/>
                  </p:cNvSpPr>
                  <p:nvPr/>
                </p:nvSpPr>
                <p:spPr bwMode="auto">
                  <a:xfrm>
                    <a:off x="5509" y="2769"/>
                    <a:ext cx="32" cy="21"/>
                  </a:xfrm>
                  <a:custGeom>
                    <a:avLst/>
                    <a:gdLst>
                      <a:gd name="T0" fmla="*/ 2 w 100"/>
                      <a:gd name="T1" fmla="*/ 8 h 65"/>
                      <a:gd name="T2" fmla="*/ 11 w 100"/>
                      <a:gd name="T3" fmla="*/ 13 h 65"/>
                      <a:gd name="T4" fmla="*/ 20 w 100"/>
                      <a:gd name="T5" fmla="*/ 18 h 65"/>
                      <a:gd name="T6" fmla="*/ 23 w 100"/>
                      <a:gd name="T7" fmla="*/ 19 h 65"/>
                      <a:gd name="T8" fmla="*/ 27 w 100"/>
                      <a:gd name="T9" fmla="*/ 21 h 65"/>
                      <a:gd name="T10" fmla="*/ 28 w 100"/>
                      <a:gd name="T11" fmla="*/ 21 h 65"/>
                      <a:gd name="T12" fmla="*/ 29 w 100"/>
                      <a:gd name="T13" fmla="*/ 21 h 65"/>
                      <a:gd name="T14" fmla="*/ 31 w 100"/>
                      <a:gd name="T15" fmla="*/ 21 h 65"/>
                      <a:gd name="T16" fmla="*/ 32 w 100"/>
                      <a:gd name="T17" fmla="*/ 20 h 65"/>
                      <a:gd name="T18" fmla="*/ 30 w 100"/>
                      <a:gd name="T19" fmla="*/ 19 h 65"/>
                      <a:gd name="T20" fmla="*/ 28 w 100"/>
                      <a:gd name="T21" fmla="*/ 18 h 65"/>
                      <a:gd name="T22" fmla="*/ 27 w 100"/>
                      <a:gd name="T23" fmla="*/ 17 h 65"/>
                      <a:gd name="T24" fmla="*/ 25 w 100"/>
                      <a:gd name="T25" fmla="*/ 15 h 65"/>
                      <a:gd name="T26" fmla="*/ 21 w 100"/>
                      <a:gd name="T27" fmla="*/ 11 h 65"/>
                      <a:gd name="T28" fmla="*/ 18 w 100"/>
                      <a:gd name="T29" fmla="*/ 7 h 65"/>
                      <a:gd name="T30" fmla="*/ 17 w 100"/>
                      <a:gd name="T31" fmla="*/ 5 h 65"/>
                      <a:gd name="T32" fmla="*/ 15 w 100"/>
                      <a:gd name="T33" fmla="*/ 3 h 65"/>
                      <a:gd name="T34" fmla="*/ 13 w 100"/>
                      <a:gd name="T35" fmla="*/ 1 h 65"/>
                      <a:gd name="T36" fmla="*/ 11 w 100"/>
                      <a:gd name="T37" fmla="*/ 0 h 65"/>
                      <a:gd name="T38" fmla="*/ 9 w 100"/>
                      <a:gd name="T39" fmla="*/ 0 h 65"/>
                      <a:gd name="T40" fmla="*/ 6 w 100"/>
                      <a:gd name="T41" fmla="*/ 0 h 65"/>
                      <a:gd name="T42" fmla="*/ 3 w 100"/>
                      <a:gd name="T43" fmla="*/ 1 h 65"/>
                      <a:gd name="T44" fmla="*/ 0 w 100"/>
                      <a:gd name="T45" fmla="*/ 2 h 65"/>
                      <a:gd name="T46" fmla="*/ 2 w 100"/>
                      <a:gd name="T47" fmla="*/ 8 h 6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0" h="65">
                        <a:moveTo>
                          <a:pt x="7" y="25"/>
                        </a:moveTo>
                        <a:lnTo>
                          <a:pt x="35" y="40"/>
                        </a:lnTo>
                        <a:lnTo>
                          <a:pt x="61" y="55"/>
                        </a:lnTo>
                        <a:lnTo>
                          <a:pt x="72" y="60"/>
                        </a:lnTo>
                        <a:lnTo>
                          <a:pt x="83" y="65"/>
                        </a:lnTo>
                        <a:lnTo>
                          <a:pt x="87" y="65"/>
                        </a:lnTo>
                        <a:lnTo>
                          <a:pt x="91" y="65"/>
                        </a:lnTo>
                        <a:lnTo>
                          <a:pt x="96" y="65"/>
                        </a:lnTo>
                        <a:lnTo>
                          <a:pt x="100" y="62"/>
                        </a:lnTo>
                        <a:lnTo>
                          <a:pt x="94" y="60"/>
                        </a:lnTo>
                        <a:lnTo>
                          <a:pt x="88" y="56"/>
                        </a:lnTo>
                        <a:lnTo>
                          <a:pt x="83" y="52"/>
                        </a:lnTo>
                        <a:lnTo>
                          <a:pt x="78" y="46"/>
                        </a:lnTo>
                        <a:lnTo>
                          <a:pt x="67" y="34"/>
                        </a:lnTo>
                        <a:lnTo>
                          <a:pt x="57" y="21"/>
                        </a:lnTo>
                        <a:lnTo>
                          <a:pt x="52" y="15"/>
                        </a:lnTo>
                        <a:lnTo>
                          <a:pt x="46" y="10"/>
                        </a:lnTo>
                        <a:lnTo>
                          <a:pt x="40" y="4"/>
                        </a:lnTo>
                        <a:lnTo>
                          <a:pt x="33" y="1"/>
                        </a:lnTo>
                        <a:lnTo>
                          <a:pt x="27" y="0"/>
                        </a:lnTo>
                        <a:lnTo>
                          <a:pt x="18" y="0"/>
                        </a:lnTo>
                        <a:lnTo>
                          <a:pt x="10" y="2"/>
                        </a:lnTo>
                        <a:lnTo>
                          <a:pt x="0" y="6"/>
                        </a:lnTo>
                        <a:lnTo>
                          <a:pt x="7" y="25"/>
                        </a:lnTo>
                      </a:path>
                    </a:pathLst>
                  </a:custGeom>
                  <a:grpFill/>
                  <a:ln w="9525" cmpd="sng">
                    <a:solidFill>
                      <a:srgbClr val="FFFFFF"/>
                    </a:solidFill>
                    <a:prstDash val="solid"/>
                    <a:round/>
                    <a:headEnd/>
                    <a:tailEnd/>
                  </a:ln>
                </p:spPr>
                <p:txBody>
                  <a:bodyPr/>
                  <a:lstStyle/>
                  <a:p>
                    <a:endParaRPr lang="en-US"/>
                  </a:p>
                </p:txBody>
              </p:sp>
              <p:sp>
                <p:nvSpPr>
                  <p:cNvPr id="210" name="Freeform 158">
                    <a:extLst>
                      <a:ext uri="{FF2B5EF4-FFF2-40B4-BE49-F238E27FC236}">
                        <a16:creationId xmlns:a16="http://schemas.microsoft.com/office/drawing/2014/main" id="{A76D2EE2-687C-4FF2-B3AD-DD0E6E56FBE9}"/>
                      </a:ext>
                    </a:extLst>
                  </p:cNvPr>
                  <p:cNvSpPr>
                    <a:spLocks/>
                  </p:cNvSpPr>
                  <p:nvPr/>
                </p:nvSpPr>
                <p:spPr bwMode="auto">
                  <a:xfrm>
                    <a:off x="5486" y="2743"/>
                    <a:ext cx="24" cy="34"/>
                  </a:xfrm>
                  <a:custGeom>
                    <a:avLst/>
                    <a:gdLst>
                      <a:gd name="T0" fmla="*/ 22 w 79"/>
                      <a:gd name="T1" fmla="*/ 28 h 104"/>
                      <a:gd name="T2" fmla="*/ 17 w 79"/>
                      <a:gd name="T3" fmla="*/ 20 h 104"/>
                      <a:gd name="T4" fmla="*/ 13 w 79"/>
                      <a:gd name="T5" fmla="*/ 13 h 104"/>
                      <a:gd name="T6" fmla="*/ 9 w 79"/>
                      <a:gd name="T7" fmla="*/ 7 h 104"/>
                      <a:gd name="T8" fmla="*/ 4 w 79"/>
                      <a:gd name="T9" fmla="*/ 0 h 104"/>
                      <a:gd name="T10" fmla="*/ 2 w 79"/>
                      <a:gd name="T11" fmla="*/ 5 h 104"/>
                      <a:gd name="T12" fmla="*/ 1 w 79"/>
                      <a:gd name="T13" fmla="*/ 11 h 104"/>
                      <a:gd name="T14" fmla="*/ 0 w 79"/>
                      <a:gd name="T15" fmla="*/ 13 h 104"/>
                      <a:gd name="T16" fmla="*/ 0 w 79"/>
                      <a:gd name="T17" fmla="*/ 16 h 104"/>
                      <a:gd name="T18" fmla="*/ 0 w 79"/>
                      <a:gd name="T19" fmla="*/ 18 h 104"/>
                      <a:gd name="T20" fmla="*/ 0 w 79"/>
                      <a:gd name="T21" fmla="*/ 20 h 104"/>
                      <a:gd name="T22" fmla="*/ 0 w 79"/>
                      <a:gd name="T23" fmla="*/ 22 h 104"/>
                      <a:gd name="T24" fmla="*/ 1 w 79"/>
                      <a:gd name="T25" fmla="*/ 24 h 104"/>
                      <a:gd name="T26" fmla="*/ 2 w 79"/>
                      <a:gd name="T27" fmla="*/ 26 h 104"/>
                      <a:gd name="T28" fmla="*/ 3 w 79"/>
                      <a:gd name="T29" fmla="*/ 27 h 104"/>
                      <a:gd name="T30" fmla="*/ 4 w 79"/>
                      <a:gd name="T31" fmla="*/ 29 h 104"/>
                      <a:gd name="T32" fmla="*/ 6 w 79"/>
                      <a:gd name="T33" fmla="*/ 29 h 104"/>
                      <a:gd name="T34" fmla="*/ 8 w 79"/>
                      <a:gd name="T35" fmla="*/ 30 h 104"/>
                      <a:gd name="T36" fmla="*/ 10 w 79"/>
                      <a:gd name="T37" fmla="*/ 30 h 104"/>
                      <a:gd name="T38" fmla="*/ 13 w 79"/>
                      <a:gd name="T39" fmla="*/ 30 h 104"/>
                      <a:gd name="T40" fmla="*/ 16 w 79"/>
                      <a:gd name="T41" fmla="*/ 31 h 104"/>
                      <a:gd name="T42" fmla="*/ 20 w 79"/>
                      <a:gd name="T43" fmla="*/ 33 h 104"/>
                      <a:gd name="T44" fmla="*/ 24 w 79"/>
                      <a:gd name="T45" fmla="*/ 34 h 104"/>
                      <a:gd name="T46" fmla="*/ 22 w 79"/>
                      <a:gd name="T47" fmla="*/ 28 h 10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9" h="104">
                        <a:moveTo>
                          <a:pt x="72" y="85"/>
                        </a:moveTo>
                        <a:lnTo>
                          <a:pt x="56" y="61"/>
                        </a:lnTo>
                        <a:lnTo>
                          <a:pt x="43" y="41"/>
                        </a:lnTo>
                        <a:lnTo>
                          <a:pt x="29" y="20"/>
                        </a:lnTo>
                        <a:lnTo>
                          <a:pt x="12" y="0"/>
                        </a:lnTo>
                        <a:lnTo>
                          <a:pt x="6" y="16"/>
                        </a:lnTo>
                        <a:lnTo>
                          <a:pt x="2" y="33"/>
                        </a:lnTo>
                        <a:lnTo>
                          <a:pt x="0" y="40"/>
                        </a:lnTo>
                        <a:lnTo>
                          <a:pt x="0" y="48"/>
                        </a:lnTo>
                        <a:lnTo>
                          <a:pt x="0" y="55"/>
                        </a:lnTo>
                        <a:lnTo>
                          <a:pt x="0" y="62"/>
                        </a:lnTo>
                        <a:lnTo>
                          <a:pt x="1" y="68"/>
                        </a:lnTo>
                        <a:lnTo>
                          <a:pt x="3" y="74"/>
                        </a:lnTo>
                        <a:lnTo>
                          <a:pt x="6" y="79"/>
                        </a:lnTo>
                        <a:lnTo>
                          <a:pt x="10" y="83"/>
                        </a:lnTo>
                        <a:lnTo>
                          <a:pt x="14" y="88"/>
                        </a:lnTo>
                        <a:lnTo>
                          <a:pt x="20" y="90"/>
                        </a:lnTo>
                        <a:lnTo>
                          <a:pt x="25" y="92"/>
                        </a:lnTo>
                        <a:lnTo>
                          <a:pt x="33" y="92"/>
                        </a:lnTo>
                        <a:lnTo>
                          <a:pt x="43" y="93"/>
                        </a:lnTo>
                        <a:lnTo>
                          <a:pt x="54" y="96"/>
                        </a:lnTo>
                        <a:lnTo>
                          <a:pt x="65" y="100"/>
                        </a:lnTo>
                        <a:lnTo>
                          <a:pt x="79" y="104"/>
                        </a:lnTo>
                        <a:lnTo>
                          <a:pt x="72" y="85"/>
                        </a:lnTo>
                      </a:path>
                    </a:pathLst>
                  </a:custGeom>
                  <a:grpFill/>
                  <a:ln w="9525" cmpd="sng">
                    <a:solidFill>
                      <a:srgbClr val="FFFFFF"/>
                    </a:solidFill>
                    <a:prstDash val="solid"/>
                    <a:round/>
                    <a:headEnd/>
                    <a:tailEnd/>
                  </a:ln>
                </p:spPr>
                <p:txBody>
                  <a:bodyPr/>
                  <a:lstStyle/>
                  <a:p>
                    <a:endParaRPr lang="en-US"/>
                  </a:p>
                </p:txBody>
              </p:sp>
            </p:grpSp>
            <p:sp>
              <p:nvSpPr>
                <p:cNvPr id="180" name="Freeform 169">
                  <a:extLst>
                    <a:ext uri="{FF2B5EF4-FFF2-40B4-BE49-F238E27FC236}">
                      <a16:creationId xmlns:a16="http://schemas.microsoft.com/office/drawing/2014/main" id="{E3F675D9-8E1E-4047-A337-3AA8E7E74379}"/>
                    </a:ext>
                  </a:extLst>
                </p:cNvPr>
                <p:cNvSpPr>
                  <a:spLocks/>
                </p:cNvSpPr>
                <p:nvPr>
                  <p:custDataLst>
                    <p:tags r:id="rId78"/>
                  </p:custDataLst>
                </p:nvPr>
              </p:nvSpPr>
              <p:spPr bwMode="auto">
                <a:xfrm>
                  <a:off x="3845861" y="6379470"/>
                  <a:ext cx="50858" cy="17800"/>
                </a:xfrm>
                <a:custGeom>
                  <a:avLst/>
                  <a:gdLst>
                    <a:gd name="T0" fmla="*/ 0 w 79"/>
                    <a:gd name="T1" fmla="*/ 11112 h 23"/>
                    <a:gd name="T2" fmla="*/ 8842 w 79"/>
                    <a:gd name="T3" fmla="*/ 6281 h 23"/>
                    <a:gd name="T4" fmla="*/ 18085 w 79"/>
                    <a:gd name="T5" fmla="*/ 1933 h 23"/>
                    <a:gd name="T6" fmla="*/ 22506 w 79"/>
                    <a:gd name="T7" fmla="*/ 483 h 23"/>
                    <a:gd name="T8" fmla="*/ 26123 w 79"/>
                    <a:gd name="T9" fmla="*/ 0 h 23"/>
                    <a:gd name="T10" fmla="*/ 27731 w 79"/>
                    <a:gd name="T11" fmla="*/ 0 h 23"/>
                    <a:gd name="T12" fmla="*/ 29741 w 79"/>
                    <a:gd name="T13" fmla="*/ 483 h 23"/>
                    <a:gd name="T14" fmla="*/ 30946 w 79"/>
                    <a:gd name="T15" fmla="*/ 966 h 23"/>
                    <a:gd name="T16" fmla="*/ 31750 w 79"/>
                    <a:gd name="T17" fmla="*/ 1933 h 23"/>
                    <a:gd name="T18" fmla="*/ 30946 w 79"/>
                    <a:gd name="T19" fmla="*/ 3865 h 23"/>
                    <a:gd name="T20" fmla="*/ 30142 w 79"/>
                    <a:gd name="T21" fmla="*/ 6281 h 23"/>
                    <a:gd name="T22" fmla="*/ 28937 w 79"/>
                    <a:gd name="T23" fmla="*/ 7730 h 23"/>
                    <a:gd name="T24" fmla="*/ 27329 w 79"/>
                    <a:gd name="T25" fmla="*/ 9179 h 23"/>
                    <a:gd name="T26" fmla="*/ 25722 w 79"/>
                    <a:gd name="T27" fmla="*/ 10146 h 23"/>
                    <a:gd name="T28" fmla="*/ 23712 w 79"/>
                    <a:gd name="T29" fmla="*/ 10629 h 23"/>
                    <a:gd name="T30" fmla="*/ 21301 w 79"/>
                    <a:gd name="T31" fmla="*/ 11112 h 23"/>
                    <a:gd name="T32" fmla="*/ 18487 w 79"/>
                    <a:gd name="T33" fmla="*/ 11112 h 23"/>
                    <a:gd name="T34" fmla="*/ 14870 w 79"/>
                    <a:gd name="T35" fmla="*/ 11112 h 23"/>
                    <a:gd name="T36" fmla="*/ 12861 w 79"/>
                    <a:gd name="T37" fmla="*/ 10146 h 23"/>
                    <a:gd name="T38" fmla="*/ 10449 w 79"/>
                    <a:gd name="T39" fmla="*/ 9663 h 23"/>
                    <a:gd name="T40" fmla="*/ 9244 w 79"/>
                    <a:gd name="T41" fmla="*/ 9179 h 23"/>
                    <a:gd name="T42" fmla="*/ 7636 w 79"/>
                    <a:gd name="T43" fmla="*/ 8696 h 23"/>
                    <a:gd name="T44" fmla="*/ 5627 w 79"/>
                    <a:gd name="T45" fmla="*/ 8696 h 23"/>
                    <a:gd name="T46" fmla="*/ 3617 w 79"/>
                    <a:gd name="T47" fmla="*/ 9663 h 23"/>
                    <a:gd name="T48" fmla="*/ 0 w 79"/>
                    <a:gd name="T49" fmla="*/ 11112 h 2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9" h="23">
                      <a:moveTo>
                        <a:pt x="0" y="23"/>
                      </a:moveTo>
                      <a:lnTo>
                        <a:pt x="22" y="13"/>
                      </a:lnTo>
                      <a:lnTo>
                        <a:pt x="45" y="4"/>
                      </a:lnTo>
                      <a:lnTo>
                        <a:pt x="56" y="1"/>
                      </a:lnTo>
                      <a:lnTo>
                        <a:pt x="65" y="0"/>
                      </a:lnTo>
                      <a:lnTo>
                        <a:pt x="69" y="0"/>
                      </a:lnTo>
                      <a:lnTo>
                        <a:pt x="74" y="1"/>
                      </a:lnTo>
                      <a:lnTo>
                        <a:pt x="77" y="2"/>
                      </a:lnTo>
                      <a:lnTo>
                        <a:pt x="79" y="4"/>
                      </a:lnTo>
                      <a:lnTo>
                        <a:pt x="77" y="8"/>
                      </a:lnTo>
                      <a:lnTo>
                        <a:pt x="75" y="13"/>
                      </a:lnTo>
                      <a:lnTo>
                        <a:pt x="72" y="16"/>
                      </a:lnTo>
                      <a:lnTo>
                        <a:pt x="68" y="19"/>
                      </a:lnTo>
                      <a:lnTo>
                        <a:pt x="64" y="21"/>
                      </a:lnTo>
                      <a:lnTo>
                        <a:pt x="59" y="22"/>
                      </a:lnTo>
                      <a:lnTo>
                        <a:pt x="53" y="23"/>
                      </a:lnTo>
                      <a:lnTo>
                        <a:pt x="46" y="23"/>
                      </a:lnTo>
                      <a:lnTo>
                        <a:pt x="37" y="23"/>
                      </a:lnTo>
                      <a:lnTo>
                        <a:pt x="32" y="21"/>
                      </a:lnTo>
                      <a:lnTo>
                        <a:pt x="26" y="20"/>
                      </a:lnTo>
                      <a:lnTo>
                        <a:pt x="23" y="19"/>
                      </a:lnTo>
                      <a:lnTo>
                        <a:pt x="19" y="18"/>
                      </a:lnTo>
                      <a:lnTo>
                        <a:pt x="14" y="18"/>
                      </a:lnTo>
                      <a:lnTo>
                        <a:pt x="9" y="20"/>
                      </a:lnTo>
                      <a:lnTo>
                        <a:pt x="0" y="23"/>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81" name="Freeform 170">
                  <a:extLst>
                    <a:ext uri="{FF2B5EF4-FFF2-40B4-BE49-F238E27FC236}">
                      <a16:creationId xmlns:a16="http://schemas.microsoft.com/office/drawing/2014/main" id="{D613D34F-BDCA-4F57-A96F-46DC87FB43A0}"/>
                    </a:ext>
                  </a:extLst>
                </p:cNvPr>
                <p:cNvSpPr>
                  <a:spLocks/>
                </p:cNvSpPr>
                <p:nvPr>
                  <p:custDataLst>
                    <p:tags r:id="rId79"/>
                  </p:custDataLst>
                </p:nvPr>
              </p:nvSpPr>
              <p:spPr bwMode="auto">
                <a:xfrm>
                  <a:off x="4031493" y="6593074"/>
                  <a:ext cx="2544" cy="7628"/>
                </a:xfrm>
                <a:custGeom>
                  <a:avLst/>
                  <a:gdLst>
                    <a:gd name="T0" fmla="*/ 0 w 1588"/>
                    <a:gd name="T1" fmla="*/ 0 h 6"/>
                    <a:gd name="T2" fmla="*/ 0 w 1588"/>
                    <a:gd name="T3" fmla="*/ 4762 h 6"/>
                    <a:gd name="T4" fmla="*/ 0 w 1588"/>
                    <a:gd name="T5" fmla="*/ 0 h 6"/>
                    <a:gd name="T6" fmla="*/ 0 60000 65536"/>
                    <a:gd name="T7" fmla="*/ 0 60000 65536"/>
                    <a:gd name="T8" fmla="*/ 0 60000 65536"/>
                  </a:gdLst>
                  <a:ahLst/>
                  <a:cxnLst>
                    <a:cxn ang="T6">
                      <a:pos x="T0" y="T1"/>
                    </a:cxn>
                    <a:cxn ang="T7">
                      <a:pos x="T2" y="T3"/>
                    </a:cxn>
                    <a:cxn ang="T8">
                      <a:pos x="T4" y="T5"/>
                    </a:cxn>
                  </a:cxnLst>
                  <a:rect l="0" t="0" r="r" b="b"/>
                  <a:pathLst>
                    <a:path w="1588" h="6">
                      <a:moveTo>
                        <a:pt x="0" y="0"/>
                      </a:moveTo>
                      <a:lnTo>
                        <a:pt x="0" y="6"/>
                      </a:lnTo>
                      <a:lnTo>
                        <a:pt x="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82" name="Line 171">
                  <a:extLst>
                    <a:ext uri="{FF2B5EF4-FFF2-40B4-BE49-F238E27FC236}">
                      <a16:creationId xmlns:a16="http://schemas.microsoft.com/office/drawing/2014/main" id="{CA712C09-AFDA-4681-84E3-28FEE35FBFE6}"/>
                    </a:ext>
                  </a:extLst>
                </p:cNvPr>
                <p:cNvSpPr>
                  <a:spLocks noChangeShapeType="1"/>
                </p:cNvSpPr>
                <p:nvPr>
                  <p:custDataLst>
                    <p:tags r:id="rId80"/>
                  </p:custDataLst>
                </p:nvPr>
              </p:nvSpPr>
              <p:spPr bwMode="auto">
                <a:xfrm flipV="1">
                  <a:off x="4176440" y="6590530"/>
                  <a:ext cx="2542" cy="20343"/>
                </a:xfrm>
                <a:prstGeom prst="line">
                  <a:avLst/>
                </a:prstGeom>
                <a:solidFill>
                  <a:schemeClr val="bg1">
                    <a:lumMod val="85000"/>
                  </a:schemeClr>
                </a:solidFill>
                <a:ln w="9525">
                  <a:solidFill>
                    <a:srgbClr val="FFFFFF"/>
                  </a:solidFill>
                  <a:round/>
                  <a:headEnd/>
                  <a:tailEnd/>
                </a:ln>
              </p:spPr>
              <p:txBody>
                <a:bodyPr/>
                <a:lstStyle/>
                <a:p>
                  <a:endParaRPr lang="en-US"/>
                </a:p>
              </p:txBody>
            </p:sp>
            <p:sp>
              <p:nvSpPr>
                <p:cNvPr id="183" name="Freeform 172">
                  <a:extLst>
                    <a:ext uri="{FF2B5EF4-FFF2-40B4-BE49-F238E27FC236}">
                      <a16:creationId xmlns:a16="http://schemas.microsoft.com/office/drawing/2014/main" id="{11D81F99-52C7-4423-A38F-DEB074B04174}"/>
                    </a:ext>
                  </a:extLst>
                </p:cNvPr>
                <p:cNvSpPr>
                  <a:spLocks/>
                </p:cNvSpPr>
                <p:nvPr>
                  <p:custDataLst>
                    <p:tags r:id="rId81"/>
                  </p:custDataLst>
                </p:nvPr>
              </p:nvSpPr>
              <p:spPr bwMode="auto">
                <a:xfrm>
                  <a:off x="4176440" y="6590530"/>
                  <a:ext cx="5086" cy="25429"/>
                </a:xfrm>
                <a:custGeom>
                  <a:avLst/>
                  <a:gdLst>
                    <a:gd name="T0" fmla="*/ 0 w 5"/>
                    <a:gd name="T1" fmla="*/ 0 h 30"/>
                    <a:gd name="T2" fmla="*/ 1270 w 5"/>
                    <a:gd name="T3" fmla="*/ 529 h 30"/>
                    <a:gd name="T4" fmla="*/ 2540 w 5"/>
                    <a:gd name="T5" fmla="*/ 2117 h 30"/>
                    <a:gd name="T6" fmla="*/ 3175 w 5"/>
                    <a:gd name="T7" fmla="*/ 4233 h 30"/>
                    <a:gd name="T8" fmla="*/ 3175 w 5"/>
                    <a:gd name="T9" fmla="*/ 6879 h 30"/>
                    <a:gd name="T10" fmla="*/ 3175 w 5"/>
                    <a:gd name="T11" fmla="*/ 9525 h 30"/>
                    <a:gd name="T12" fmla="*/ 2540 w 5"/>
                    <a:gd name="T13" fmla="*/ 12171 h 30"/>
                    <a:gd name="T14" fmla="*/ 1270 w 5"/>
                    <a:gd name="T15" fmla="*/ 14287 h 30"/>
                    <a:gd name="T16" fmla="*/ 0 w 5"/>
                    <a:gd name="T17" fmla="*/ 15875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30">
                      <a:moveTo>
                        <a:pt x="0" y="0"/>
                      </a:moveTo>
                      <a:lnTo>
                        <a:pt x="2" y="1"/>
                      </a:lnTo>
                      <a:lnTo>
                        <a:pt x="4" y="4"/>
                      </a:lnTo>
                      <a:lnTo>
                        <a:pt x="5" y="8"/>
                      </a:lnTo>
                      <a:lnTo>
                        <a:pt x="5" y="13"/>
                      </a:lnTo>
                      <a:lnTo>
                        <a:pt x="5" y="18"/>
                      </a:lnTo>
                      <a:lnTo>
                        <a:pt x="4" y="23"/>
                      </a:lnTo>
                      <a:lnTo>
                        <a:pt x="2" y="27"/>
                      </a:lnTo>
                      <a:lnTo>
                        <a:pt x="0" y="3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84" name="Freeform 173">
                  <a:extLst>
                    <a:ext uri="{FF2B5EF4-FFF2-40B4-BE49-F238E27FC236}">
                      <a16:creationId xmlns:a16="http://schemas.microsoft.com/office/drawing/2014/main" id="{9FFB6D03-8D46-4E5A-83CD-8000091841A5}"/>
                    </a:ext>
                  </a:extLst>
                </p:cNvPr>
                <p:cNvSpPr>
                  <a:spLocks/>
                </p:cNvSpPr>
                <p:nvPr>
                  <p:custDataLst>
                    <p:tags r:id="rId82"/>
                  </p:custDataLst>
                </p:nvPr>
              </p:nvSpPr>
              <p:spPr bwMode="auto">
                <a:xfrm>
                  <a:off x="4654507" y="5741198"/>
                  <a:ext cx="35601" cy="45772"/>
                </a:xfrm>
                <a:custGeom>
                  <a:avLst/>
                  <a:gdLst>
                    <a:gd name="T0" fmla="*/ 0 w 53"/>
                    <a:gd name="T1" fmla="*/ 6235 h 55"/>
                    <a:gd name="T2" fmla="*/ 419 w 53"/>
                    <a:gd name="T3" fmla="*/ 8832 h 55"/>
                    <a:gd name="T4" fmla="*/ 2097 w 53"/>
                    <a:gd name="T5" fmla="*/ 11430 h 55"/>
                    <a:gd name="T6" fmla="*/ 3774 w 53"/>
                    <a:gd name="T7" fmla="*/ 14028 h 55"/>
                    <a:gd name="T8" fmla="*/ 6290 w 53"/>
                    <a:gd name="T9" fmla="*/ 17145 h 55"/>
                    <a:gd name="T10" fmla="*/ 10903 w 53"/>
                    <a:gd name="T11" fmla="*/ 22860 h 55"/>
                    <a:gd name="T12" fmla="*/ 13838 w 53"/>
                    <a:gd name="T13" fmla="*/ 28575 h 55"/>
                    <a:gd name="T14" fmla="*/ 22225 w 53"/>
                    <a:gd name="T15" fmla="*/ 28575 h 55"/>
                    <a:gd name="T16" fmla="*/ 16774 w 53"/>
                    <a:gd name="T17" fmla="*/ 21301 h 55"/>
                    <a:gd name="T18" fmla="*/ 11742 w 53"/>
                    <a:gd name="T19" fmla="*/ 15067 h 55"/>
                    <a:gd name="T20" fmla="*/ 9645 w 53"/>
                    <a:gd name="T21" fmla="*/ 11950 h 55"/>
                    <a:gd name="T22" fmla="*/ 7967 w 53"/>
                    <a:gd name="T23" fmla="*/ 8313 h 55"/>
                    <a:gd name="T24" fmla="*/ 6709 w 53"/>
                    <a:gd name="T25" fmla="*/ 4156 h 55"/>
                    <a:gd name="T26" fmla="*/ 5871 w 53"/>
                    <a:gd name="T27" fmla="*/ 0 h 55"/>
                    <a:gd name="T28" fmla="*/ 2935 w 53"/>
                    <a:gd name="T29" fmla="*/ 3117 h 55"/>
                    <a:gd name="T30" fmla="*/ 0 w 53"/>
                    <a:gd name="T31" fmla="*/ 6235 h 5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3" h="55">
                      <a:moveTo>
                        <a:pt x="0" y="12"/>
                      </a:moveTo>
                      <a:lnTo>
                        <a:pt x="1" y="17"/>
                      </a:lnTo>
                      <a:lnTo>
                        <a:pt x="5" y="22"/>
                      </a:lnTo>
                      <a:lnTo>
                        <a:pt x="9" y="27"/>
                      </a:lnTo>
                      <a:lnTo>
                        <a:pt x="15" y="33"/>
                      </a:lnTo>
                      <a:lnTo>
                        <a:pt x="26" y="44"/>
                      </a:lnTo>
                      <a:lnTo>
                        <a:pt x="33" y="55"/>
                      </a:lnTo>
                      <a:lnTo>
                        <a:pt x="53" y="55"/>
                      </a:lnTo>
                      <a:lnTo>
                        <a:pt x="40" y="41"/>
                      </a:lnTo>
                      <a:lnTo>
                        <a:pt x="28" y="29"/>
                      </a:lnTo>
                      <a:lnTo>
                        <a:pt x="23" y="23"/>
                      </a:lnTo>
                      <a:lnTo>
                        <a:pt x="19" y="16"/>
                      </a:lnTo>
                      <a:lnTo>
                        <a:pt x="16" y="8"/>
                      </a:lnTo>
                      <a:lnTo>
                        <a:pt x="14" y="0"/>
                      </a:lnTo>
                      <a:lnTo>
                        <a:pt x="7" y="6"/>
                      </a:lnTo>
                      <a:lnTo>
                        <a:pt x="0" y="12"/>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85" name="Freeform 174">
                  <a:extLst>
                    <a:ext uri="{FF2B5EF4-FFF2-40B4-BE49-F238E27FC236}">
                      <a16:creationId xmlns:a16="http://schemas.microsoft.com/office/drawing/2014/main" id="{9BC189B7-FF2F-43A2-9DF4-2FDB8F5214B9}"/>
                    </a:ext>
                  </a:extLst>
                </p:cNvPr>
                <p:cNvSpPr>
                  <a:spLocks/>
                </p:cNvSpPr>
                <p:nvPr>
                  <p:custDataLst>
                    <p:tags r:id="rId83"/>
                  </p:custDataLst>
                </p:nvPr>
              </p:nvSpPr>
              <p:spPr bwMode="auto">
                <a:xfrm>
                  <a:off x="4664679" y="5624224"/>
                  <a:ext cx="43229" cy="63574"/>
                </a:xfrm>
                <a:custGeom>
                  <a:avLst/>
                  <a:gdLst>
                    <a:gd name="T0" fmla="*/ 0 w 65"/>
                    <a:gd name="T1" fmla="*/ 16934 h 75"/>
                    <a:gd name="T2" fmla="*/ 3737 w 65"/>
                    <a:gd name="T3" fmla="*/ 22754 h 75"/>
                    <a:gd name="T4" fmla="*/ 8304 w 65"/>
                    <a:gd name="T5" fmla="*/ 29105 h 75"/>
                    <a:gd name="T6" fmla="*/ 10795 w 65"/>
                    <a:gd name="T7" fmla="*/ 32280 h 75"/>
                    <a:gd name="T8" fmla="*/ 13286 w 65"/>
                    <a:gd name="T9" fmla="*/ 35455 h 75"/>
                    <a:gd name="T10" fmla="*/ 16192 w 65"/>
                    <a:gd name="T11" fmla="*/ 37571 h 75"/>
                    <a:gd name="T12" fmla="*/ 19098 w 65"/>
                    <a:gd name="T13" fmla="*/ 39688 h 75"/>
                    <a:gd name="T14" fmla="*/ 21174 w 65"/>
                    <a:gd name="T15" fmla="*/ 32280 h 75"/>
                    <a:gd name="T16" fmla="*/ 24081 w 65"/>
                    <a:gd name="T17" fmla="*/ 25400 h 75"/>
                    <a:gd name="T18" fmla="*/ 25326 w 65"/>
                    <a:gd name="T19" fmla="*/ 22225 h 75"/>
                    <a:gd name="T20" fmla="*/ 26157 w 65"/>
                    <a:gd name="T21" fmla="*/ 19050 h 75"/>
                    <a:gd name="T22" fmla="*/ 26987 w 65"/>
                    <a:gd name="T23" fmla="*/ 16404 h 75"/>
                    <a:gd name="T24" fmla="*/ 26987 w 65"/>
                    <a:gd name="T25" fmla="*/ 13759 h 75"/>
                    <a:gd name="T26" fmla="*/ 26987 w 65"/>
                    <a:gd name="T27" fmla="*/ 11113 h 75"/>
                    <a:gd name="T28" fmla="*/ 26157 w 65"/>
                    <a:gd name="T29" fmla="*/ 9525 h 75"/>
                    <a:gd name="T30" fmla="*/ 25326 w 65"/>
                    <a:gd name="T31" fmla="*/ 6879 h 75"/>
                    <a:gd name="T32" fmla="*/ 24081 w 65"/>
                    <a:gd name="T33" fmla="*/ 5292 h 75"/>
                    <a:gd name="T34" fmla="*/ 21174 w 65"/>
                    <a:gd name="T35" fmla="*/ 2646 h 75"/>
                    <a:gd name="T36" fmla="*/ 19098 w 65"/>
                    <a:gd name="T37" fmla="*/ 0 h 75"/>
                    <a:gd name="T38" fmla="*/ 14116 w 65"/>
                    <a:gd name="T39" fmla="*/ 0 h 75"/>
                    <a:gd name="T40" fmla="*/ 10795 w 65"/>
                    <a:gd name="T41" fmla="*/ 0 h 75"/>
                    <a:gd name="T42" fmla="*/ 10380 w 65"/>
                    <a:gd name="T43" fmla="*/ 1058 h 75"/>
                    <a:gd name="T44" fmla="*/ 9964 w 65"/>
                    <a:gd name="T45" fmla="*/ 3704 h 75"/>
                    <a:gd name="T46" fmla="*/ 9549 w 65"/>
                    <a:gd name="T47" fmla="*/ 4763 h 75"/>
                    <a:gd name="T48" fmla="*/ 9549 w 65"/>
                    <a:gd name="T49" fmla="*/ 5821 h 75"/>
                    <a:gd name="T50" fmla="*/ 9964 w 65"/>
                    <a:gd name="T51" fmla="*/ 6350 h 75"/>
                    <a:gd name="T52" fmla="*/ 10795 w 65"/>
                    <a:gd name="T53" fmla="*/ 6879 h 7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65" h="75">
                      <a:moveTo>
                        <a:pt x="0" y="32"/>
                      </a:moveTo>
                      <a:lnTo>
                        <a:pt x="9" y="43"/>
                      </a:lnTo>
                      <a:lnTo>
                        <a:pt x="20" y="55"/>
                      </a:lnTo>
                      <a:lnTo>
                        <a:pt x="26" y="61"/>
                      </a:lnTo>
                      <a:lnTo>
                        <a:pt x="32" y="67"/>
                      </a:lnTo>
                      <a:lnTo>
                        <a:pt x="39" y="71"/>
                      </a:lnTo>
                      <a:lnTo>
                        <a:pt x="46" y="75"/>
                      </a:lnTo>
                      <a:lnTo>
                        <a:pt x="51" y="61"/>
                      </a:lnTo>
                      <a:lnTo>
                        <a:pt x="58" y="48"/>
                      </a:lnTo>
                      <a:lnTo>
                        <a:pt x="61" y="42"/>
                      </a:lnTo>
                      <a:lnTo>
                        <a:pt x="63" y="36"/>
                      </a:lnTo>
                      <a:lnTo>
                        <a:pt x="65" y="31"/>
                      </a:lnTo>
                      <a:lnTo>
                        <a:pt x="65" y="26"/>
                      </a:lnTo>
                      <a:lnTo>
                        <a:pt x="65" y="21"/>
                      </a:lnTo>
                      <a:lnTo>
                        <a:pt x="63" y="18"/>
                      </a:lnTo>
                      <a:lnTo>
                        <a:pt x="61" y="13"/>
                      </a:lnTo>
                      <a:lnTo>
                        <a:pt x="58" y="10"/>
                      </a:lnTo>
                      <a:lnTo>
                        <a:pt x="51" y="5"/>
                      </a:lnTo>
                      <a:lnTo>
                        <a:pt x="46" y="0"/>
                      </a:lnTo>
                      <a:lnTo>
                        <a:pt x="34" y="0"/>
                      </a:lnTo>
                      <a:lnTo>
                        <a:pt x="26" y="0"/>
                      </a:lnTo>
                      <a:lnTo>
                        <a:pt x="25" y="2"/>
                      </a:lnTo>
                      <a:lnTo>
                        <a:pt x="24" y="7"/>
                      </a:lnTo>
                      <a:lnTo>
                        <a:pt x="23" y="9"/>
                      </a:lnTo>
                      <a:lnTo>
                        <a:pt x="23" y="11"/>
                      </a:lnTo>
                      <a:lnTo>
                        <a:pt x="24" y="12"/>
                      </a:lnTo>
                      <a:lnTo>
                        <a:pt x="26" y="13"/>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86" name="Freeform 175">
                  <a:extLst>
                    <a:ext uri="{FF2B5EF4-FFF2-40B4-BE49-F238E27FC236}">
                      <a16:creationId xmlns:a16="http://schemas.microsoft.com/office/drawing/2014/main" id="{553297E3-8810-4F63-804E-6ACE9732CB32}"/>
                    </a:ext>
                  </a:extLst>
                </p:cNvPr>
                <p:cNvSpPr>
                  <a:spLocks/>
                </p:cNvSpPr>
                <p:nvPr>
                  <p:custDataLst>
                    <p:tags r:id="rId84"/>
                  </p:custDataLst>
                </p:nvPr>
              </p:nvSpPr>
              <p:spPr bwMode="auto">
                <a:xfrm>
                  <a:off x="4626534" y="5586081"/>
                  <a:ext cx="27973" cy="48315"/>
                </a:xfrm>
                <a:custGeom>
                  <a:avLst/>
                  <a:gdLst>
                    <a:gd name="T0" fmla="*/ 0 w 40"/>
                    <a:gd name="T1" fmla="*/ 30162 h 62"/>
                    <a:gd name="T2" fmla="*/ 1310 w 40"/>
                    <a:gd name="T3" fmla="*/ 25297 h 62"/>
                    <a:gd name="T4" fmla="*/ 3056 w 40"/>
                    <a:gd name="T5" fmla="*/ 20919 h 62"/>
                    <a:gd name="T6" fmla="*/ 5239 w 40"/>
                    <a:gd name="T7" fmla="*/ 16054 h 62"/>
                    <a:gd name="T8" fmla="*/ 7422 w 40"/>
                    <a:gd name="T9" fmla="*/ 12162 h 62"/>
                    <a:gd name="T10" fmla="*/ 10041 w 40"/>
                    <a:gd name="T11" fmla="*/ 8270 h 62"/>
                    <a:gd name="T12" fmla="*/ 12661 w 40"/>
                    <a:gd name="T13" fmla="*/ 4378 h 62"/>
                    <a:gd name="T14" fmla="*/ 15280 w 40"/>
                    <a:gd name="T15" fmla="*/ 1459 h 62"/>
                    <a:gd name="T16" fmla="*/ 17463 w 40"/>
                    <a:gd name="T17" fmla="*/ 0 h 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0" h="62">
                      <a:moveTo>
                        <a:pt x="0" y="62"/>
                      </a:moveTo>
                      <a:lnTo>
                        <a:pt x="3" y="52"/>
                      </a:lnTo>
                      <a:lnTo>
                        <a:pt x="7" y="43"/>
                      </a:lnTo>
                      <a:lnTo>
                        <a:pt x="12" y="33"/>
                      </a:lnTo>
                      <a:lnTo>
                        <a:pt x="17" y="25"/>
                      </a:lnTo>
                      <a:lnTo>
                        <a:pt x="23" y="17"/>
                      </a:lnTo>
                      <a:lnTo>
                        <a:pt x="29" y="9"/>
                      </a:lnTo>
                      <a:lnTo>
                        <a:pt x="35" y="3"/>
                      </a:lnTo>
                      <a:lnTo>
                        <a:pt x="4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87" name="Freeform 176">
                  <a:extLst>
                    <a:ext uri="{FF2B5EF4-FFF2-40B4-BE49-F238E27FC236}">
                      <a16:creationId xmlns:a16="http://schemas.microsoft.com/office/drawing/2014/main" id="{8FA24D93-00B7-470F-920A-623BB61F1607}"/>
                    </a:ext>
                  </a:extLst>
                </p:cNvPr>
                <p:cNvSpPr>
                  <a:spLocks/>
                </p:cNvSpPr>
                <p:nvPr>
                  <p:custDataLst>
                    <p:tags r:id="rId85"/>
                  </p:custDataLst>
                </p:nvPr>
              </p:nvSpPr>
              <p:spPr bwMode="auto">
                <a:xfrm>
                  <a:off x="4496847" y="5390276"/>
                  <a:ext cx="109344" cy="221234"/>
                </a:xfrm>
                <a:custGeom>
                  <a:avLst/>
                  <a:gdLst>
                    <a:gd name="T0" fmla="*/ 68262 w 159"/>
                    <a:gd name="T1" fmla="*/ 138113 h 259"/>
                    <a:gd name="T2" fmla="*/ 68262 w 159"/>
                    <a:gd name="T3" fmla="*/ 133847 h 259"/>
                    <a:gd name="T4" fmla="*/ 68262 w 159"/>
                    <a:gd name="T5" fmla="*/ 130114 h 259"/>
                    <a:gd name="T6" fmla="*/ 68262 w 159"/>
                    <a:gd name="T7" fmla="*/ 125848 h 259"/>
                    <a:gd name="T8" fmla="*/ 68262 w 159"/>
                    <a:gd name="T9" fmla="*/ 121582 h 259"/>
                    <a:gd name="T10" fmla="*/ 68262 w 159"/>
                    <a:gd name="T11" fmla="*/ 119449 h 259"/>
                    <a:gd name="T12" fmla="*/ 67833 w 159"/>
                    <a:gd name="T13" fmla="*/ 116783 h 259"/>
                    <a:gd name="T14" fmla="*/ 66974 w 159"/>
                    <a:gd name="T15" fmla="*/ 114650 h 259"/>
                    <a:gd name="T16" fmla="*/ 65686 w 159"/>
                    <a:gd name="T17" fmla="*/ 111984 h 259"/>
                    <a:gd name="T18" fmla="*/ 62252 w 159"/>
                    <a:gd name="T19" fmla="*/ 107717 h 259"/>
                    <a:gd name="T20" fmla="*/ 57958 w 159"/>
                    <a:gd name="T21" fmla="*/ 103985 h 259"/>
                    <a:gd name="T22" fmla="*/ 53236 w 159"/>
                    <a:gd name="T23" fmla="*/ 100785 h 259"/>
                    <a:gd name="T24" fmla="*/ 48084 w 159"/>
                    <a:gd name="T25" fmla="*/ 98119 h 259"/>
                    <a:gd name="T26" fmla="*/ 42503 w 159"/>
                    <a:gd name="T27" fmla="*/ 95986 h 259"/>
                    <a:gd name="T28" fmla="*/ 37351 w 159"/>
                    <a:gd name="T29" fmla="*/ 95453 h 259"/>
                    <a:gd name="T30" fmla="*/ 36492 w 159"/>
                    <a:gd name="T31" fmla="*/ 94919 h 259"/>
                    <a:gd name="T32" fmla="*/ 35204 w 159"/>
                    <a:gd name="T33" fmla="*/ 94386 h 259"/>
                    <a:gd name="T34" fmla="*/ 34775 w 159"/>
                    <a:gd name="T35" fmla="*/ 93320 h 259"/>
                    <a:gd name="T36" fmla="*/ 34346 w 159"/>
                    <a:gd name="T37" fmla="*/ 92253 h 259"/>
                    <a:gd name="T38" fmla="*/ 34346 w 159"/>
                    <a:gd name="T39" fmla="*/ 89054 h 259"/>
                    <a:gd name="T40" fmla="*/ 34775 w 159"/>
                    <a:gd name="T41" fmla="*/ 85854 h 259"/>
                    <a:gd name="T42" fmla="*/ 36492 w 159"/>
                    <a:gd name="T43" fmla="*/ 78922 h 259"/>
                    <a:gd name="T44" fmla="*/ 37351 w 159"/>
                    <a:gd name="T45" fmla="*/ 75722 h 259"/>
                    <a:gd name="T46" fmla="*/ 31340 w 159"/>
                    <a:gd name="T47" fmla="*/ 75189 h 259"/>
                    <a:gd name="T48" fmla="*/ 25330 w 159"/>
                    <a:gd name="T49" fmla="*/ 74122 h 259"/>
                    <a:gd name="T50" fmla="*/ 20607 w 159"/>
                    <a:gd name="T51" fmla="*/ 71989 h 259"/>
                    <a:gd name="T52" fmla="*/ 17173 w 159"/>
                    <a:gd name="T53" fmla="*/ 68790 h 259"/>
                    <a:gd name="T54" fmla="*/ 13309 w 159"/>
                    <a:gd name="T55" fmla="*/ 64524 h 259"/>
                    <a:gd name="T56" fmla="*/ 10304 w 159"/>
                    <a:gd name="T57" fmla="*/ 60258 h 259"/>
                    <a:gd name="T58" fmla="*/ 7728 w 159"/>
                    <a:gd name="T59" fmla="*/ 55459 h 259"/>
                    <a:gd name="T60" fmla="*/ 5581 w 159"/>
                    <a:gd name="T61" fmla="*/ 50126 h 259"/>
                    <a:gd name="T62" fmla="*/ 3864 w 159"/>
                    <a:gd name="T63" fmla="*/ 44793 h 259"/>
                    <a:gd name="T64" fmla="*/ 3005 w 159"/>
                    <a:gd name="T65" fmla="*/ 38928 h 259"/>
                    <a:gd name="T66" fmla="*/ 2147 w 159"/>
                    <a:gd name="T67" fmla="*/ 31995 h 259"/>
                    <a:gd name="T68" fmla="*/ 859 w 159"/>
                    <a:gd name="T69" fmla="*/ 25596 h 259"/>
                    <a:gd name="T70" fmla="*/ 0 w 159"/>
                    <a:gd name="T71" fmla="*/ 13331 h 259"/>
                    <a:gd name="T72" fmla="*/ 0 w 159"/>
                    <a:gd name="T73" fmla="*/ 0 h 25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59" h="259">
                      <a:moveTo>
                        <a:pt x="159" y="259"/>
                      </a:moveTo>
                      <a:lnTo>
                        <a:pt x="159" y="251"/>
                      </a:lnTo>
                      <a:lnTo>
                        <a:pt x="159" y="244"/>
                      </a:lnTo>
                      <a:lnTo>
                        <a:pt x="159" y="236"/>
                      </a:lnTo>
                      <a:lnTo>
                        <a:pt x="159" y="228"/>
                      </a:lnTo>
                      <a:lnTo>
                        <a:pt x="159" y="224"/>
                      </a:lnTo>
                      <a:lnTo>
                        <a:pt x="158" y="219"/>
                      </a:lnTo>
                      <a:lnTo>
                        <a:pt x="156" y="215"/>
                      </a:lnTo>
                      <a:lnTo>
                        <a:pt x="153" y="210"/>
                      </a:lnTo>
                      <a:lnTo>
                        <a:pt x="145" y="202"/>
                      </a:lnTo>
                      <a:lnTo>
                        <a:pt x="135" y="195"/>
                      </a:lnTo>
                      <a:lnTo>
                        <a:pt x="124" y="189"/>
                      </a:lnTo>
                      <a:lnTo>
                        <a:pt x="112" y="184"/>
                      </a:lnTo>
                      <a:lnTo>
                        <a:pt x="99" y="180"/>
                      </a:lnTo>
                      <a:lnTo>
                        <a:pt x="87" y="179"/>
                      </a:lnTo>
                      <a:lnTo>
                        <a:pt x="85" y="178"/>
                      </a:lnTo>
                      <a:lnTo>
                        <a:pt x="82" y="177"/>
                      </a:lnTo>
                      <a:lnTo>
                        <a:pt x="81" y="175"/>
                      </a:lnTo>
                      <a:lnTo>
                        <a:pt x="80" y="173"/>
                      </a:lnTo>
                      <a:lnTo>
                        <a:pt x="80" y="167"/>
                      </a:lnTo>
                      <a:lnTo>
                        <a:pt x="81" y="161"/>
                      </a:lnTo>
                      <a:lnTo>
                        <a:pt x="85" y="148"/>
                      </a:lnTo>
                      <a:lnTo>
                        <a:pt x="87" y="142"/>
                      </a:lnTo>
                      <a:lnTo>
                        <a:pt x="73" y="141"/>
                      </a:lnTo>
                      <a:lnTo>
                        <a:pt x="59" y="139"/>
                      </a:lnTo>
                      <a:lnTo>
                        <a:pt x="48" y="135"/>
                      </a:lnTo>
                      <a:lnTo>
                        <a:pt x="40" y="129"/>
                      </a:lnTo>
                      <a:lnTo>
                        <a:pt x="31" y="121"/>
                      </a:lnTo>
                      <a:lnTo>
                        <a:pt x="24" y="113"/>
                      </a:lnTo>
                      <a:lnTo>
                        <a:pt x="18" y="104"/>
                      </a:lnTo>
                      <a:lnTo>
                        <a:pt x="13" y="94"/>
                      </a:lnTo>
                      <a:lnTo>
                        <a:pt x="9" y="84"/>
                      </a:lnTo>
                      <a:lnTo>
                        <a:pt x="7" y="73"/>
                      </a:lnTo>
                      <a:lnTo>
                        <a:pt x="5" y="60"/>
                      </a:lnTo>
                      <a:lnTo>
                        <a:pt x="2" y="48"/>
                      </a:lnTo>
                      <a:lnTo>
                        <a:pt x="0" y="25"/>
                      </a:lnTo>
                      <a:lnTo>
                        <a:pt x="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88" name="Freeform 181">
                  <a:extLst>
                    <a:ext uri="{FF2B5EF4-FFF2-40B4-BE49-F238E27FC236}">
                      <a16:creationId xmlns:a16="http://schemas.microsoft.com/office/drawing/2014/main" id="{689E0D9F-2F92-4E01-8FE6-B55A8BEA311E}"/>
                    </a:ext>
                  </a:extLst>
                </p:cNvPr>
                <p:cNvSpPr>
                  <a:spLocks/>
                </p:cNvSpPr>
                <p:nvPr>
                  <p:custDataLst>
                    <p:tags r:id="rId86"/>
                  </p:custDataLst>
                </p:nvPr>
              </p:nvSpPr>
              <p:spPr bwMode="auto">
                <a:xfrm>
                  <a:off x="4445988" y="5092756"/>
                  <a:ext cx="2542" cy="81373"/>
                </a:xfrm>
                <a:custGeom>
                  <a:avLst/>
                  <a:gdLst>
                    <a:gd name="T0" fmla="*/ 1587 w 5"/>
                    <a:gd name="T1" fmla="*/ 0 h 99"/>
                    <a:gd name="T2" fmla="*/ 1270 w 5"/>
                    <a:gd name="T3" fmla="*/ 17446 h 99"/>
                    <a:gd name="T4" fmla="*/ 317 w 5"/>
                    <a:gd name="T5" fmla="*/ 30275 h 99"/>
                    <a:gd name="T6" fmla="*/ 0 w 5"/>
                    <a:gd name="T7" fmla="*/ 35406 h 99"/>
                    <a:gd name="T8" fmla="*/ 0 w 5"/>
                    <a:gd name="T9" fmla="*/ 40024 h 99"/>
                    <a:gd name="T10" fmla="*/ 635 w 5"/>
                    <a:gd name="T11" fmla="*/ 44642 h 99"/>
                    <a:gd name="T12" fmla="*/ 1587 w 5"/>
                    <a:gd name="T13" fmla="*/ 5080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 h="99">
                      <a:moveTo>
                        <a:pt x="5" y="0"/>
                      </a:moveTo>
                      <a:lnTo>
                        <a:pt x="4" y="34"/>
                      </a:lnTo>
                      <a:lnTo>
                        <a:pt x="1" y="59"/>
                      </a:lnTo>
                      <a:lnTo>
                        <a:pt x="0" y="69"/>
                      </a:lnTo>
                      <a:lnTo>
                        <a:pt x="0" y="78"/>
                      </a:lnTo>
                      <a:lnTo>
                        <a:pt x="2" y="87"/>
                      </a:lnTo>
                      <a:lnTo>
                        <a:pt x="5" y="99"/>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89" name="Freeform 182">
                  <a:extLst>
                    <a:ext uri="{FF2B5EF4-FFF2-40B4-BE49-F238E27FC236}">
                      <a16:creationId xmlns:a16="http://schemas.microsoft.com/office/drawing/2014/main" id="{BFF6C137-3AB4-4619-BCDF-2BA1013514A0}"/>
                    </a:ext>
                  </a:extLst>
                </p:cNvPr>
                <p:cNvSpPr>
                  <a:spLocks/>
                </p:cNvSpPr>
                <p:nvPr>
                  <p:custDataLst>
                    <p:tags r:id="rId87"/>
                  </p:custDataLst>
                </p:nvPr>
              </p:nvSpPr>
              <p:spPr bwMode="auto">
                <a:xfrm>
                  <a:off x="4456160" y="5082584"/>
                  <a:ext cx="12714" cy="58486"/>
                </a:xfrm>
                <a:custGeom>
                  <a:avLst/>
                  <a:gdLst>
                    <a:gd name="T0" fmla="*/ 7937 w 14"/>
                    <a:gd name="T1" fmla="*/ 0 h 68"/>
                    <a:gd name="T2" fmla="*/ 4535 w 14"/>
                    <a:gd name="T3" fmla="*/ 8591 h 68"/>
                    <a:gd name="T4" fmla="*/ 2268 w 14"/>
                    <a:gd name="T5" fmla="*/ 17719 h 68"/>
                    <a:gd name="T6" fmla="*/ 1134 w 14"/>
                    <a:gd name="T7" fmla="*/ 27921 h 68"/>
                    <a:gd name="T8" fmla="*/ 0 w 14"/>
                    <a:gd name="T9" fmla="*/ 36512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68">
                      <a:moveTo>
                        <a:pt x="14" y="0"/>
                      </a:moveTo>
                      <a:lnTo>
                        <a:pt x="8" y="16"/>
                      </a:lnTo>
                      <a:lnTo>
                        <a:pt x="4" y="33"/>
                      </a:lnTo>
                      <a:lnTo>
                        <a:pt x="2" y="52"/>
                      </a:lnTo>
                      <a:lnTo>
                        <a:pt x="0" y="68"/>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90" name="Freeform 183">
                  <a:extLst>
                    <a:ext uri="{FF2B5EF4-FFF2-40B4-BE49-F238E27FC236}">
                      <a16:creationId xmlns:a16="http://schemas.microsoft.com/office/drawing/2014/main" id="{CAC5F973-9238-4908-8DF8-B92B8734F341}"/>
                    </a:ext>
                  </a:extLst>
                </p:cNvPr>
                <p:cNvSpPr>
                  <a:spLocks/>
                </p:cNvSpPr>
                <p:nvPr>
                  <p:custDataLst>
                    <p:tags r:id="rId88"/>
                  </p:custDataLst>
                </p:nvPr>
              </p:nvSpPr>
              <p:spPr bwMode="auto">
                <a:xfrm>
                  <a:off x="4481589" y="5052070"/>
                  <a:ext cx="2542" cy="35601"/>
                </a:xfrm>
                <a:custGeom>
                  <a:avLst/>
                  <a:gdLst>
                    <a:gd name="T0" fmla="*/ 0 w 1587"/>
                    <a:gd name="T1" fmla="*/ 0 h 43"/>
                    <a:gd name="T2" fmla="*/ 0 w 1587"/>
                    <a:gd name="T3" fmla="*/ 6719 h 43"/>
                    <a:gd name="T4" fmla="*/ 0 w 1587"/>
                    <a:gd name="T5" fmla="*/ 13438 h 43"/>
                    <a:gd name="T6" fmla="*/ 0 w 1587"/>
                    <a:gd name="T7" fmla="*/ 19124 h 43"/>
                    <a:gd name="T8" fmla="*/ 0 w 1587"/>
                    <a:gd name="T9" fmla="*/ 22225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7" h="43">
                      <a:moveTo>
                        <a:pt x="0" y="0"/>
                      </a:moveTo>
                      <a:lnTo>
                        <a:pt x="0" y="13"/>
                      </a:lnTo>
                      <a:lnTo>
                        <a:pt x="0" y="26"/>
                      </a:lnTo>
                      <a:lnTo>
                        <a:pt x="0" y="37"/>
                      </a:lnTo>
                      <a:lnTo>
                        <a:pt x="0" y="43"/>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91" name="Line 184">
                  <a:extLst>
                    <a:ext uri="{FF2B5EF4-FFF2-40B4-BE49-F238E27FC236}">
                      <a16:creationId xmlns:a16="http://schemas.microsoft.com/office/drawing/2014/main" id="{8E7E96C8-5609-42F0-AFA8-BAC866D1AF33}"/>
                    </a:ext>
                  </a:extLst>
                </p:cNvPr>
                <p:cNvSpPr>
                  <a:spLocks noChangeShapeType="1"/>
                </p:cNvSpPr>
                <p:nvPr>
                  <p:custDataLst>
                    <p:tags r:id="rId89"/>
                  </p:custDataLst>
                </p:nvPr>
              </p:nvSpPr>
              <p:spPr bwMode="auto">
                <a:xfrm flipV="1">
                  <a:off x="4481589" y="5082584"/>
                  <a:ext cx="2542" cy="5086"/>
                </a:xfrm>
                <a:prstGeom prst="line">
                  <a:avLst/>
                </a:prstGeom>
                <a:solidFill>
                  <a:schemeClr val="bg1">
                    <a:lumMod val="85000"/>
                  </a:schemeClr>
                </a:solidFill>
                <a:ln w="9525">
                  <a:solidFill>
                    <a:srgbClr val="FFFFFF"/>
                  </a:solidFill>
                  <a:round/>
                  <a:headEnd/>
                  <a:tailEnd/>
                </a:ln>
              </p:spPr>
              <p:txBody>
                <a:bodyPr/>
                <a:lstStyle/>
                <a:p>
                  <a:endParaRPr lang="en-US"/>
                </a:p>
              </p:txBody>
            </p:sp>
            <p:sp>
              <p:nvSpPr>
                <p:cNvPr id="192" name="Freeform 185">
                  <a:extLst>
                    <a:ext uri="{FF2B5EF4-FFF2-40B4-BE49-F238E27FC236}">
                      <a16:creationId xmlns:a16="http://schemas.microsoft.com/office/drawing/2014/main" id="{98CE97D6-475D-4A54-A024-2F24F8404317}"/>
                    </a:ext>
                  </a:extLst>
                </p:cNvPr>
                <p:cNvSpPr>
                  <a:spLocks/>
                </p:cNvSpPr>
                <p:nvPr>
                  <p:custDataLst>
                    <p:tags r:id="rId90"/>
                  </p:custDataLst>
                </p:nvPr>
              </p:nvSpPr>
              <p:spPr bwMode="auto">
                <a:xfrm>
                  <a:off x="4456160" y="5057155"/>
                  <a:ext cx="2542" cy="25429"/>
                </a:xfrm>
                <a:custGeom>
                  <a:avLst/>
                  <a:gdLst>
                    <a:gd name="T0" fmla="*/ 0 w 1587"/>
                    <a:gd name="T1" fmla="*/ 15875 h 31"/>
                    <a:gd name="T2" fmla="*/ 0 w 1587"/>
                    <a:gd name="T3" fmla="*/ 11266 h 31"/>
                    <a:gd name="T4" fmla="*/ 0 w 1587"/>
                    <a:gd name="T5" fmla="*/ 7681 h 31"/>
                    <a:gd name="T6" fmla="*/ 0 w 1587"/>
                    <a:gd name="T7" fmla="*/ 4097 h 31"/>
                    <a:gd name="T8" fmla="*/ 0 w 1587"/>
                    <a:gd name="T9" fmla="*/ 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7" h="31">
                      <a:moveTo>
                        <a:pt x="0" y="31"/>
                      </a:moveTo>
                      <a:lnTo>
                        <a:pt x="0" y="22"/>
                      </a:lnTo>
                      <a:lnTo>
                        <a:pt x="0" y="15"/>
                      </a:lnTo>
                      <a:lnTo>
                        <a:pt x="0" y="8"/>
                      </a:lnTo>
                      <a:lnTo>
                        <a:pt x="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93" name="Freeform 186">
                  <a:extLst>
                    <a:ext uri="{FF2B5EF4-FFF2-40B4-BE49-F238E27FC236}">
                      <a16:creationId xmlns:a16="http://schemas.microsoft.com/office/drawing/2014/main" id="{D7EDC309-5924-4AB7-B5B0-219159FA06A0}"/>
                    </a:ext>
                  </a:extLst>
                </p:cNvPr>
                <p:cNvSpPr>
                  <a:spLocks/>
                </p:cNvSpPr>
                <p:nvPr>
                  <p:custDataLst>
                    <p:tags r:id="rId91"/>
                  </p:custDataLst>
                </p:nvPr>
              </p:nvSpPr>
              <p:spPr bwMode="auto">
                <a:xfrm>
                  <a:off x="4008607" y="6641389"/>
                  <a:ext cx="155117" cy="139861"/>
                </a:xfrm>
                <a:custGeom>
                  <a:avLst/>
                  <a:gdLst>
                    <a:gd name="T0" fmla="*/ 8177 w 225"/>
                    <a:gd name="T1" fmla="*/ 82608 h 167"/>
                    <a:gd name="T2" fmla="*/ 3013 w 225"/>
                    <a:gd name="T3" fmla="*/ 74242 h 167"/>
                    <a:gd name="T4" fmla="*/ 0 w 225"/>
                    <a:gd name="T5" fmla="*/ 67968 h 167"/>
                    <a:gd name="T6" fmla="*/ 430 w 225"/>
                    <a:gd name="T7" fmla="*/ 56466 h 167"/>
                    <a:gd name="T8" fmla="*/ 4734 w 225"/>
                    <a:gd name="T9" fmla="*/ 35553 h 167"/>
                    <a:gd name="T10" fmla="*/ 10329 w 225"/>
                    <a:gd name="T11" fmla="*/ 20390 h 167"/>
                    <a:gd name="T12" fmla="*/ 14633 w 225"/>
                    <a:gd name="T13" fmla="*/ 10979 h 167"/>
                    <a:gd name="T14" fmla="*/ 18937 w 225"/>
                    <a:gd name="T15" fmla="*/ 4705 h 167"/>
                    <a:gd name="T16" fmla="*/ 23241 w 225"/>
                    <a:gd name="T17" fmla="*/ 523 h 167"/>
                    <a:gd name="T18" fmla="*/ 27975 w 225"/>
                    <a:gd name="T19" fmla="*/ 523 h 167"/>
                    <a:gd name="T20" fmla="*/ 32709 w 225"/>
                    <a:gd name="T21" fmla="*/ 1568 h 167"/>
                    <a:gd name="T22" fmla="*/ 37874 w 225"/>
                    <a:gd name="T23" fmla="*/ 4183 h 167"/>
                    <a:gd name="T24" fmla="*/ 43039 w 225"/>
                    <a:gd name="T25" fmla="*/ 8888 h 167"/>
                    <a:gd name="T26" fmla="*/ 48203 w 225"/>
                    <a:gd name="T27" fmla="*/ 12548 h 167"/>
                    <a:gd name="T28" fmla="*/ 55089 w 225"/>
                    <a:gd name="T29" fmla="*/ 12548 h 167"/>
                    <a:gd name="T30" fmla="*/ 62406 w 225"/>
                    <a:gd name="T31" fmla="*/ 9934 h 167"/>
                    <a:gd name="T32" fmla="*/ 71014 w 225"/>
                    <a:gd name="T33" fmla="*/ 3660 h 167"/>
                    <a:gd name="T34" fmla="*/ 96837 w 225"/>
                    <a:gd name="T35" fmla="*/ 0 h 167"/>
                    <a:gd name="T36" fmla="*/ 92533 w 225"/>
                    <a:gd name="T37" fmla="*/ 11502 h 167"/>
                    <a:gd name="T38" fmla="*/ 86508 w 225"/>
                    <a:gd name="T39" fmla="*/ 21436 h 167"/>
                    <a:gd name="T40" fmla="*/ 72305 w 225"/>
                    <a:gd name="T41" fmla="*/ 37644 h 167"/>
                    <a:gd name="T42" fmla="*/ 59393 w 225"/>
                    <a:gd name="T43" fmla="*/ 52283 h 167"/>
                    <a:gd name="T44" fmla="*/ 55520 w 225"/>
                    <a:gd name="T45" fmla="*/ 59603 h 167"/>
                    <a:gd name="T46" fmla="*/ 54229 w 225"/>
                    <a:gd name="T47" fmla="*/ 67968 h 167"/>
                    <a:gd name="T48" fmla="*/ 52938 w 225"/>
                    <a:gd name="T49" fmla="*/ 65877 h 167"/>
                    <a:gd name="T50" fmla="*/ 51646 w 225"/>
                    <a:gd name="T51" fmla="*/ 61171 h 167"/>
                    <a:gd name="T52" fmla="*/ 45621 w 225"/>
                    <a:gd name="T53" fmla="*/ 63263 h 167"/>
                    <a:gd name="T54" fmla="*/ 41748 w 225"/>
                    <a:gd name="T55" fmla="*/ 66923 h 167"/>
                    <a:gd name="T56" fmla="*/ 34431 w 225"/>
                    <a:gd name="T57" fmla="*/ 75811 h 167"/>
                    <a:gd name="T58" fmla="*/ 30557 w 225"/>
                    <a:gd name="T59" fmla="*/ 79993 h 167"/>
                    <a:gd name="T60" fmla="*/ 25823 w 225"/>
                    <a:gd name="T61" fmla="*/ 83653 h 167"/>
                    <a:gd name="T62" fmla="*/ 19798 w 225"/>
                    <a:gd name="T63" fmla="*/ 86267 h 167"/>
                    <a:gd name="T64" fmla="*/ 11190 w 225"/>
                    <a:gd name="T65" fmla="*/ 87313 h 1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25" h="167">
                      <a:moveTo>
                        <a:pt x="26" y="167"/>
                      </a:moveTo>
                      <a:lnTo>
                        <a:pt x="19" y="158"/>
                      </a:lnTo>
                      <a:lnTo>
                        <a:pt x="10" y="148"/>
                      </a:lnTo>
                      <a:lnTo>
                        <a:pt x="7" y="142"/>
                      </a:lnTo>
                      <a:lnTo>
                        <a:pt x="3" y="136"/>
                      </a:lnTo>
                      <a:lnTo>
                        <a:pt x="0" y="130"/>
                      </a:lnTo>
                      <a:lnTo>
                        <a:pt x="0" y="123"/>
                      </a:lnTo>
                      <a:lnTo>
                        <a:pt x="1" y="108"/>
                      </a:lnTo>
                      <a:lnTo>
                        <a:pt x="5" y="89"/>
                      </a:lnTo>
                      <a:lnTo>
                        <a:pt x="11" y="68"/>
                      </a:lnTo>
                      <a:lnTo>
                        <a:pt x="20" y="48"/>
                      </a:lnTo>
                      <a:lnTo>
                        <a:pt x="24" y="39"/>
                      </a:lnTo>
                      <a:lnTo>
                        <a:pt x="28" y="29"/>
                      </a:lnTo>
                      <a:lnTo>
                        <a:pt x="34" y="21"/>
                      </a:lnTo>
                      <a:lnTo>
                        <a:pt x="38" y="14"/>
                      </a:lnTo>
                      <a:lnTo>
                        <a:pt x="44" y="9"/>
                      </a:lnTo>
                      <a:lnTo>
                        <a:pt x="49" y="4"/>
                      </a:lnTo>
                      <a:lnTo>
                        <a:pt x="54" y="1"/>
                      </a:lnTo>
                      <a:lnTo>
                        <a:pt x="59" y="0"/>
                      </a:lnTo>
                      <a:lnTo>
                        <a:pt x="65" y="1"/>
                      </a:lnTo>
                      <a:lnTo>
                        <a:pt x="70" y="1"/>
                      </a:lnTo>
                      <a:lnTo>
                        <a:pt x="76" y="3"/>
                      </a:lnTo>
                      <a:lnTo>
                        <a:pt x="80" y="4"/>
                      </a:lnTo>
                      <a:lnTo>
                        <a:pt x="88" y="8"/>
                      </a:lnTo>
                      <a:lnTo>
                        <a:pt x="94" y="13"/>
                      </a:lnTo>
                      <a:lnTo>
                        <a:pt x="100" y="17"/>
                      </a:lnTo>
                      <a:lnTo>
                        <a:pt x="106" y="21"/>
                      </a:lnTo>
                      <a:lnTo>
                        <a:pt x="112" y="24"/>
                      </a:lnTo>
                      <a:lnTo>
                        <a:pt x="120" y="25"/>
                      </a:lnTo>
                      <a:lnTo>
                        <a:pt x="128" y="24"/>
                      </a:lnTo>
                      <a:lnTo>
                        <a:pt x="137" y="22"/>
                      </a:lnTo>
                      <a:lnTo>
                        <a:pt x="145" y="19"/>
                      </a:lnTo>
                      <a:lnTo>
                        <a:pt x="151" y="15"/>
                      </a:lnTo>
                      <a:lnTo>
                        <a:pt x="165" y="7"/>
                      </a:lnTo>
                      <a:lnTo>
                        <a:pt x="179" y="0"/>
                      </a:lnTo>
                      <a:lnTo>
                        <a:pt x="225" y="0"/>
                      </a:lnTo>
                      <a:lnTo>
                        <a:pt x="221" y="11"/>
                      </a:lnTo>
                      <a:lnTo>
                        <a:pt x="215" y="22"/>
                      </a:lnTo>
                      <a:lnTo>
                        <a:pt x="209" y="31"/>
                      </a:lnTo>
                      <a:lnTo>
                        <a:pt x="201" y="41"/>
                      </a:lnTo>
                      <a:lnTo>
                        <a:pt x="185" y="57"/>
                      </a:lnTo>
                      <a:lnTo>
                        <a:pt x="168" y="72"/>
                      </a:lnTo>
                      <a:lnTo>
                        <a:pt x="151" y="86"/>
                      </a:lnTo>
                      <a:lnTo>
                        <a:pt x="138" y="100"/>
                      </a:lnTo>
                      <a:lnTo>
                        <a:pt x="133" y="107"/>
                      </a:lnTo>
                      <a:lnTo>
                        <a:pt x="129" y="114"/>
                      </a:lnTo>
                      <a:lnTo>
                        <a:pt x="126" y="122"/>
                      </a:lnTo>
                      <a:lnTo>
                        <a:pt x="126" y="130"/>
                      </a:lnTo>
                      <a:lnTo>
                        <a:pt x="125" y="129"/>
                      </a:lnTo>
                      <a:lnTo>
                        <a:pt x="123" y="126"/>
                      </a:lnTo>
                      <a:lnTo>
                        <a:pt x="120" y="122"/>
                      </a:lnTo>
                      <a:lnTo>
                        <a:pt x="120" y="117"/>
                      </a:lnTo>
                      <a:lnTo>
                        <a:pt x="112" y="119"/>
                      </a:lnTo>
                      <a:lnTo>
                        <a:pt x="106" y="121"/>
                      </a:lnTo>
                      <a:lnTo>
                        <a:pt x="101" y="124"/>
                      </a:lnTo>
                      <a:lnTo>
                        <a:pt x="97" y="128"/>
                      </a:lnTo>
                      <a:lnTo>
                        <a:pt x="88" y="135"/>
                      </a:lnTo>
                      <a:lnTo>
                        <a:pt x="80" y="145"/>
                      </a:lnTo>
                      <a:lnTo>
                        <a:pt x="76" y="149"/>
                      </a:lnTo>
                      <a:lnTo>
                        <a:pt x="71" y="153"/>
                      </a:lnTo>
                      <a:lnTo>
                        <a:pt x="66" y="157"/>
                      </a:lnTo>
                      <a:lnTo>
                        <a:pt x="60" y="160"/>
                      </a:lnTo>
                      <a:lnTo>
                        <a:pt x="54" y="163"/>
                      </a:lnTo>
                      <a:lnTo>
                        <a:pt x="46" y="165"/>
                      </a:lnTo>
                      <a:lnTo>
                        <a:pt x="36" y="166"/>
                      </a:lnTo>
                      <a:lnTo>
                        <a:pt x="26" y="167"/>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94" name="Freeform 187">
                  <a:extLst>
                    <a:ext uri="{FF2B5EF4-FFF2-40B4-BE49-F238E27FC236}">
                      <a16:creationId xmlns:a16="http://schemas.microsoft.com/office/drawing/2014/main" id="{922A4D95-E233-4503-A8B2-1CD1756E5CF9}"/>
                    </a:ext>
                  </a:extLst>
                </p:cNvPr>
                <p:cNvSpPr>
                  <a:spLocks/>
                </p:cNvSpPr>
                <p:nvPr>
                  <p:custDataLst>
                    <p:tags r:id="rId92"/>
                  </p:custDataLst>
                </p:nvPr>
              </p:nvSpPr>
              <p:spPr bwMode="auto">
                <a:xfrm>
                  <a:off x="4229840" y="5390276"/>
                  <a:ext cx="5086" cy="27973"/>
                </a:xfrm>
                <a:custGeom>
                  <a:avLst/>
                  <a:gdLst>
                    <a:gd name="T0" fmla="*/ 0 w 7"/>
                    <a:gd name="T1" fmla="*/ 17463 h 31"/>
                    <a:gd name="T2" fmla="*/ 2268 w 7"/>
                    <a:gd name="T3" fmla="*/ 12393 h 31"/>
                    <a:gd name="T4" fmla="*/ 2721 w 7"/>
                    <a:gd name="T5" fmla="*/ 7323 h 31"/>
                    <a:gd name="T6" fmla="*/ 3175 w 7"/>
                    <a:gd name="T7" fmla="*/ 3380 h 31"/>
                    <a:gd name="T8" fmla="*/ 3175 w 7"/>
                    <a:gd name="T9" fmla="*/ 0 h 31"/>
                    <a:gd name="T10" fmla="*/ 2721 w 7"/>
                    <a:gd name="T11" fmla="*/ 3380 h 31"/>
                    <a:gd name="T12" fmla="*/ 1814 w 7"/>
                    <a:gd name="T13" fmla="*/ 7323 h 31"/>
                    <a:gd name="T14" fmla="*/ 454 w 7"/>
                    <a:gd name="T15" fmla="*/ 12393 h 31"/>
                    <a:gd name="T16" fmla="*/ 0 w 7"/>
                    <a:gd name="T17" fmla="*/ 17463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 h="31">
                      <a:moveTo>
                        <a:pt x="0" y="31"/>
                      </a:moveTo>
                      <a:lnTo>
                        <a:pt x="5" y="22"/>
                      </a:lnTo>
                      <a:lnTo>
                        <a:pt x="6" y="13"/>
                      </a:lnTo>
                      <a:lnTo>
                        <a:pt x="7" y="6"/>
                      </a:lnTo>
                      <a:lnTo>
                        <a:pt x="7" y="0"/>
                      </a:lnTo>
                      <a:lnTo>
                        <a:pt x="6" y="6"/>
                      </a:lnTo>
                      <a:lnTo>
                        <a:pt x="4" y="13"/>
                      </a:lnTo>
                      <a:lnTo>
                        <a:pt x="1" y="22"/>
                      </a:lnTo>
                      <a:lnTo>
                        <a:pt x="0" y="31"/>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95" name="Freeform 188">
                  <a:extLst>
                    <a:ext uri="{FF2B5EF4-FFF2-40B4-BE49-F238E27FC236}">
                      <a16:creationId xmlns:a16="http://schemas.microsoft.com/office/drawing/2014/main" id="{18FFF85C-77C6-4471-98BA-E7FDE8A1653D}"/>
                    </a:ext>
                  </a:extLst>
                </p:cNvPr>
                <p:cNvSpPr>
                  <a:spLocks/>
                </p:cNvSpPr>
                <p:nvPr>
                  <p:custDataLst>
                    <p:tags r:id="rId93"/>
                  </p:custDataLst>
                </p:nvPr>
              </p:nvSpPr>
              <p:spPr bwMode="auto">
                <a:xfrm>
                  <a:off x="4123038" y="5265674"/>
                  <a:ext cx="25429" cy="25429"/>
                </a:xfrm>
                <a:custGeom>
                  <a:avLst/>
                  <a:gdLst>
                    <a:gd name="T0" fmla="*/ 15875 w 33"/>
                    <a:gd name="T1" fmla="*/ 15875 h 31"/>
                    <a:gd name="T2" fmla="*/ 15875 w 33"/>
                    <a:gd name="T3" fmla="*/ 0 h 31"/>
                    <a:gd name="T4" fmla="*/ 12989 w 33"/>
                    <a:gd name="T5" fmla="*/ 0 h 31"/>
                    <a:gd name="T6" fmla="*/ 10583 w 33"/>
                    <a:gd name="T7" fmla="*/ 1024 h 31"/>
                    <a:gd name="T8" fmla="*/ 7697 w 33"/>
                    <a:gd name="T9" fmla="*/ 2560 h 31"/>
                    <a:gd name="T10" fmla="*/ 5292 w 33"/>
                    <a:gd name="T11" fmla="*/ 4097 h 31"/>
                    <a:gd name="T12" fmla="*/ 2886 w 33"/>
                    <a:gd name="T13" fmla="*/ 6145 h 31"/>
                    <a:gd name="T14" fmla="*/ 1443 w 33"/>
                    <a:gd name="T15" fmla="*/ 8194 h 31"/>
                    <a:gd name="T16" fmla="*/ 481 w 33"/>
                    <a:gd name="T17" fmla="*/ 10754 h 31"/>
                    <a:gd name="T18" fmla="*/ 0 w 33"/>
                    <a:gd name="T19" fmla="*/ 12802 h 31"/>
                    <a:gd name="T20" fmla="*/ 481 w 33"/>
                    <a:gd name="T21" fmla="*/ 13827 h 31"/>
                    <a:gd name="T22" fmla="*/ 1443 w 33"/>
                    <a:gd name="T23" fmla="*/ 14851 h 31"/>
                    <a:gd name="T24" fmla="*/ 2886 w 33"/>
                    <a:gd name="T25" fmla="*/ 15363 h 31"/>
                    <a:gd name="T26" fmla="*/ 5292 w 33"/>
                    <a:gd name="T27" fmla="*/ 15363 h 31"/>
                    <a:gd name="T28" fmla="*/ 10583 w 33"/>
                    <a:gd name="T29" fmla="*/ 15875 h 31"/>
                    <a:gd name="T30" fmla="*/ 15875 w 33"/>
                    <a:gd name="T31" fmla="*/ 15875 h 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3" h="31">
                      <a:moveTo>
                        <a:pt x="33" y="31"/>
                      </a:moveTo>
                      <a:lnTo>
                        <a:pt x="33" y="0"/>
                      </a:lnTo>
                      <a:lnTo>
                        <a:pt x="27" y="0"/>
                      </a:lnTo>
                      <a:lnTo>
                        <a:pt x="22" y="2"/>
                      </a:lnTo>
                      <a:lnTo>
                        <a:pt x="16" y="5"/>
                      </a:lnTo>
                      <a:lnTo>
                        <a:pt x="11" y="8"/>
                      </a:lnTo>
                      <a:lnTo>
                        <a:pt x="6" y="12"/>
                      </a:lnTo>
                      <a:lnTo>
                        <a:pt x="3" y="16"/>
                      </a:lnTo>
                      <a:lnTo>
                        <a:pt x="1" y="21"/>
                      </a:lnTo>
                      <a:lnTo>
                        <a:pt x="0" y="25"/>
                      </a:lnTo>
                      <a:lnTo>
                        <a:pt x="1" y="27"/>
                      </a:lnTo>
                      <a:lnTo>
                        <a:pt x="3" y="29"/>
                      </a:lnTo>
                      <a:lnTo>
                        <a:pt x="6" y="30"/>
                      </a:lnTo>
                      <a:lnTo>
                        <a:pt x="11" y="30"/>
                      </a:lnTo>
                      <a:lnTo>
                        <a:pt x="22" y="31"/>
                      </a:lnTo>
                      <a:lnTo>
                        <a:pt x="33" y="31"/>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96" name="Freeform 189">
                  <a:extLst>
                    <a:ext uri="{FF2B5EF4-FFF2-40B4-BE49-F238E27FC236}">
                      <a16:creationId xmlns:a16="http://schemas.microsoft.com/office/drawing/2014/main" id="{61F029E0-AF46-403E-A8FD-01F8D2AE4D72}"/>
                    </a:ext>
                  </a:extLst>
                </p:cNvPr>
                <p:cNvSpPr>
                  <a:spLocks/>
                </p:cNvSpPr>
                <p:nvPr>
                  <p:custDataLst>
                    <p:tags r:id="rId94"/>
                  </p:custDataLst>
                </p:nvPr>
              </p:nvSpPr>
              <p:spPr bwMode="auto">
                <a:xfrm>
                  <a:off x="4148467" y="5125813"/>
                  <a:ext cx="5086" cy="15257"/>
                </a:xfrm>
                <a:custGeom>
                  <a:avLst/>
                  <a:gdLst>
                    <a:gd name="T0" fmla="*/ 0 w 13"/>
                    <a:gd name="T1" fmla="*/ 9525 h 19"/>
                    <a:gd name="T2" fmla="*/ 488 w 13"/>
                    <a:gd name="T3" fmla="*/ 9024 h 19"/>
                    <a:gd name="T4" fmla="*/ 1221 w 13"/>
                    <a:gd name="T5" fmla="*/ 8522 h 19"/>
                    <a:gd name="T6" fmla="*/ 1710 w 13"/>
                    <a:gd name="T7" fmla="*/ 7520 h 19"/>
                    <a:gd name="T8" fmla="*/ 1954 w 13"/>
                    <a:gd name="T9" fmla="*/ 6016 h 19"/>
                    <a:gd name="T10" fmla="*/ 2931 w 13"/>
                    <a:gd name="T11" fmla="*/ 3008 h 19"/>
                    <a:gd name="T12" fmla="*/ 3175 w 13"/>
                    <a:gd name="T13" fmla="*/ 0 h 19"/>
                    <a:gd name="T14" fmla="*/ 0 w 13"/>
                    <a:gd name="T15" fmla="*/ 9525 h 1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 h="19">
                      <a:moveTo>
                        <a:pt x="0" y="19"/>
                      </a:moveTo>
                      <a:lnTo>
                        <a:pt x="2" y="18"/>
                      </a:lnTo>
                      <a:lnTo>
                        <a:pt x="5" y="17"/>
                      </a:lnTo>
                      <a:lnTo>
                        <a:pt x="7" y="15"/>
                      </a:lnTo>
                      <a:lnTo>
                        <a:pt x="8" y="12"/>
                      </a:lnTo>
                      <a:lnTo>
                        <a:pt x="12" y="6"/>
                      </a:lnTo>
                      <a:lnTo>
                        <a:pt x="13" y="0"/>
                      </a:lnTo>
                      <a:lnTo>
                        <a:pt x="0" y="19"/>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97" name="Freeform 190">
                  <a:extLst>
                    <a:ext uri="{FF2B5EF4-FFF2-40B4-BE49-F238E27FC236}">
                      <a16:creationId xmlns:a16="http://schemas.microsoft.com/office/drawing/2014/main" id="{8AFAE77A-594D-4D3D-B10F-A1CEF4F13C6B}"/>
                    </a:ext>
                  </a:extLst>
                </p:cNvPr>
                <p:cNvSpPr>
                  <a:spLocks/>
                </p:cNvSpPr>
                <p:nvPr>
                  <p:custDataLst>
                    <p:tags r:id="rId95"/>
                  </p:custDataLst>
                </p:nvPr>
              </p:nvSpPr>
              <p:spPr bwMode="auto">
                <a:xfrm>
                  <a:off x="3891633" y="5130899"/>
                  <a:ext cx="58486" cy="35601"/>
                </a:xfrm>
                <a:custGeom>
                  <a:avLst/>
                  <a:gdLst>
                    <a:gd name="T0" fmla="*/ 22663 w 87"/>
                    <a:gd name="T1" fmla="*/ 22225 h 42"/>
                    <a:gd name="T2" fmla="*/ 24761 w 87"/>
                    <a:gd name="T3" fmla="*/ 22225 h 42"/>
                    <a:gd name="T4" fmla="*/ 26859 w 87"/>
                    <a:gd name="T5" fmla="*/ 21696 h 42"/>
                    <a:gd name="T6" fmla="*/ 28538 w 87"/>
                    <a:gd name="T7" fmla="*/ 21167 h 42"/>
                    <a:gd name="T8" fmla="*/ 29797 w 87"/>
                    <a:gd name="T9" fmla="*/ 20108 h 42"/>
                    <a:gd name="T10" fmla="*/ 31476 w 87"/>
                    <a:gd name="T11" fmla="*/ 17992 h 42"/>
                    <a:gd name="T12" fmla="*/ 32735 w 87"/>
                    <a:gd name="T13" fmla="*/ 14817 h 42"/>
                    <a:gd name="T14" fmla="*/ 33155 w 87"/>
                    <a:gd name="T15" fmla="*/ 11642 h 42"/>
                    <a:gd name="T16" fmla="*/ 33574 w 87"/>
                    <a:gd name="T17" fmla="*/ 8467 h 42"/>
                    <a:gd name="T18" fmla="*/ 34414 w 87"/>
                    <a:gd name="T19" fmla="*/ 5821 h 42"/>
                    <a:gd name="T20" fmla="*/ 36512 w 87"/>
                    <a:gd name="T21" fmla="*/ 3175 h 42"/>
                    <a:gd name="T22" fmla="*/ 32315 w 87"/>
                    <a:gd name="T23" fmla="*/ 1058 h 42"/>
                    <a:gd name="T24" fmla="*/ 28118 w 87"/>
                    <a:gd name="T25" fmla="*/ 0 h 42"/>
                    <a:gd name="T26" fmla="*/ 23922 w 87"/>
                    <a:gd name="T27" fmla="*/ 0 h 42"/>
                    <a:gd name="T28" fmla="*/ 19725 w 87"/>
                    <a:gd name="T29" fmla="*/ 0 h 42"/>
                    <a:gd name="T30" fmla="*/ 16787 w 87"/>
                    <a:gd name="T31" fmla="*/ 0 h 42"/>
                    <a:gd name="T32" fmla="*/ 13430 w 87"/>
                    <a:gd name="T33" fmla="*/ 1058 h 42"/>
                    <a:gd name="T34" fmla="*/ 10492 w 87"/>
                    <a:gd name="T35" fmla="*/ 2117 h 42"/>
                    <a:gd name="T36" fmla="*/ 7974 w 87"/>
                    <a:gd name="T37" fmla="*/ 3175 h 42"/>
                    <a:gd name="T38" fmla="*/ 3357 w 87"/>
                    <a:gd name="T39" fmla="*/ 6350 h 42"/>
                    <a:gd name="T40" fmla="*/ 0 w 87"/>
                    <a:gd name="T41" fmla="*/ 9525 h 42"/>
                    <a:gd name="T42" fmla="*/ 4616 w 87"/>
                    <a:gd name="T43" fmla="*/ 12700 h 42"/>
                    <a:gd name="T44" fmla="*/ 11331 w 87"/>
                    <a:gd name="T45" fmla="*/ 16933 h 42"/>
                    <a:gd name="T46" fmla="*/ 18046 w 87"/>
                    <a:gd name="T47" fmla="*/ 20638 h 42"/>
                    <a:gd name="T48" fmla="*/ 22663 w 87"/>
                    <a:gd name="T49" fmla="*/ 22225 h 4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87" h="42">
                      <a:moveTo>
                        <a:pt x="54" y="42"/>
                      </a:moveTo>
                      <a:lnTo>
                        <a:pt x="59" y="42"/>
                      </a:lnTo>
                      <a:lnTo>
                        <a:pt x="64" y="41"/>
                      </a:lnTo>
                      <a:lnTo>
                        <a:pt x="68" y="40"/>
                      </a:lnTo>
                      <a:lnTo>
                        <a:pt x="71" y="38"/>
                      </a:lnTo>
                      <a:lnTo>
                        <a:pt x="75" y="34"/>
                      </a:lnTo>
                      <a:lnTo>
                        <a:pt x="78" y="28"/>
                      </a:lnTo>
                      <a:lnTo>
                        <a:pt x="79" y="22"/>
                      </a:lnTo>
                      <a:lnTo>
                        <a:pt x="80" y="16"/>
                      </a:lnTo>
                      <a:lnTo>
                        <a:pt x="82" y="11"/>
                      </a:lnTo>
                      <a:lnTo>
                        <a:pt x="87" y="6"/>
                      </a:lnTo>
                      <a:lnTo>
                        <a:pt x="77" y="2"/>
                      </a:lnTo>
                      <a:lnTo>
                        <a:pt x="67" y="0"/>
                      </a:lnTo>
                      <a:lnTo>
                        <a:pt x="57" y="0"/>
                      </a:lnTo>
                      <a:lnTo>
                        <a:pt x="47" y="0"/>
                      </a:lnTo>
                      <a:lnTo>
                        <a:pt x="40" y="0"/>
                      </a:lnTo>
                      <a:lnTo>
                        <a:pt x="32" y="2"/>
                      </a:lnTo>
                      <a:lnTo>
                        <a:pt x="25" y="4"/>
                      </a:lnTo>
                      <a:lnTo>
                        <a:pt x="19" y="6"/>
                      </a:lnTo>
                      <a:lnTo>
                        <a:pt x="8" y="12"/>
                      </a:lnTo>
                      <a:lnTo>
                        <a:pt x="0" y="18"/>
                      </a:lnTo>
                      <a:lnTo>
                        <a:pt x="11" y="24"/>
                      </a:lnTo>
                      <a:lnTo>
                        <a:pt x="27" y="32"/>
                      </a:lnTo>
                      <a:lnTo>
                        <a:pt x="43" y="39"/>
                      </a:lnTo>
                      <a:lnTo>
                        <a:pt x="54" y="42"/>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98" name="Freeform 191">
                  <a:extLst>
                    <a:ext uri="{FF2B5EF4-FFF2-40B4-BE49-F238E27FC236}">
                      <a16:creationId xmlns:a16="http://schemas.microsoft.com/office/drawing/2014/main" id="{0054D61A-48B9-4481-9ED2-1DF701C28859}"/>
                    </a:ext>
                  </a:extLst>
                </p:cNvPr>
                <p:cNvSpPr>
                  <a:spLocks/>
                </p:cNvSpPr>
                <p:nvPr>
                  <p:custDataLst>
                    <p:tags r:id="rId96"/>
                  </p:custDataLst>
                </p:nvPr>
              </p:nvSpPr>
              <p:spPr bwMode="auto">
                <a:xfrm>
                  <a:off x="4283242" y="5873429"/>
                  <a:ext cx="2542" cy="22887"/>
                </a:xfrm>
                <a:custGeom>
                  <a:avLst/>
                  <a:gdLst>
                    <a:gd name="T0" fmla="*/ 0 w 7"/>
                    <a:gd name="T1" fmla="*/ 0 h 31"/>
                    <a:gd name="T2" fmla="*/ 1587 w 7"/>
                    <a:gd name="T3" fmla="*/ 0 h 31"/>
                    <a:gd name="T4" fmla="*/ 1587 w 7"/>
                    <a:gd name="T5" fmla="*/ 8296 h 31"/>
                    <a:gd name="T6" fmla="*/ 0 w 7"/>
                    <a:gd name="T7" fmla="*/ 14288 h 31"/>
                    <a:gd name="T8" fmla="*/ 0 w 7"/>
                    <a:gd name="T9" fmla="*/ 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31">
                      <a:moveTo>
                        <a:pt x="0" y="0"/>
                      </a:moveTo>
                      <a:lnTo>
                        <a:pt x="7" y="0"/>
                      </a:lnTo>
                      <a:lnTo>
                        <a:pt x="7" y="18"/>
                      </a:lnTo>
                      <a:lnTo>
                        <a:pt x="0" y="31"/>
                      </a:lnTo>
                      <a:lnTo>
                        <a:pt x="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99" name="Freeform 192">
                  <a:extLst>
                    <a:ext uri="{FF2B5EF4-FFF2-40B4-BE49-F238E27FC236}">
                      <a16:creationId xmlns:a16="http://schemas.microsoft.com/office/drawing/2014/main" id="{F8B38E83-DBD0-49D0-81DC-BCC32F3BFD5B}"/>
                    </a:ext>
                  </a:extLst>
                </p:cNvPr>
                <p:cNvSpPr>
                  <a:spLocks/>
                </p:cNvSpPr>
                <p:nvPr>
                  <p:custDataLst>
                    <p:tags r:id="rId97"/>
                  </p:custDataLst>
                </p:nvPr>
              </p:nvSpPr>
              <p:spPr bwMode="auto">
                <a:xfrm>
                  <a:off x="3060100" y="5082584"/>
                  <a:ext cx="1632550" cy="1454546"/>
                </a:xfrm>
                <a:custGeom>
                  <a:avLst/>
                  <a:gdLst>
                    <a:gd name="T0" fmla="*/ 93526 w 2332"/>
                    <a:gd name="T1" fmla="*/ 370879 h 1731"/>
                    <a:gd name="T2" fmla="*/ 142038 w 2332"/>
                    <a:gd name="T3" fmla="*/ 340453 h 1731"/>
                    <a:gd name="T4" fmla="*/ 190112 w 2332"/>
                    <a:gd name="T5" fmla="*/ 317896 h 1731"/>
                    <a:gd name="T6" fmla="*/ 264409 w 2332"/>
                    <a:gd name="T7" fmla="*/ 299011 h 1731"/>
                    <a:gd name="T8" fmla="*/ 295875 w 2332"/>
                    <a:gd name="T9" fmla="*/ 229242 h 1731"/>
                    <a:gd name="T10" fmla="*/ 331276 w 2332"/>
                    <a:gd name="T11" fmla="*/ 230291 h 1731"/>
                    <a:gd name="T12" fmla="*/ 342639 w 2332"/>
                    <a:gd name="T13" fmla="*/ 190423 h 1731"/>
                    <a:gd name="T14" fmla="*/ 378476 w 2332"/>
                    <a:gd name="T15" fmla="*/ 165768 h 1731"/>
                    <a:gd name="T16" fmla="*/ 410380 w 2332"/>
                    <a:gd name="T17" fmla="*/ 129047 h 1731"/>
                    <a:gd name="T18" fmla="*/ 448839 w 2332"/>
                    <a:gd name="T19" fmla="*/ 116982 h 1731"/>
                    <a:gd name="T20" fmla="*/ 471128 w 2332"/>
                    <a:gd name="T21" fmla="*/ 148981 h 1731"/>
                    <a:gd name="T22" fmla="*/ 496039 w 2332"/>
                    <a:gd name="T23" fmla="*/ 141637 h 1731"/>
                    <a:gd name="T24" fmla="*/ 513958 w 2332"/>
                    <a:gd name="T25" fmla="*/ 90228 h 1731"/>
                    <a:gd name="T26" fmla="*/ 576892 w 2332"/>
                    <a:gd name="T27" fmla="*/ 61376 h 1731"/>
                    <a:gd name="T28" fmla="*/ 583884 w 2332"/>
                    <a:gd name="T29" fmla="*/ 21508 h 1731"/>
                    <a:gd name="T30" fmla="*/ 625840 w 2332"/>
                    <a:gd name="T31" fmla="*/ 56130 h 1731"/>
                    <a:gd name="T32" fmla="*/ 674788 w 2332"/>
                    <a:gd name="T33" fmla="*/ 61376 h 1731"/>
                    <a:gd name="T34" fmla="*/ 640262 w 2332"/>
                    <a:gd name="T35" fmla="*/ 137440 h 1731"/>
                    <a:gd name="T36" fmla="*/ 659492 w 2332"/>
                    <a:gd name="T37" fmla="*/ 174686 h 1731"/>
                    <a:gd name="T38" fmla="*/ 691396 w 2332"/>
                    <a:gd name="T39" fmla="*/ 185702 h 1731"/>
                    <a:gd name="T40" fmla="*/ 728981 w 2332"/>
                    <a:gd name="T41" fmla="*/ 221898 h 1731"/>
                    <a:gd name="T42" fmla="*/ 770937 w 2332"/>
                    <a:gd name="T43" fmla="*/ 216652 h 1731"/>
                    <a:gd name="T44" fmla="*/ 799781 w 2332"/>
                    <a:gd name="T45" fmla="*/ 107539 h 1731"/>
                    <a:gd name="T46" fmla="*/ 832122 w 2332"/>
                    <a:gd name="T47" fmla="*/ 5246 h 1731"/>
                    <a:gd name="T48" fmla="*/ 844796 w 2332"/>
                    <a:gd name="T49" fmla="*/ 41966 h 1731"/>
                    <a:gd name="T50" fmla="*/ 849604 w 2332"/>
                    <a:gd name="T51" fmla="*/ 92326 h 1731"/>
                    <a:gd name="T52" fmla="*/ 867959 w 2332"/>
                    <a:gd name="T53" fmla="*/ 125899 h 1731"/>
                    <a:gd name="T54" fmla="*/ 891560 w 2332"/>
                    <a:gd name="T55" fmla="*/ 225045 h 1731"/>
                    <a:gd name="T56" fmla="*/ 912975 w 2332"/>
                    <a:gd name="T57" fmla="*/ 283274 h 1731"/>
                    <a:gd name="T58" fmla="*/ 945315 w 2332"/>
                    <a:gd name="T59" fmla="*/ 359863 h 1731"/>
                    <a:gd name="T60" fmla="*/ 969790 w 2332"/>
                    <a:gd name="T61" fmla="*/ 403403 h 1731"/>
                    <a:gd name="T62" fmla="*/ 1019175 w 2332"/>
                    <a:gd name="T63" fmla="*/ 467926 h 1731"/>
                    <a:gd name="T64" fmla="*/ 994701 w 2332"/>
                    <a:gd name="T65" fmla="*/ 579662 h 1731"/>
                    <a:gd name="T66" fmla="*/ 912100 w 2332"/>
                    <a:gd name="T67" fmla="*/ 714480 h 1731"/>
                    <a:gd name="T68" fmla="*/ 876263 w 2332"/>
                    <a:gd name="T69" fmla="*/ 751200 h 1731"/>
                    <a:gd name="T70" fmla="*/ 803278 w 2332"/>
                    <a:gd name="T71" fmla="*/ 834609 h 1731"/>
                    <a:gd name="T72" fmla="*/ 764381 w 2332"/>
                    <a:gd name="T73" fmla="*/ 879198 h 1731"/>
                    <a:gd name="T74" fmla="*/ 694455 w 2332"/>
                    <a:gd name="T75" fmla="*/ 905427 h 1731"/>
                    <a:gd name="T76" fmla="*/ 662988 w 2332"/>
                    <a:gd name="T77" fmla="*/ 888116 h 1731"/>
                    <a:gd name="T78" fmla="*/ 616225 w 2332"/>
                    <a:gd name="T79" fmla="*/ 907001 h 1731"/>
                    <a:gd name="T80" fmla="*/ 566840 w 2332"/>
                    <a:gd name="T81" fmla="*/ 888116 h 1731"/>
                    <a:gd name="T82" fmla="*/ 558973 w 2332"/>
                    <a:gd name="T83" fmla="*/ 846674 h 1731"/>
                    <a:gd name="T84" fmla="*/ 551980 w 2332"/>
                    <a:gd name="T85" fmla="*/ 795265 h 1731"/>
                    <a:gd name="T86" fmla="*/ 535373 w 2332"/>
                    <a:gd name="T87" fmla="*/ 786872 h 1731"/>
                    <a:gd name="T88" fmla="*/ 559410 w 2332"/>
                    <a:gd name="T89" fmla="*/ 724971 h 1731"/>
                    <a:gd name="T90" fmla="*/ 475498 w 2332"/>
                    <a:gd name="T91" fmla="*/ 714480 h 1731"/>
                    <a:gd name="T92" fmla="*/ 419995 w 2332"/>
                    <a:gd name="T93" fmla="*/ 672513 h 1731"/>
                    <a:gd name="T94" fmla="*/ 329527 w 2332"/>
                    <a:gd name="T95" fmla="*/ 694021 h 1731"/>
                    <a:gd name="T96" fmla="*/ 221579 w 2332"/>
                    <a:gd name="T97" fmla="*/ 744381 h 1731"/>
                    <a:gd name="T98" fmla="*/ 93526 w 2332"/>
                    <a:gd name="T99" fmla="*/ 772708 h 1731"/>
                    <a:gd name="T100" fmla="*/ 24037 w 2332"/>
                    <a:gd name="T101" fmla="*/ 781626 h 1731"/>
                    <a:gd name="T102" fmla="*/ 874 w 2332"/>
                    <a:gd name="T103" fmla="*/ 746479 h 1731"/>
                    <a:gd name="T104" fmla="*/ 42393 w 2332"/>
                    <a:gd name="T105" fmla="*/ 705037 h 1731"/>
                    <a:gd name="T106" fmla="*/ 32778 w 2332"/>
                    <a:gd name="T107" fmla="*/ 651005 h 1731"/>
                    <a:gd name="T108" fmla="*/ 49385 w 2332"/>
                    <a:gd name="T109" fmla="*/ 613760 h 1731"/>
                    <a:gd name="T110" fmla="*/ 25348 w 2332"/>
                    <a:gd name="T111" fmla="*/ 494680 h 1731"/>
                    <a:gd name="T112" fmla="*/ 49385 w 2332"/>
                    <a:gd name="T113" fmla="*/ 505696 h 1731"/>
                    <a:gd name="T114" fmla="*/ 46326 w 2332"/>
                    <a:gd name="T115" fmla="*/ 452189 h 1731"/>
                    <a:gd name="T116" fmla="*/ 64245 w 2332"/>
                    <a:gd name="T117" fmla="*/ 401305 h 173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332" h="1731">
                      <a:moveTo>
                        <a:pt x="153" y="721"/>
                      </a:moveTo>
                      <a:lnTo>
                        <a:pt x="156" y="727"/>
                      </a:lnTo>
                      <a:lnTo>
                        <a:pt x="159" y="732"/>
                      </a:lnTo>
                      <a:lnTo>
                        <a:pt x="162" y="735"/>
                      </a:lnTo>
                      <a:lnTo>
                        <a:pt x="167" y="738"/>
                      </a:lnTo>
                      <a:lnTo>
                        <a:pt x="173" y="744"/>
                      </a:lnTo>
                      <a:lnTo>
                        <a:pt x="180" y="751"/>
                      </a:lnTo>
                      <a:lnTo>
                        <a:pt x="189" y="744"/>
                      </a:lnTo>
                      <a:lnTo>
                        <a:pt x="195" y="737"/>
                      </a:lnTo>
                      <a:lnTo>
                        <a:pt x="201" y="729"/>
                      </a:lnTo>
                      <a:lnTo>
                        <a:pt x="205" y="722"/>
                      </a:lnTo>
                      <a:lnTo>
                        <a:pt x="210" y="714"/>
                      </a:lnTo>
                      <a:lnTo>
                        <a:pt x="214" y="707"/>
                      </a:lnTo>
                      <a:lnTo>
                        <a:pt x="219" y="701"/>
                      </a:lnTo>
                      <a:lnTo>
                        <a:pt x="226" y="696"/>
                      </a:lnTo>
                      <a:lnTo>
                        <a:pt x="234" y="690"/>
                      </a:lnTo>
                      <a:lnTo>
                        <a:pt x="241" y="685"/>
                      </a:lnTo>
                      <a:lnTo>
                        <a:pt x="249" y="680"/>
                      </a:lnTo>
                      <a:lnTo>
                        <a:pt x="258" y="677"/>
                      </a:lnTo>
                      <a:lnTo>
                        <a:pt x="274" y="672"/>
                      </a:lnTo>
                      <a:lnTo>
                        <a:pt x="290" y="667"/>
                      </a:lnTo>
                      <a:lnTo>
                        <a:pt x="297" y="665"/>
                      </a:lnTo>
                      <a:lnTo>
                        <a:pt x="305" y="661"/>
                      </a:lnTo>
                      <a:lnTo>
                        <a:pt x="312" y="658"/>
                      </a:lnTo>
                      <a:lnTo>
                        <a:pt x="318" y="654"/>
                      </a:lnTo>
                      <a:lnTo>
                        <a:pt x="325" y="649"/>
                      </a:lnTo>
                      <a:lnTo>
                        <a:pt x="330" y="644"/>
                      </a:lnTo>
                      <a:lnTo>
                        <a:pt x="335" y="637"/>
                      </a:lnTo>
                      <a:lnTo>
                        <a:pt x="339" y="628"/>
                      </a:lnTo>
                      <a:lnTo>
                        <a:pt x="360" y="631"/>
                      </a:lnTo>
                      <a:lnTo>
                        <a:pt x="370" y="631"/>
                      </a:lnTo>
                      <a:lnTo>
                        <a:pt x="375" y="629"/>
                      </a:lnTo>
                      <a:lnTo>
                        <a:pt x="385" y="628"/>
                      </a:lnTo>
                      <a:lnTo>
                        <a:pt x="393" y="628"/>
                      </a:lnTo>
                      <a:lnTo>
                        <a:pt x="400" y="627"/>
                      </a:lnTo>
                      <a:lnTo>
                        <a:pt x="405" y="624"/>
                      </a:lnTo>
                      <a:lnTo>
                        <a:pt x="412" y="622"/>
                      </a:lnTo>
                      <a:lnTo>
                        <a:pt x="423" y="615"/>
                      </a:lnTo>
                      <a:lnTo>
                        <a:pt x="435" y="606"/>
                      </a:lnTo>
                      <a:lnTo>
                        <a:pt x="447" y="598"/>
                      </a:lnTo>
                      <a:lnTo>
                        <a:pt x="461" y="592"/>
                      </a:lnTo>
                      <a:lnTo>
                        <a:pt x="469" y="589"/>
                      </a:lnTo>
                      <a:lnTo>
                        <a:pt x="478" y="587"/>
                      </a:lnTo>
                      <a:lnTo>
                        <a:pt x="487" y="585"/>
                      </a:lnTo>
                      <a:lnTo>
                        <a:pt x="498" y="585"/>
                      </a:lnTo>
                      <a:lnTo>
                        <a:pt x="520" y="585"/>
                      </a:lnTo>
                      <a:lnTo>
                        <a:pt x="544" y="584"/>
                      </a:lnTo>
                      <a:lnTo>
                        <a:pt x="558" y="584"/>
                      </a:lnTo>
                      <a:lnTo>
                        <a:pt x="570" y="582"/>
                      </a:lnTo>
                      <a:lnTo>
                        <a:pt x="581" y="581"/>
                      </a:lnTo>
                      <a:lnTo>
                        <a:pt x="592" y="579"/>
                      </a:lnTo>
                      <a:lnTo>
                        <a:pt x="605" y="570"/>
                      </a:lnTo>
                      <a:lnTo>
                        <a:pt x="619" y="558"/>
                      </a:lnTo>
                      <a:lnTo>
                        <a:pt x="635" y="542"/>
                      </a:lnTo>
                      <a:lnTo>
                        <a:pt x="650" y="525"/>
                      </a:lnTo>
                      <a:lnTo>
                        <a:pt x="664" y="508"/>
                      </a:lnTo>
                      <a:lnTo>
                        <a:pt x="677" y="490"/>
                      </a:lnTo>
                      <a:lnTo>
                        <a:pt x="688" y="475"/>
                      </a:lnTo>
                      <a:lnTo>
                        <a:pt x="698" y="462"/>
                      </a:lnTo>
                      <a:lnTo>
                        <a:pt x="695" y="461"/>
                      </a:lnTo>
                      <a:lnTo>
                        <a:pt x="693" y="459"/>
                      </a:lnTo>
                      <a:lnTo>
                        <a:pt x="691" y="456"/>
                      </a:lnTo>
                      <a:lnTo>
                        <a:pt x="688" y="452"/>
                      </a:lnTo>
                      <a:lnTo>
                        <a:pt x="683" y="444"/>
                      </a:lnTo>
                      <a:lnTo>
                        <a:pt x="677" y="437"/>
                      </a:lnTo>
                      <a:lnTo>
                        <a:pt x="688" y="432"/>
                      </a:lnTo>
                      <a:lnTo>
                        <a:pt x="697" y="426"/>
                      </a:lnTo>
                      <a:lnTo>
                        <a:pt x="705" y="419"/>
                      </a:lnTo>
                      <a:lnTo>
                        <a:pt x="710" y="413"/>
                      </a:lnTo>
                      <a:lnTo>
                        <a:pt x="716" y="406"/>
                      </a:lnTo>
                      <a:lnTo>
                        <a:pt x="721" y="399"/>
                      </a:lnTo>
                      <a:lnTo>
                        <a:pt x="729" y="393"/>
                      </a:lnTo>
                      <a:lnTo>
                        <a:pt x="738" y="388"/>
                      </a:lnTo>
                      <a:lnTo>
                        <a:pt x="739" y="399"/>
                      </a:lnTo>
                      <a:lnTo>
                        <a:pt x="741" y="409"/>
                      </a:lnTo>
                      <a:lnTo>
                        <a:pt x="744" y="418"/>
                      </a:lnTo>
                      <a:lnTo>
                        <a:pt x="749" y="425"/>
                      </a:lnTo>
                      <a:lnTo>
                        <a:pt x="758" y="439"/>
                      </a:lnTo>
                      <a:lnTo>
                        <a:pt x="764" y="450"/>
                      </a:lnTo>
                      <a:lnTo>
                        <a:pt x="768" y="437"/>
                      </a:lnTo>
                      <a:lnTo>
                        <a:pt x="770" y="428"/>
                      </a:lnTo>
                      <a:lnTo>
                        <a:pt x="771" y="418"/>
                      </a:lnTo>
                      <a:lnTo>
                        <a:pt x="771" y="406"/>
                      </a:lnTo>
                      <a:lnTo>
                        <a:pt x="775" y="402"/>
                      </a:lnTo>
                      <a:lnTo>
                        <a:pt x="776" y="397"/>
                      </a:lnTo>
                      <a:lnTo>
                        <a:pt x="777" y="391"/>
                      </a:lnTo>
                      <a:lnTo>
                        <a:pt x="777" y="385"/>
                      </a:lnTo>
                      <a:lnTo>
                        <a:pt x="777" y="379"/>
                      </a:lnTo>
                      <a:lnTo>
                        <a:pt x="778" y="373"/>
                      </a:lnTo>
                      <a:lnTo>
                        <a:pt x="781" y="368"/>
                      </a:lnTo>
                      <a:lnTo>
                        <a:pt x="784" y="363"/>
                      </a:lnTo>
                      <a:lnTo>
                        <a:pt x="787" y="370"/>
                      </a:lnTo>
                      <a:lnTo>
                        <a:pt x="790" y="381"/>
                      </a:lnTo>
                      <a:lnTo>
                        <a:pt x="838" y="381"/>
                      </a:lnTo>
                      <a:lnTo>
                        <a:pt x="833" y="369"/>
                      </a:lnTo>
                      <a:lnTo>
                        <a:pt x="832" y="358"/>
                      </a:lnTo>
                      <a:lnTo>
                        <a:pt x="831" y="349"/>
                      </a:lnTo>
                      <a:lnTo>
                        <a:pt x="832" y="341"/>
                      </a:lnTo>
                      <a:lnTo>
                        <a:pt x="835" y="327"/>
                      </a:lnTo>
                      <a:lnTo>
                        <a:pt x="838" y="314"/>
                      </a:lnTo>
                      <a:lnTo>
                        <a:pt x="852" y="315"/>
                      </a:lnTo>
                      <a:lnTo>
                        <a:pt x="860" y="316"/>
                      </a:lnTo>
                      <a:lnTo>
                        <a:pt x="863" y="316"/>
                      </a:lnTo>
                      <a:lnTo>
                        <a:pt x="866" y="316"/>
                      </a:lnTo>
                      <a:lnTo>
                        <a:pt x="871" y="315"/>
                      </a:lnTo>
                      <a:lnTo>
                        <a:pt x="877" y="314"/>
                      </a:lnTo>
                      <a:lnTo>
                        <a:pt x="885" y="295"/>
                      </a:lnTo>
                      <a:lnTo>
                        <a:pt x="891" y="281"/>
                      </a:lnTo>
                      <a:lnTo>
                        <a:pt x="898" y="268"/>
                      </a:lnTo>
                      <a:lnTo>
                        <a:pt x="910" y="252"/>
                      </a:lnTo>
                      <a:lnTo>
                        <a:pt x="916" y="255"/>
                      </a:lnTo>
                      <a:lnTo>
                        <a:pt x="921" y="256"/>
                      </a:lnTo>
                      <a:lnTo>
                        <a:pt x="925" y="256"/>
                      </a:lnTo>
                      <a:lnTo>
                        <a:pt x="930" y="255"/>
                      </a:lnTo>
                      <a:lnTo>
                        <a:pt x="933" y="253"/>
                      </a:lnTo>
                      <a:lnTo>
                        <a:pt x="935" y="250"/>
                      </a:lnTo>
                      <a:lnTo>
                        <a:pt x="939" y="246"/>
                      </a:lnTo>
                      <a:lnTo>
                        <a:pt x="940" y="242"/>
                      </a:lnTo>
                      <a:lnTo>
                        <a:pt x="946" y="224"/>
                      </a:lnTo>
                      <a:lnTo>
                        <a:pt x="951" y="209"/>
                      </a:lnTo>
                      <a:lnTo>
                        <a:pt x="957" y="212"/>
                      </a:lnTo>
                      <a:lnTo>
                        <a:pt x="965" y="214"/>
                      </a:lnTo>
                      <a:lnTo>
                        <a:pt x="973" y="215"/>
                      </a:lnTo>
                      <a:lnTo>
                        <a:pt x="980" y="214"/>
                      </a:lnTo>
                      <a:lnTo>
                        <a:pt x="989" y="214"/>
                      </a:lnTo>
                      <a:lnTo>
                        <a:pt x="998" y="213"/>
                      </a:lnTo>
                      <a:lnTo>
                        <a:pt x="1007" y="213"/>
                      </a:lnTo>
                      <a:lnTo>
                        <a:pt x="1017" y="215"/>
                      </a:lnTo>
                      <a:lnTo>
                        <a:pt x="1022" y="219"/>
                      </a:lnTo>
                      <a:lnTo>
                        <a:pt x="1027" y="223"/>
                      </a:lnTo>
                      <a:lnTo>
                        <a:pt x="1031" y="227"/>
                      </a:lnTo>
                      <a:lnTo>
                        <a:pt x="1033" y="232"/>
                      </a:lnTo>
                      <a:lnTo>
                        <a:pt x="1037" y="244"/>
                      </a:lnTo>
                      <a:lnTo>
                        <a:pt x="1040" y="257"/>
                      </a:lnTo>
                      <a:lnTo>
                        <a:pt x="1043" y="269"/>
                      </a:lnTo>
                      <a:lnTo>
                        <a:pt x="1046" y="280"/>
                      </a:lnTo>
                      <a:lnTo>
                        <a:pt x="1050" y="284"/>
                      </a:lnTo>
                      <a:lnTo>
                        <a:pt x="1053" y="287"/>
                      </a:lnTo>
                      <a:lnTo>
                        <a:pt x="1057" y="289"/>
                      </a:lnTo>
                      <a:lnTo>
                        <a:pt x="1063" y="290"/>
                      </a:lnTo>
                      <a:lnTo>
                        <a:pt x="1069" y="289"/>
                      </a:lnTo>
                      <a:lnTo>
                        <a:pt x="1076" y="286"/>
                      </a:lnTo>
                      <a:lnTo>
                        <a:pt x="1078" y="284"/>
                      </a:lnTo>
                      <a:lnTo>
                        <a:pt x="1081" y="282"/>
                      </a:lnTo>
                      <a:lnTo>
                        <a:pt x="1083" y="280"/>
                      </a:lnTo>
                      <a:lnTo>
                        <a:pt x="1084" y="277"/>
                      </a:lnTo>
                      <a:lnTo>
                        <a:pt x="1088" y="279"/>
                      </a:lnTo>
                      <a:lnTo>
                        <a:pt x="1092" y="280"/>
                      </a:lnTo>
                      <a:lnTo>
                        <a:pt x="1096" y="280"/>
                      </a:lnTo>
                      <a:lnTo>
                        <a:pt x="1099" y="280"/>
                      </a:lnTo>
                      <a:lnTo>
                        <a:pt x="1104" y="278"/>
                      </a:lnTo>
                      <a:lnTo>
                        <a:pt x="1110" y="277"/>
                      </a:lnTo>
                      <a:lnTo>
                        <a:pt x="1120" y="277"/>
                      </a:lnTo>
                      <a:lnTo>
                        <a:pt x="1128" y="276"/>
                      </a:lnTo>
                      <a:lnTo>
                        <a:pt x="1133" y="274"/>
                      </a:lnTo>
                      <a:lnTo>
                        <a:pt x="1135" y="270"/>
                      </a:lnTo>
                      <a:lnTo>
                        <a:pt x="1136" y="261"/>
                      </a:lnTo>
                      <a:lnTo>
                        <a:pt x="1136" y="246"/>
                      </a:lnTo>
                      <a:lnTo>
                        <a:pt x="1136" y="240"/>
                      </a:lnTo>
                      <a:lnTo>
                        <a:pt x="1137" y="234"/>
                      </a:lnTo>
                      <a:lnTo>
                        <a:pt x="1140" y="228"/>
                      </a:lnTo>
                      <a:lnTo>
                        <a:pt x="1143" y="223"/>
                      </a:lnTo>
                      <a:lnTo>
                        <a:pt x="1148" y="212"/>
                      </a:lnTo>
                      <a:lnTo>
                        <a:pt x="1156" y="204"/>
                      </a:lnTo>
                      <a:lnTo>
                        <a:pt x="1164" y="195"/>
                      </a:lnTo>
                      <a:lnTo>
                        <a:pt x="1170" y="186"/>
                      </a:lnTo>
                      <a:lnTo>
                        <a:pt x="1173" y="182"/>
                      </a:lnTo>
                      <a:lnTo>
                        <a:pt x="1175" y="177"/>
                      </a:lnTo>
                      <a:lnTo>
                        <a:pt x="1176" y="172"/>
                      </a:lnTo>
                      <a:lnTo>
                        <a:pt x="1176" y="167"/>
                      </a:lnTo>
                      <a:lnTo>
                        <a:pt x="1189" y="154"/>
                      </a:lnTo>
                      <a:lnTo>
                        <a:pt x="1201" y="146"/>
                      </a:lnTo>
                      <a:lnTo>
                        <a:pt x="1213" y="139"/>
                      </a:lnTo>
                      <a:lnTo>
                        <a:pt x="1225" y="134"/>
                      </a:lnTo>
                      <a:lnTo>
                        <a:pt x="1237" y="131"/>
                      </a:lnTo>
                      <a:lnTo>
                        <a:pt x="1248" y="128"/>
                      </a:lnTo>
                      <a:lnTo>
                        <a:pt x="1259" y="127"/>
                      </a:lnTo>
                      <a:lnTo>
                        <a:pt x="1270" y="126"/>
                      </a:lnTo>
                      <a:lnTo>
                        <a:pt x="1289" y="125"/>
                      </a:lnTo>
                      <a:lnTo>
                        <a:pt x="1305" y="123"/>
                      </a:lnTo>
                      <a:lnTo>
                        <a:pt x="1313" y="121"/>
                      </a:lnTo>
                      <a:lnTo>
                        <a:pt x="1320" y="117"/>
                      </a:lnTo>
                      <a:lnTo>
                        <a:pt x="1324" y="112"/>
                      </a:lnTo>
                      <a:lnTo>
                        <a:pt x="1328" y="104"/>
                      </a:lnTo>
                      <a:lnTo>
                        <a:pt x="1322" y="94"/>
                      </a:lnTo>
                      <a:lnTo>
                        <a:pt x="1314" y="86"/>
                      </a:lnTo>
                      <a:lnTo>
                        <a:pt x="1308" y="80"/>
                      </a:lnTo>
                      <a:lnTo>
                        <a:pt x="1301" y="75"/>
                      </a:lnTo>
                      <a:lnTo>
                        <a:pt x="1297" y="69"/>
                      </a:lnTo>
                      <a:lnTo>
                        <a:pt x="1292" y="64"/>
                      </a:lnTo>
                      <a:lnTo>
                        <a:pt x="1290" y="58"/>
                      </a:lnTo>
                      <a:lnTo>
                        <a:pt x="1289" y="49"/>
                      </a:lnTo>
                      <a:lnTo>
                        <a:pt x="1305" y="48"/>
                      </a:lnTo>
                      <a:lnTo>
                        <a:pt x="1322" y="45"/>
                      </a:lnTo>
                      <a:lnTo>
                        <a:pt x="1336" y="41"/>
                      </a:lnTo>
                      <a:lnTo>
                        <a:pt x="1349" y="36"/>
                      </a:lnTo>
                      <a:lnTo>
                        <a:pt x="1352" y="46"/>
                      </a:lnTo>
                      <a:lnTo>
                        <a:pt x="1356" y="56"/>
                      </a:lnTo>
                      <a:lnTo>
                        <a:pt x="1360" y="64"/>
                      </a:lnTo>
                      <a:lnTo>
                        <a:pt x="1366" y="72"/>
                      </a:lnTo>
                      <a:lnTo>
                        <a:pt x="1372" y="78"/>
                      </a:lnTo>
                      <a:lnTo>
                        <a:pt x="1379" y="84"/>
                      </a:lnTo>
                      <a:lnTo>
                        <a:pt x="1387" y="90"/>
                      </a:lnTo>
                      <a:lnTo>
                        <a:pt x="1394" y="94"/>
                      </a:lnTo>
                      <a:lnTo>
                        <a:pt x="1403" y="98"/>
                      </a:lnTo>
                      <a:lnTo>
                        <a:pt x="1412" y="101"/>
                      </a:lnTo>
                      <a:lnTo>
                        <a:pt x="1422" y="104"/>
                      </a:lnTo>
                      <a:lnTo>
                        <a:pt x="1432" y="107"/>
                      </a:lnTo>
                      <a:lnTo>
                        <a:pt x="1443" y="109"/>
                      </a:lnTo>
                      <a:lnTo>
                        <a:pt x="1453" y="110"/>
                      </a:lnTo>
                      <a:lnTo>
                        <a:pt x="1464" y="111"/>
                      </a:lnTo>
                      <a:lnTo>
                        <a:pt x="1476" y="111"/>
                      </a:lnTo>
                      <a:lnTo>
                        <a:pt x="1481" y="110"/>
                      </a:lnTo>
                      <a:lnTo>
                        <a:pt x="1489" y="108"/>
                      </a:lnTo>
                      <a:lnTo>
                        <a:pt x="1499" y="105"/>
                      </a:lnTo>
                      <a:lnTo>
                        <a:pt x="1509" y="104"/>
                      </a:lnTo>
                      <a:lnTo>
                        <a:pt x="1514" y="109"/>
                      </a:lnTo>
                      <a:lnTo>
                        <a:pt x="1523" y="113"/>
                      </a:lnTo>
                      <a:lnTo>
                        <a:pt x="1532" y="116"/>
                      </a:lnTo>
                      <a:lnTo>
                        <a:pt x="1541" y="117"/>
                      </a:lnTo>
                      <a:lnTo>
                        <a:pt x="1544" y="117"/>
                      </a:lnTo>
                      <a:lnTo>
                        <a:pt x="1547" y="115"/>
                      </a:lnTo>
                      <a:lnTo>
                        <a:pt x="1549" y="113"/>
                      </a:lnTo>
                      <a:lnTo>
                        <a:pt x="1551" y="110"/>
                      </a:lnTo>
                      <a:lnTo>
                        <a:pt x="1557" y="103"/>
                      </a:lnTo>
                      <a:lnTo>
                        <a:pt x="1561" y="98"/>
                      </a:lnTo>
                      <a:lnTo>
                        <a:pt x="1561" y="135"/>
                      </a:lnTo>
                      <a:lnTo>
                        <a:pt x="1556" y="146"/>
                      </a:lnTo>
                      <a:lnTo>
                        <a:pt x="1545" y="163"/>
                      </a:lnTo>
                      <a:lnTo>
                        <a:pt x="1530" y="183"/>
                      </a:lnTo>
                      <a:lnTo>
                        <a:pt x="1513" y="205"/>
                      </a:lnTo>
                      <a:lnTo>
                        <a:pt x="1495" y="228"/>
                      </a:lnTo>
                      <a:lnTo>
                        <a:pt x="1479" y="247"/>
                      </a:lnTo>
                      <a:lnTo>
                        <a:pt x="1465" y="262"/>
                      </a:lnTo>
                      <a:lnTo>
                        <a:pt x="1455" y="270"/>
                      </a:lnTo>
                      <a:lnTo>
                        <a:pt x="1464" y="275"/>
                      </a:lnTo>
                      <a:lnTo>
                        <a:pt x="1470" y="278"/>
                      </a:lnTo>
                      <a:lnTo>
                        <a:pt x="1474" y="282"/>
                      </a:lnTo>
                      <a:lnTo>
                        <a:pt x="1479" y="286"/>
                      </a:lnTo>
                      <a:lnTo>
                        <a:pt x="1485" y="294"/>
                      </a:lnTo>
                      <a:lnTo>
                        <a:pt x="1489" y="302"/>
                      </a:lnTo>
                      <a:lnTo>
                        <a:pt x="1492" y="310"/>
                      </a:lnTo>
                      <a:lnTo>
                        <a:pt x="1495" y="317"/>
                      </a:lnTo>
                      <a:lnTo>
                        <a:pt x="1498" y="321"/>
                      </a:lnTo>
                      <a:lnTo>
                        <a:pt x="1500" y="325"/>
                      </a:lnTo>
                      <a:lnTo>
                        <a:pt x="1504" y="328"/>
                      </a:lnTo>
                      <a:lnTo>
                        <a:pt x="1509" y="333"/>
                      </a:lnTo>
                      <a:lnTo>
                        <a:pt x="1514" y="336"/>
                      </a:lnTo>
                      <a:lnTo>
                        <a:pt x="1520" y="338"/>
                      </a:lnTo>
                      <a:lnTo>
                        <a:pt x="1525" y="339"/>
                      </a:lnTo>
                      <a:lnTo>
                        <a:pt x="1532" y="338"/>
                      </a:lnTo>
                      <a:lnTo>
                        <a:pt x="1538" y="338"/>
                      </a:lnTo>
                      <a:lnTo>
                        <a:pt x="1544" y="337"/>
                      </a:lnTo>
                      <a:lnTo>
                        <a:pt x="1549" y="337"/>
                      </a:lnTo>
                      <a:lnTo>
                        <a:pt x="1555" y="339"/>
                      </a:lnTo>
                      <a:lnTo>
                        <a:pt x="1560" y="340"/>
                      </a:lnTo>
                      <a:lnTo>
                        <a:pt x="1566" y="342"/>
                      </a:lnTo>
                      <a:lnTo>
                        <a:pt x="1570" y="345"/>
                      </a:lnTo>
                      <a:lnTo>
                        <a:pt x="1574" y="347"/>
                      </a:lnTo>
                      <a:lnTo>
                        <a:pt x="1582" y="354"/>
                      </a:lnTo>
                      <a:lnTo>
                        <a:pt x="1588" y="361"/>
                      </a:lnTo>
                      <a:lnTo>
                        <a:pt x="1594" y="368"/>
                      </a:lnTo>
                      <a:lnTo>
                        <a:pt x="1602" y="376"/>
                      </a:lnTo>
                      <a:lnTo>
                        <a:pt x="1605" y="379"/>
                      </a:lnTo>
                      <a:lnTo>
                        <a:pt x="1611" y="382"/>
                      </a:lnTo>
                      <a:lnTo>
                        <a:pt x="1615" y="386"/>
                      </a:lnTo>
                      <a:lnTo>
                        <a:pt x="1622" y="388"/>
                      </a:lnTo>
                      <a:lnTo>
                        <a:pt x="1629" y="391"/>
                      </a:lnTo>
                      <a:lnTo>
                        <a:pt x="1637" y="394"/>
                      </a:lnTo>
                      <a:lnTo>
                        <a:pt x="1644" y="398"/>
                      </a:lnTo>
                      <a:lnTo>
                        <a:pt x="1649" y="403"/>
                      </a:lnTo>
                      <a:lnTo>
                        <a:pt x="1659" y="413"/>
                      </a:lnTo>
                      <a:lnTo>
                        <a:pt x="1668" y="423"/>
                      </a:lnTo>
                      <a:lnTo>
                        <a:pt x="1677" y="433"/>
                      </a:lnTo>
                      <a:lnTo>
                        <a:pt x="1686" y="442"/>
                      </a:lnTo>
                      <a:lnTo>
                        <a:pt x="1692" y="445"/>
                      </a:lnTo>
                      <a:lnTo>
                        <a:pt x="1698" y="448"/>
                      </a:lnTo>
                      <a:lnTo>
                        <a:pt x="1706" y="449"/>
                      </a:lnTo>
                      <a:lnTo>
                        <a:pt x="1714" y="450"/>
                      </a:lnTo>
                      <a:lnTo>
                        <a:pt x="1719" y="449"/>
                      </a:lnTo>
                      <a:lnTo>
                        <a:pt x="1724" y="448"/>
                      </a:lnTo>
                      <a:lnTo>
                        <a:pt x="1729" y="446"/>
                      </a:lnTo>
                      <a:lnTo>
                        <a:pt x="1735" y="444"/>
                      </a:lnTo>
                      <a:lnTo>
                        <a:pt x="1745" y="435"/>
                      </a:lnTo>
                      <a:lnTo>
                        <a:pt x="1754" y="425"/>
                      </a:lnTo>
                      <a:lnTo>
                        <a:pt x="1764" y="413"/>
                      </a:lnTo>
                      <a:lnTo>
                        <a:pt x="1773" y="400"/>
                      </a:lnTo>
                      <a:lnTo>
                        <a:pt x="1782" y="385"/>
                      </a:lnTo>
                      <a:lnTo>
                        <a:pt x="1791" y="368"/>
                      </a:lnTo>
                      <a:lnTo>
                        <a:pt x="1798" y="351"/>
                      </a:lnTo>
                      <a:lnTo>
                        <a:pt x="1805" y="334"/>
                      </a:lnTo>
                      <a:lnTo>
                        <a:pt x="1812" y="316"/>
                      </a:lnTo>
                      <a:lnTo>
                        <a:pt x="1817" y="299"/>
                      </a:lnTo>
                      <a:lnTo>
                        <a:pt x="1821" y="283"/>
                      </a:lnTo>
                      <a:lnTo>
                        <a:pt x="1825" y="266"/>
                      </a:lnTo>
                      <a:lnTo>
                        <a:pt x="1827" y="252"/>
                      </a:lnTo>
                      <a:lnTo>
                        <a:pt x="1827" y="240"/>
                      </a:lnTo>
                      <a:lnTo>
                        <a:pt x="1828" y="223"/>
                      </a:lnTo>
                      <a:lnTo>
                        <a:pt x="1830" y="205"/>
                      </a:lnTo>
                      <a:lnTo>
                        <a:pt x="1834" y="189"/>
                      </a:lnTo>
                      <a:lnTo>
                        <a:pt x="1839" y="174"/>
                      </a:lnTo>
                      <a:lnTo>
                        <a:pt x="1845" y="159"/>
                      </a:lnTo>
                      <a:lnTo>
                        <a:pt x="1850" y="145"/>
                      </a:lnTo>
                      <a:lnTo>
                        <a:pt x="1857" y="131"/>
                      </a:lnTo>
                      <a:lnTo>
                        <a:pt x="1863" y="118"/>
                      </a:lnTo>
                      <a:lnTo>
                        <a:pt x="1877" y="90"/>
                      </a:lnTo>
                      <a:lnTo>
                        <a:pt x="1888" y="63"/>
                      </a:lnTo>
                      <a:lnTo>
                        <a:pt x="1894" y="47"/>
                      </a:lnTo>
                      <a:lnTo>
                        <a:pt x="1897" y="32"/>
                      </a:lnTo>
                      <a:lnTo>
                        <a:pt x="1899" y="17"/>
                      </a:lnTo>
                      <a:lnTo>
                        <a:pt x="1901" y="0"/>
                      </a:lnTo>
                      <a:lnTo>
                        <a:pt x="1904" y="10"/>
                      </a:lnTo>
                      <a:lnTo>
                        <a:pt x="1909" y="21"/>
                      </a:lnTo>
                      <a:lnTo>
                        <a:pt x="1917" y="32"/>
                      </a:lnTo>
                      <a:lnTo>
                        <a:pt x="1925" y="43"/>
                      </a:lnTo>
                      <a:lnTo>
                        <a:pt x="1932" y="55"/>
                      </a:lnTo>
                      <a:lnTo>
                        <a:pt x="1940" y="63"/>
                      </a:lnTo>
                      <a:lnTo>
                        <a:pt x="1948" y="70"/>
                      </a:lnTo>
                      <a:lnTo>
                        <a:pt x="1953" y="74"/>
                      </a:lnTo>
                      <a:lnTo>
                        <a:pt x="1952" y="76"/>
                      </a:lnTo>
                      <a:lnTo>
                        <a:pt x="1950" y="77"/>
                      </a:lnTo>
                      <a:lnTo>
                        <a:pt x="1947" y="78"/>
                      </a:lnTo>
                      <a:lnTo>
                        <a:pt x="1943" y="79"/>
                      </a:lnTo>
                      <a:lnTo>
                        <a:pt x="1937" y="80"/>
                      </a:lnTo>
                      <a:lnTo>
                        <a:pt x="1933" y="80"/>
                      </a:lnTo>
                      <a:lnTo>
                        <a:pt x="1935" y="90"/>
                      </a:lnTo>
                      <a:lnTo>
                        <a:pt x="1937" y="98"/>
                      </a:lnTo>
                      <a:lnTo>
                        <a:pt x="1940" y="104"/>
                      </a:lnTo>
                      <a:lnTo>
                        <a:pt x="1943" y="110"/>
                      </a:lnTo>
                      <a:lnTo>
                        <a:pt x="1947" y="115"/>
                      </a:lnTo>
                      <a:lnTo>
                        <a:pt x="1950" y="121"/>
                      </a:lnTo>
                      <a:lnTo>
                        <a:pt x="1952" y="127"/>
                      </a:lnTo>
                      <a:lnTo>
                        <a:pt x="1953" y="135"/>
                      </a:lnTo>
                      <a:lnTo>
                        <a:pt x="1953" y="144"/>
                      </a:lnTo>
                      <a:lnTo>
                        <a:pt x="1951" y="152"/>
                      </a:lnTo>
                      <a:lnTo>
                        <a:pt x="1949" y="160"/>
                      </a:lnTo>
                      <a:lnTo>
                        <a:pt x="1947" y="169"/>
                      </a:lnTo>
                      <a:lnTo>
                        <a:pt x="1944" y="176"/>
                      </a:lnTo>
                      <a:lnTo>
                        <a:pt x="1942" y="183"/>
                      </a:lnTo>
                      <a:lnTo>
                        <a:pt x="1941" y="190"/>
                      </a:lnTo>
                      <a:lnTo>
                        <a:pt x="1940" y="197"/>
                      </a:lnTo>
                      <a:lnTo>
                        <a:pt x="1940" y="201"/>
                      </a:lnTo>
                      <a:lnTo>
                        <a:pt x="1941" y="206"/>
                      </a:lnTo>
                      <a:lnTo>
                        <a:pt x="1942" y="210"/>
                      </a:lnTo>
                      <a:lnTo>
                        <a:pt x="1944" y="214"/>
                      </a:lnTo>
                      <a:lnTo>
                        <a:pt x="1950" y="222"/>
                      </a:lnTo>
                      <a:lnTo>
                        <a:pt x="1955" y="228"/>
                      </a:lnTo>
                      <a:lnTo>
                        <a:pt x="1963" y="233"/>
                      </a:lnTo>
                      <a:lnTo>
                        <a:pt x="1971" y="237"/>
                      </a:lnTo>
                      <a:lnTo>
                        <a:pt x="1978" y="239"/>
                      </a:lnTo>
                      <a:lnTo>
                        <a:pt x="1986" y="240"/>
                      </a:lnTo>
                      <a:lnTo>
                        <a:pt x="1987" y="244"/>
                      </a:lnTo>
                      <a:lnTo>
                        <a:pt x="1989" y="248"/>
                      </a:lnTo>
                      <a:lnTo>
                        <a:pt x="1993" y="251"/>
                      </a:lnTo>
                      <a:lnTo>
                        <a:pt x="1997" y="254"/>
                      </a:lnTo>
                      <a:lnTo>
                        <a:pt x="2006" y="257"/>
                      </a:lnTo>
                      <a:lnTo>
                        <a:pt x="2014" y="258"/>
                      </a:lnTo>
                      <a:lnTo>
                        <a:pt x="2014" y="278"/>
                      </a:lnTo>
                      <a:lnTo>
                        <a:pt x="2015" y="297"/>
                      </a:lnTo>
                      <a:lnTo>
                        <a:pt x="2017" y="314"/>
                      </a:lnTo>
                      <a:lnTo>
                        <a:pt x="2019" y="332"/>
                      </a:lnTo>
                      <a:lnTo>
                        <a:pt x="2026" y="365"/>
                      </a:lnTo>
                      <a:lnTo>
                        <a:pt x="2033" y="398"/>
                      </a:lnTo>
                      <a:lnTo>
                        <a:pt x="2040" y="429"/>
                      </a:lnTo>
                      <a:lnTo>
                        <a:pt x="2047" y="461"/>
                      </a:lnTo>
                      <a:lnTo>
                        <a:pt x="2050" y="476"/>
                      </a:lnTo>
                      <a:lnTo>
                        <a:pt x="2051" y="491"/>
                      </a:lnTo>
                      <a:lnTo>
                        <a:pt x="2053" y="508"/>
                      </a:lnTo>
                      <a:lnTo>
                        <a:pt x="2053" y="523"/>
                      </a:lnTo>
                      <a:lnTo>
                        <a:pt x="2053" y="526"/>
                      </a:lnTo>
                      <a:lnTo>
                        <a:pt x="2054" y="528"/>
                      </a:lnTo>
                      <a:lnTo>
                        <a:pt x="2056" y="529"/>
                      </a:lnTo>
                      <a:lnTo>
                        <a:pt x="2060" y="531"/>
                      </a:lnTo>
                      <a:lnTo>
                        <a:pt x="2066" y="533"/>
                      </a:lnTo>
                      <a:lnTo>
                        <a:pt x="2074" y="536"/>
                      </a:lnTo>
                      <a:lnTo>
                        <a:pt x="2082" y="538"/>
                      </a:lnTo>
                      <a:lnTo>
                        <a:pt x="2089" y="540"/>
                      </a:lnTo>
                      <a:lnTo>
                        <a:pt x="2096" y="544"/>
                      </a:lnTo>
                      <a:lnTo>
                        <a:pt x="2099" y="548"/>
                      </a:lnTo>
                      <a:lnTo>
                        <a:pt x="2108" y="562"/>
                      </a:lnTo>
                      <a:lnTo>
                        <a:pt x="2116" y="574"/>
                      </a:lnTo>
                      <a:lnTo>
                        <a:pt x="2120" y="578"/>
                      </a:lnTo>
                      <a:lnTo>
                        <a:pt x="2123" y="582"/>
                      </a:lnTo>
                      <a:lnTo>
                        <a:pt x="2128" y="584"/>
                      </a:lnTo>
                      <a:lnTo>
                        <a:pt x="2133" y="585"/>
                      </a:lnTo>
                      <a:lnTo>
                        <a:pt x="2134" y="596"/>
                      </a:lnTo>
                      <a:lnTo>
                        <a:pt x="2139" y="615"/>
                      </a:lnTo>
                      <a:lnTo>
                        <a:pt x="2146" y="637"/>
                      </a:lnTo>
                      <a:lnTo>
                        <a:pt x="2154" y="661"/>
                      </a:lnTo>
                      <a:lnTo>
                        <a:pt x="2163" y="686"/>
                      </a:lnTo>
                      <a:lnTo>
                        <a:pt x="2172" y="707"/>
                      </a:lnTo>
                      <a:lnTo>
                        <a:pt x="2179" y="724"/>
                      </a:lnTo>
                      <a:lnTo>
                        <a:pt x="2186" y="733"/>
                      </a:lnTo>
                      <a:lnTo>
                        <a:pt x="2188" y="735"/>
                      </a:lnTo>
                      <a:lnTo>
                        <a:pt x="2194" y="737"/>
                      </a:lnTo>
                      <a:lnTo>
                        <a:pt x="2201" y="738"/>
                      </a:lnTo>
                      <a:lnTo>
                        <a:pt x="2211" y="739"/>
                      </a:lnTo>
                      <a:lnTo>
                        <a:pt x="2231" y="742"/>
                      </a:lnTo>
                      <a:lnTo>
                        <a:pt x="2245" y="745"/>
                      </a:lnTo>
                      <a:lnTo>
                        <a:pt x="2242" y="756"/>
                      </a:lnTo>
                      <a:lnTo>
                        <a:pt x="2238" y="762"/>
                      </a:lnTo>
                      <a:lnTo>
                        <a:pt x="2231" y="766"/>
                      </a:lnTo>
                      <a:lnTo>
                        <a:pt x="2219" y="769"/>
                      </a:lnTo>
                      <a:lnTo>
                        <a:pt x="2223" y="781"/>
                      </a:lnTo>
                      <a:lnTo>
                        <a:pt x="2228" y="790"/>
                      </a:lnTo>
                      <a:lnTo>
                        <a:pt x="2233" y="800"/>
                      </a:lnTo>
                      <a:lnTo>
                        <a:pt x="2239" y="809"/>
                      </a:lnTo>
                      <a:lnTo>
                        <a:pt x="2251" y="827"/>
                      </a:lnTo>
                      <a:lnTo>
                        <a:pt x="2263" y="846"/>
                      </a:lnTo>
                      <a:lnTo>
                        <a:pt x="2289" y="879"/>
                      </a:lnTo>
                      <a:lnTo>
                        <a:pt x="2312" y="912"/>
                      </a:lnTo>
                      <a:lnTo>
                        <a:pt x="2318" y="907"/>
                      </a:lnTo>
                      <a:lnTo>
                        <a:pt x="2324" y="902"/>
                      </a:lnTo>
                      <a:lnTo>
                        <a:pt x="2328" y="899"/>
                      </a:lnTo>
                      <a:lnTo>
                        <a:pt x="2330" y="896"/>
                      </a:lnTo>
                      <a:lnTo>
                        <a:pt x="2332" y="892"/>
                      </a:lnTo>
                      <a:lnTo>
                        <a:pt x="2332" y="887"/>
                      </a:lnTo>
                      <a:lnTo>
                        <a:pt x="2332" y="896"/>
                      </a:lnTo>
                      <a:lnTo>
                        <a:pt x="2332" y="903"/>
                      </a:lnTo>
                      <a:lnTo>
                        <a:pt x="2332" y="910"/>
                      </a:lnTo>
                      <a:lnTo>
                        <a:pt x="2332" y="918"/>
                      </a:lnTo>
                      <a:lnTo>
                        <a:pt x="2293" y="1010"/>
                      </a:lnTo>
                      <a:lnTo>
                        <a:pt x="2295" y="1024"/>
                      </a:lnTo>
                      <a:lnTo>
                        <a:pt x="2296" y="1038"/>
                      </a:lnTo>
                      <a:lnTo>
                        <a:pt x="2295" y="1051"/>
                      </a:lnTo>
                      <a:lnTo>
                        <a:pt x="2291" y="1066"/>
                      </a:lnTo>
                      <a:lnTo>
                        <a:pt x="2288" y="1079"/>
                      </a:lnTo>
                      <a:lnTo>
                        <a:pt x="2283" y="1092"/>
                      </a:lnTo>
                      <a:lnTo>
                        <a:pt x="2276" y="1105"/>
                      </a:lnTo>
                      <a:lnTo>
                        <a:pt x="2269" y="1118"/>
                      </a:lnTo>
                      <a:lnTo>
                        <a:pt x="2253" y="1143"/>
                      </a:lnTo>
                      <a:lnTo>
                        <a:pt x="2237" y="1167"/>
                      </a:lnTo>
                      <a:lnTo>
                        <a:pt x="2220" y="1188"/>
                      </a:lnTo>
                      <a:lnTo>
                        <a:pt x="2206" y="1207"/>
                      </a:lnTo>
                      <a:lnTo>
                        <a:pt x="2188" y="1233"/>
                      </a:lnTo>
                      <a:lnTo>
                        <a:pt x="2172" y="1260"/>
                      </a:lnTo>
                      <a:lnTo>
                        <a:pt x="2153" y="1289"/>
                      </a:lnTo>
                      <a:lnTo>
                        <a:pt x="2133" y="1317"/>
                      </a:lnTo>
                      <a:lnTo>
                        <a:pt x="2123" y="1329"/>
                      </a:lnTo>
                      <a:lnTo>
                        <a:pt x="2111" y="1342"/>
                      </a:lnTo>
                      <a:lnTo>
                        <a:pt x="2100" y="1352"/>
                      </a:lnTo>
                      <a:lnTo>
                        <a:pt x="2087" y="1362"/>
                      </a:lnTo>
                      <a:lnTo>
                        <a:pt x="2081" y="1366"/>
                      </a:lnTo>
                      <a:lnTo>
                        <a:pt x="2074" y="1369"/>
                      </a:lnTo>
                      <a:lnTo>
                        <a:pt x="2066" y="1372"/>
                      </a:lnTo>
                      <a:lnTo>
                        <a:pt x="2059" y="1375"/>
                      </a:lnTo>
                      <a:lnTo>
                        <a:pt x="2051" y="1377"/>
                      </a:lnTo>
                      <a:lnTo>
                        <a:pt x="2043" y="1378"/>
                      </a:lnTo>
                      <a:lnTo>
                        <a:pt x="2036" y="1379"/>
                      </a:lnTo>
                      <a:lnTo>
                        <a:pt x="2027" y="1380"/>
                      </a:lnTo>
                      <a:lnTo>
                        <a:pt x="2026" y="1393"/>
                      </a:lnTo>
                      <a:lnTo>
                        <a:pt x="2022" y="1404"/>
                      </a:lnTo>
                      <a:lnTo>
                        <a:pt x="2018" y="1414"/>
                      </a:lnTo>
                      <a:lnTo>
                        <a:pt x="2013" y="1423"/>
                      </a:lnTo>
                      <a:lnTo>
                        <a:pt x="2005" y="1432"/>
                      </a:lnTo>
                      <a:lnTo>
                        <a:pt x="1997" y="1440"/>
                      </a:lnTo>
                      <a:lnTo>
                        <a:pt x="1988" y="1449"/>
                      </a:lnTo>
                      <a:lnTo>
                        <a:pt x="1978" y="1456"/>
                      </a:lnTo>
                      <a:lnTo>
                        <a:pt x="1958" y="1470"/>
                      </a:lnTo>
                      <a:lnTo>
                        <a:pt x="1937" y="1483"/>
                      </a:lnTo>
                      <a:lnTo>
                        <a:pt x="1917" y="1495"/>
                      </a:lnTo>
                      <a:lnTo>
                        <a:pt x="1901" y="1510"/>
                      </a:lnTo>
                      <a:lnTo>
                        <a:pt x="1885" y="1525"/>
                      </a:lnTo>
                      <a:lnTo>
                        <a:pt x="1873" y="1539"/>
                      </a:lnTo>
                      <a:lnTo>
                        <a:pt x="1864" y="1553"/>
                      </a:lnTo>
                      <a:lnTo>
                        <a:pt x="1857" y="1565"/>
                      </a:lnTo>
                      <a:lnTo>
                        <a:pt x="1848" y="1578"/>
                      </a:lnTo>
                      <a:lnTo>
                        <a:pt x="1838" y="1591"/>
                      </a:lnTo>
                      <a:lnTo>
                        <a:pt x="1825" y="1604"/>
                      </a:lnTo>
                      <a:lnTo>
                        <a:pt x="1807" y="1621"/>
                      </a:lnTo>
                      <a:lnTo>
                        <a:pt x="1801" y="1630"/>
                      </a:lnTo>
                      <a:lnTo>
                        <a:pt x="1796" y="1639"/>
                      </a:lnTo>
                      <a:lnTo>
                        <a:pt x="1793" y="1648"/>
                      </a:lnTo>
                      <a:lnTo>
                        <a:pt x="1790" y="1657"/>
                      </a:lnTo>
                      <a:lnTo>
                        <a:pt x="1786" y="1665"/>
                      </a:lnTo>
                      <a:lnTo>
                        <a:pt x="1782" y="1671"/>
                      </a:lnTo>
                      <a:lnTo>
                        <a:pt x="1780" y="1673"/>
                      </a:lnTo>
                      <a:lnTo>
                        <a:pt x="1776" y="1675"/>
                      </a:lnTo>
                      <a:lnTo>
                        <a:pt x="1772" y="1676"/>
                      </a:lnTo>
                      <a:lnTo>
                        <a:pt x="1768" y="1676"/>
                      </a:lnTo>
                      <a:lnTo>
                        <a:pt x="1749" y="1676"/>
                      </a:lnTo>
                      <a:lnTo>
                        <a:pt x="1733" y="1676"/>
                      </a:lnTo>
                      <a:lnTo>
                        <a:pt x="1718" y="1676"/>
                      </a:lnTo>
                      <a:lnTo>
                        <a:pt x="1707" y="1676"/>
                      </a:lnTo>
                      <a:lnTo>
                        <a:pt x="1702" y="1676"/>
                      </a:lnTo>
                      <a:lnTo>
                        <a:pt x="1695" y="1678"/>
                      </a:lnTo>
                      <a:lnTo>
                        <a:pt x="1689" y="1680"/>
                      </a:lnTo>
                      <a:lnTo>
                        <a:pt x="1682" y="1683"/>
                      </a:lnTo>
                      <a:lnTo>
                        <a:pt x="1668" y="1690"/>
                      </a:lnTo>
                      <a:lnTo>
                        <a:pt x="1652" y="1699"/>
                      </a:lnTo>
                      <a:lnTo>
                        <a:pt x="1634" y="1708"/>
                      </a:lnTo>
                      <a:lnTo>
                        <a:pt x="1613" y="1717"/>
                      </a:lnTo>
                      <a:lnTo>
                        <a:pt x="1602" y="1722"/>
                      </a:lnTo>
                      <a:lnTo>
                        <a:pt x="1589" y="1726"/>
                      </a:lnTo>
                      <a:lnTo>
                        <a:pt x="1576" y="1729"/>
                      </a:lnTo>
                      <a:lnTo>
                        <a:pt x="1561" y="1731"/>
                      </a:lnTo>
                      <a:lnTo>
                        <a:pt x="1558" y="1725"/>
                      </a:lnTo>
                      <a:lnTo>
                        <a:pt x="1555" y="1718"/>
                      </a:lnTo>
                      <a:lnTo>
                        <a:pt x="1548" y="1718"/>
                      </a:lnTo>
                      <a:lnTo>
                        <a:pt x="1541" y="1717"/>
                      </a:lnTo>
                      <a:lnTo>
                        <a:pt x="1536" y="1715"/>
                      </a:lnTo>
                      <a:lnTo>
                        <a:pt x="1532" y="1713"/>
                      </a:lnTo>
                      <a:lnTo>
                        <a:pt x="1528" y="1711"/>
                      </a:lnTo>
                      <a:lnTo>
                        <a:pt x="1525" y="1708"/>
                      </a:lnTo>
                      <a:lnTo>
                        <a:pt x="1522" y="1705"/>
                      </a:lnTo>
                      <a:lnTo>
                        <a:pt x="1520" y="1701"/>
                      </a:lnTo>
                      <a:lnTo>
                        <a:pt x="1517" y="1693"/>
                      </a:lnTo>
                      <a:lnTo>
                        <a:pt x="1515" y="1685"/>
                      </a:lnTo>
                      <a:lnTo>
                        <a:pt x="1515" y="1677"/>
                      </a:lnTo>
                      <a:lnTo>
                        <a:pt x="1515" y="1670"/>
                      </a:lnTo>
                      <a:lnTo>
                        <a:pt x="1489" y="1690"/>
                      </a:lnTo>
                      <a:lnTo>
                        <a:pt x="1462" y="1709"/>
                      </a:lnTo>
                      <a:lnTo>
                        <a:pt x="1449" y="1718"/>
                      </a:lnTo>
                      <a:lnTo>
                        <a:pt x="1437" y="1725"/>
                      </a:lnTo>
                      <a:lnTo>
                        <a:pt x="1432" y="1728"/>
                      </a:lnTo>
                      <a:lnTo>
                        <a:pt x="1426" y="1730"/>
                      </a:lnTo>
                      <a:lnTo>
                        <a:pt x="1421" y="1731"/>
                      </a:lnTo>
                      <a:lnTo>
                        <a:pt x="1415" y="1731"/>
                      </a:lnTo>
                      <a:lnTo>
                        <a:pt x="1413" y="1731"/>
                      </a:lnTo>
                      <a:lnTo>
                        <a:pt x="1410" y="1729"/>
                      </a:lnTo>
                      <a:lnTo>
                        <a:pt x="1406" y="1727"/>
                      </a:lnTo>
                      <a:lnTo>
                        <a:pt x="1403" y="1725"/>
                      </a:lnTo>
                      <a:lnTo>
                        <a:pt x="1400" y="1722"/>
                      </a:lnTo>
                      <a:lnTo>
                        <a:pt x="1398" y="1718"/>
                      </a:lnTo>
                      <a:lnTo>
                        <a:pt x="1395" y="1715"/>
                      </a:lnTo>
                      <a:lnTo>
                        <a:pt x="1395" y="1712"/>
                      </a:lnTo>
                      <a:lnTo>
                        <a:pt x="1372" y="1711"/>
                      </a:lnTo>
                      <a:lnTo>
                        <a:pt x="1349" y="1709"/>
                      </a:lnTo>
                      <a:lnTo>
                        <a:pt x="1338" y="1707"/>
                      </a:lnTo>
                      <a:lnTo>
                        <a:pt x="1327" y="1704"/>
                      </a:lnTo>
                      <a:lnTo>
                        <a:pt x="1316" y="1701"/>
                      </a:lnTo>
                      <a:lnTo>
                        <a:pt x="1307" y="1697"/>
                      </a:lnTo>
                      <a:lnTo>
                        <a:pt x="1297" y="1693"/>
                      </a:lnTo>
                      <a:lnTo>
                        <a:pt x="1289" y="1688"/>
                      </a:lnTo>
                      <a:lnTo>
                        <a:pt x="1281" y="1683"/>
                      </a:lnTo>
                      <a:lnTo>
                        <a:pt x="1275" y="1677"/>
                      </a:lnTo>
                      <a:lnTo>
                        <a:pt x="1269" y="1670"/>
                      </a:lnTo>
                      <a:lnTo>
                        <a:pt x="1266" y="1662"/>
                      </a:lnTo>
                      <a:lnTo>
                        <a:pt x="1264" y="1653"/>
                      </a:lnTo>
                      <a:lnTo>
                        <a:pt x="1263" y="1645"/>
                      </a:lnTo>
                      <a:lnTo>
                        <a:pt x="1263" y="1639"/>
                      </a:lnTo>
                      <a:lnTo>
                        <a:pt x="1264" y="1635"/>
                      </a:lnTo>
                      <a:lnTo>
                        <a:pt x="1266" y="1631"/>
                      </a:lnTo>
                      <a:lnTo>
                        <a:pt x="1268" y="1627"/>
                      </a:lnTo>
                      <a:lnTo>
                        <a:pt x="1272" y="1620"/>
                      </a:lnTo>
                      <a:lnTo>
                        <a:pt x="1279" y="1614"/>
                      </a:lnTo>
                      <a:lnTo>
                        <a:pt x="1286" y="1609"/>
                      </a:lnTo>
                      <a:lnTo>
                        <a:pt x="1290" y="1601"/>
                      </a:lnTo>
                      <a:lnTo>
                        <a:pt x="1292" y="1597"/>
                      </a:lnTo>
                      <a:lnTo>
                        <a:pt x="1294" y="1593"/>
                      </a:lnTo>
                      <a:lnTo>
                        <a:pt x="1296" y="1589"/>
                      </a:lnTo>
                      <a:lnTo>
                        <a:pt x="1296" y="1583"/>
                      </a:lnTo>
                      <a:lnTo>
                        <a:pt x="1296" y="1546"/>
                      </a:lnTo>
                      <a:lnTo>
                        <a:pt x="1309" y="1528"/>
                      </a:lnTo>
                      <a:lnTo>
                        <a:pt x="1309" y="1522"/>
                      </a:lnTo>
                      <a:lnTo>
                        <a:pt x="1256" y="1522"/>
                      </a:lnTo>
                      <a:lnTo>
                        <a:pt x="1249" y="1534"/>
                      </a:lnTo>
                      <a:lnTo>
                        <a:pt x="1255" y="1525"/>
                      </a:lnTo>
                      <a:lnTo>
                        <a:pt x="1263" y="1516"/>
                      </a:lnTo>
                      <a:lnTo>
                        <a:pt x="1269" y="1509"/>
                      </a:lnTo>
                      <a:lnTo>
                        <a:pt x="1276" y="1504"/>
                      </a:lnTo>
                      <a:lnTo>
                        <a:pt x="1276" y="1460"/>
                      </a:lnTo>
                      <a:lnTo>
                        <a:pt x="1270" y="1462"/>
                      </a:lnTo>
                      <a:lnTo>
                        <a:pt x="1265" y="1464"/>
                      </a:lnTo>
                      <a:lnTo>
                        <a:pt x="1260" y="1466"/>
                      </a:lnTo>
                      <a:lnTo>
                        <a:pt x="1256" y="1469"/>
                      </a:lnTo>
                      <a:lnTo>
                        <a:pt x="1249" y="1475"/>
                      </a:lnTo>
                      <a:lnTo>
                        <a:pt x="1243" y="1481"/>
                      </a:lnTo>
                      <a:lnTo>
                        <a:pt x="1237" y="1488"/>
                      </a:lnTo>
                      <a:lnTo>
                        <a:pt x="1232" y="1494"/>
                      </a:lnTo>
                      <a:lnTo>
                        <a:pt x="1229" y="1498"/>
                      </a:lnTo>
                      <a:lnTo>
                        <a:pt x="1225" y="1500"/>
                      </a:lnTo>
                      <a:lnTo>
                        <a:pt x="1221" y="1502"/>
                      </a:lnTo>
                      <a:lnTo>
                        <a:pt x="1216" y="1504"/>
                      </a:lnTo>
                      <a:lnTo>
                        <a:pt x="1189" y="1504"/>
                      </a:lnTo>
                      <a:lnTo>
                        <a:pt x="1222" y="1472"/>
                      </a:lnTo>
                      <a:lnTo>
                        <a:pt x="1252" y="1442"/>
                      </a:lnTo>
                      <a:lnTo>
                        <a:pt x="1280" y="1411"/>
                      </a:lnTo>
                      <a:lnTo>
                        <a:pt x="1309" y="1380"/>
                      </a:lnTo>
                      <a:lnTo>
                        <a:pt x="1305" y="1378"/>
                      </a:lnTo>
                      <a:lnTo>
                        <a:pt x="1301" y="1377"/>
                      </a:lnTo>
                      <a:lnTo>
                        <a:pt x="1298" y="1376"/>
                      </a:lnTo>
                      <a:lnTo>
                        <a:pt x="1294" y="1376"/>
                      </a:lnTo>
                      <a:lnTo>
                        <a:pt x="1287" y="1378"/>
                      </a:lnTo>
                      <a:lnTo>
                        <a:pt x="1280" y="1382"/>
                      </a:lnTo>
                      <a:lnTo>
                        <a:pt x="1267" y="1392"/>
                      </a:lnTo>
                      <a:lnTo>
                        <a:pt x="1256" y="1399"/>
                      </a:lnTo>
                      <a:lnTo>
                        <a:pt x="1230" y="1418"/>
                      </a:lnTo>
                      <a:lnTo>
                        <a:pt x="1185" y="1450"/>
                      </a:lnTo>
                      <a:lnTo>
                        <a:pt x="1142" y="1478"/>
                      </a:lnTo>
                      <a:lnTo>
                        <a:pt x="1123" y="1490"/>
                      </a:lnTo>
                      <a:lnTo>
                        <a:pt x="1123" y="1380"/>
                      </a:lnTo>
                      <a:lnTo>
                        <a:pt x="1113" y="1379"/>
                      </a:lnTo>
                      <a:lnTo>
                        <a:pt x="1106" y="1377"/>
                      </a:lnTo>
                      <a:lnTo>
                        <a:pt x="1099" y="1375"/>
                      </a:lnTo>
                      <a:lnTo>
                        <a:pt x="1093" y="1371"/>
                      </a:lnTo>
                      <a:lnTo>
                        <a:pt x="1090" y="1367"/>
                      </a:lnTo>
                      <a:lnTo>
                        <a:pt x="1088" y="1362"/>
                      </a:lnTo>
                      <a:lnTo>
                        <a:pt x="1088" y="1356"/>
                      </a:lnTo>
                      <a:lnTo>
                        <a:pt x="1090" y="1349"/>
                      </a:lnTo>
                      <a:lnTo>
                        <a:pt x="1078" y="1338"/>
                      </a:lnTo>
                      <a:lnTo>
                        <a:pt x="1064" y="1325"/>
                      </a:lnTo>
                      <a:lnTo>
                        <a:pt x="1047" y="1314"/>
                      </a:lnTo>
                      <a:lnTo>
                        <a:pt x="1030" y="1304"/>
                      </a:lnTo>
                      <a:lnTo>
                        <a:pt x="1020" y="1299"/>
                      </a:lnTo>
                      <a:lnTo>
                        <a:pt x="1011" y="1295"/>
                      </a:lnTo>
                      <a:lnTo>
                        <a:pt x="1001" y="1291"/>
                      </a:lnTo>
                      <a:lnTo>
                        <a:pt x="990" y="1288"/>
                      </a:lnTo>
                      <a:lnTo>
                        <a:pt x="980" y="1285"/>
                      </a:lnTo>
                      <a:lnTo>
                        <a:pt x="971" y="1283"/>
                      </a:lnTo>
                      <a:lnTo>
                        <a:pt x="961" y="1282"/>
                      </a:lnTo>
                      <a:lnTo>
                        <a:pt x="951" y="1282"/>
                      </a:lnTo>
                      <a:lnTo>
                        <a:pt x="941" y="1283"/>
                      </a:lnTo>
                      <a:lnTo>
                        <a:pt x="931" y="1285"/>
                      </a:lnTo>
                      <a:lnTo>
                        <a:pt x="923" y="1289"/>
                      </a:lnTo>
                      <a:lnTo>
                        <a:pt x="917" y="1294"/>
                      </a:lnTo>
                      <a:lnTo>
                        <a:pt x="831" y="1294"/>
                      </a:lnTo>
                      <a:lnTo>
                        <a:pt x="819" y="1301"/>
                      </a:lnTo>
                      <a:lnTo>
                        <a:pt x="807" y="1307"/>
                      </a:lnTo>
                      <a:lnTo>
                        <a:pt x="796" y="1312"/>
                      </a:lnTo>
                      <a:lnTo>
                        <a:pt x="785" y="1316"/>
                      </a:lnTo>
                      <a:lnTo>
                        <a:pt x="775" y="1319"/>
                      </a:lnTo>
                      <a:lnTo>
                        <a:pt x="764" y="1321"/>
                      </a:lnTo>
                      <a:lnTo>
                        <a:pt x="754" y="1323"/>
                      </a:lnTo>
                      <a:lnTo>
                        <a:pt x="745" y="1324"/>
                      </a:lnTo>
                      <a:lnTo>
                        <a:pt x="726" y="1326"/>
                      </a:lnTo>
                      <a:lnTo>
                        <a:pt x="706" y="1328"/>
                      </a:lnTo>
                      <a:lnTo>
                        <a:pt x="686" y="1332"/>
                      </a:lnTo>
                      <a:lnTo>
                        <a:pt x="664" y="1337"/>
                      </a:lnTo>
                      <a:lnTo>
                        <a:pt x="636" y="1345"/>
                      </a:lnTo>
                      <a:lnTo>
                        <a:pt x="596" y="1356"/>
                      </a:lnTo>
                      <a:lnTo>
                        <a:pt x="577" y="1362"/>
                      </a:lnTo>
                      <a:lnTo>
                        <a:pt x="560" y="1369"/>
                      </a:lnTo>
                      <a:lnTo>
                        <a:pt x="547" y="1374"/>
                      </a:lnTo>
                      <a:lnTo>
                        <a:pt x="538" y="1380"/>
                      </a:lnTo>
                      <a:lnTo>
                        <a:pt x="521" y="1402"/>
                      </a:lnTo>
                      <a:lnTo>
                        <a:pt x="507" y="1419"/>
                      </a:lnTo>
                      <a:lnTo>
                        <a:pt x="501" y="1426"/>
                      </a:lnTo>
                      <a:lnTo>
                        <a:pt x="493" y="1431"/>
                      </a:lnTo>
                      <a:lnTo>
                        <a:pt x="488" y="1433"/>
                      </a:lnTo>
                      <a:lnTo>
                        <a:pt x="483" y="1434"/>
                      </a:lnTo>
                      <a:lnTo>
                        <a:pt x="478" y="1435"/>
                      </a:lnTo>
                      <a:lnTo>
                        <a:pt x="472" y="1435"/>
                      </a:lnTo>
                      <a:lnTo>
                        <a:pt x="306" y="1435"/>
                      </a:lnTo>
                      <a:lnTo>
                        <a:pt x="291" y="1439"/>
                      </a:lnTo>
                      <a:lnTo>
                        <a:pt x="277" y="1444"/>
                      </a:lnTo>
                      <a:lnTo>
                        <a:pt x="265" y="1448"/>
                      </a:lnTo>
                      <a:lnTo>
                        <a:pt x="254" y="1453"/>
                      </a:lnTo>
                      <a:lnTo>
                        <a:pt x="233" y="1463"/>
                      </a:lnTo>
                      <a:lnTo>
                        <a:pt x="214" y="1473"/>
                      </a:lnTo>
                      <a:lnTo>
                        <a:pt x="204" y="1478"/>
                      </a:lnTo>
                      <a:lnTo>
                        <a:pt x="193" y="1482"/>
                      </a:lnTo>
                      <a:lnTo>
                        <a:pt x="182" y="1486"/>
                      </a:lnTo>
                      <a:lnTo>
                        <a:pt x="170" y="1490"/>
                      </a:lnTo>
                      <a:lnTo>
                        <a:pt x="157" y="1493"/>
                      </a:lnTo>
                      <a:lnTo>
                        <a:pt x="142" y="1495"/>
                      </a:lnTo>
                      <a:lnTo>
                        <a:pt x="125" y="1496"/>
                      </a:lnTo>
                      <a:lnTo>
                        <a:pt x="106" y="1496"/>
                      </a:lnTo>
                      <a:lnTo>
                        <a:pt x="95" y="1496"/>
                      </a:lnTo>
                      <a:lnTo>
                        <a:pt x="84" y="1495"/>
                      </a:lnTo>
                      <a:lnTo>
                        <a:pt x="75" y="1494"/>
                      </a:lnTo>
                      <a:lnTo>
                        <a:pt x="65" y="1492"/>
                      </a:lnTo>
                      <a:lnTo>
                        <a:pt x="55" y="1490"/>
                      </a:lnTo>
                      <a:lnTo>
                        <a:pt x="46" y="1487"/>
                      </a:lnTo>
                      <a:lnTo>
                        <a:pt x="38" y="1483"/>
                      </a:lnTo>
                      <a:lnTo>
                        <a:pt x="31" y="1479"/>
                      </a:lnTo>
                      <a:lnTo>
                        <a:pt x="24" y="1475"/>
                      </a:lnTo>
                      <a:lnTo>
                        <a:pt x="19" y="1470"/>
                      </a:lnTo>
                      <a:lnTo>
                        <a:pt x="13" y="1464"/>
                      </a:lnTo>
                      <a:lnTo>
                        <a:pt x="9" y="1458"/>
                      </a:lnTo>
                      <a:lnTo>
                        <a:pt x="4" y="1452"/>
                      </a:lnTo>
                      <a:lnTo>
                        <a:pt x="2" y="1445"/>
                      </a:lnTo>
                      <a:lnTo>
                        <a:pt x="1" y="1437"/>
                      </a:lnTo>
                      <a:lnTo>
                        <a:pt x="0" y="1429"/>
                      </a:lnTo>
                      <a:lnTo>
                        <a:pt x="1" y="1426"/>
                      </a:lnTo>
                      <a:lnTo>
                        <a:pt x="2" y="1423"/>
                      </a:lnTo>
                      <a:lnTo>
                        <a:pt x="4" y="1421"/>
                      </a:lnTo>
                      <a:lnTo>
                        <a:pt x="6" y="1418"/>
                      </a:lnTo>
                      <a:lnTo>
                        <a:pt x="13" y="1415"/>
                      </a:lnTo>
                      <a:lnTo>
                        <a:pt x="22" y="1413"/>
                      </a:lnTo>
                      <a:lnTo>
                        <a:pt x="39" y="1411"/>
                      </a:lnTo>
                      <a:lnTo>
                        <a:pt x="54" y="1411"/>
                      </a:lnTo>
                      <a:lnTo>
                        <a:pt x="58" y="1408"/>
                      </a:lnTo>
                      <a:lnTo>
                        <a:pt x="64" y="1404"/>
                      </a:lnTo>
                      <a:lnTo>
                        <a:pt x="68" y="1399"/>
                      </a:lnTo>
                      <a:lnTo>
                        <a:pt x="72" y="1393"/>
                      </a:lnTo>
                      <a:lnTo>
                        <a:pt x="82" y="1378"/>
                      </a:lnTo>
                      <a:lnTo>
                        <a:pt x="90" y="1361"/>
                      </a:lnTo>
                      <a:lnTo>
                        <a:pt x="97" y="1344"/>
                      </a:lnTo>
                      <a:lnTo>
                        <a:pt x="102" y="1325"/>
                      </a:lnTo>
                      <a:lnTo>
                        <a:pt x="105" y="1309"/>
                      </a:lnTo>
                      <a:lnTo>
                        <a:pt x="106" y="1294"/>
                      </a:lnTo>
                      <a:lnTo>
                        <a:pt x="106" y="1288"/>
                      </a:lnTo>
                      <a:lnTo>
                        <a:pt x="105" y="1284"/>
                      </a:lnTo>
                      <a:lnTo>
                        <a:pt x="103" y="1279"/>
                      </a:lnTo>
                      <a:lnTo>
                        <a:pt x="101" y="1275"/>
                      </a:lnTo>
                      <a:lnTo>
                        <a:pt x="95" y="1267"/>
                      </a:lnTo>
                      <a:lnTo>
                        <a:pt x="90" y="1260"/>
                      </a:lnTo>
                      <a:lnTo>
                        <a:pt x="83" y="1254"/>
                      </a:lnTo>
                      <a:lnTo>
                        <a:pt x="79" y="1248"/>
                      </a:lnTo>
                      <a:lnTo>
                        <a:pt x="77" y="1244"/>
                      </a:lnTo>
                      <a:lnTo>
                        <a:pt x="75" y="1241"/>
                      </a:lnTo>
                      <a:lnTo>
                        <a:pt x="73" y="1237"/>
                      </a:lnTo>
                      <a:lnTo>
                        <a:pt x="73" y="1232"/>
                      </a:lnTo>
                      <a:lnTo>
                        <a:pt x="73" y="1225"/>
                      </a:lnTo>
                      <a:lnTo>
                        <a:pt x="75" y="1218"/>
                      </a:lnTo>
                      <a:lnTo>
                        <a:pt x="77" y="1212"/>
                      </a:lnTo>
                      <a:lnTo>
                        <a:pt x="79" y="1207"/>
                      </a:lnTo>
                      <a:lnTo>
                        <a:pt x="86" y="1200"/>
                      </a:lnTo>
                      <a:lnTo>
                        <a:pt x="93" y="1193"/>
                      </a:lnTo>
                      <a:lnTo>
                        <a:pt x="101" y="1188"/>
                      </a:lnTo>
                      <a:lnTo>
                        <a:pt x="106" y="1182"/>
                      </a:lnTo>
                      <a:lnTo>
                        <a:pt x="110" y="1179"/>
                      </a:lnTo>
                      <a:lnTo>
                        <a:pt x="112" y="1175"/>
                      </a:lnTo>
                      <a:lnTo>
                        <a:pt x="113" y="1170"/>
                      </a:lnTo>
                      <a:lnTo>
                        <a:pt x="113" y="1165"/>
                      </a:lnTo>
                      <a:lnTo>
                        <a:pt x="113" y="1150"/>
                      </a:lnTo>
                      <a:lnTo>
                        <a:pt x="111" y="1137"/>
                      </a:lnTo>
                      <a:lnTo>
                        <a:pt x="109" y="1123"/>
                      </a:lnTo>
                      <a:lnTo>
                        <a:pt x="105" y="1110"/>
                      </a:lnTo>
                      <a:lnTo>
                        <a:pt x="98" y="1082"/>
                      </a:lnTo>
                      <a:lnTo>
                        <a:pt x="88" y="1056"/>
                      </a:lnTo>
                      <a:lnTo>
                        <a:pt x="78" y="1030"/>
                      </a:lnTo>
                      <a:lnTo>
                        <a:pt x="68" y="1006"/>
                      </a:lnTo>
                      <a:lnTo>
                        <a:pt x="59" y="982"/>
                      </a:lnTo>
                      <a:lnTo>
                        <a:pt x="54" y="961"/>
                      </a:lnTo>
                      <a:lnTo>
                        <a:pt x="54" y="930"/>
                      </a:lnTo>
                      <a:lnTo>
                        <a:pt x="58" y="943"/>
                      </a:lnTo>
                      <a:lnTo>
                        <a:pt x="64" y="954"/>
                      </a:lnTo>
                      <a:lnTo>
                        <a:pt x="71" y="964"/>
                      </a:lnTo>
                      <a:lnTo>
                        <a:pt x="80" y="973"/>
                      </a:lnTo>
                      <a:lnTo>
                        <a:pt x="80" y="949"/>
                      </a:lnTo>
                      <a:lnTo>
                        <a:pt x="80" y="954"/>
                      </a:lnTo>
                      <a:lnTo>
                        <a:pt x="82" y="958"/>
                      </a:lnTo>
                      <a:lnTo>
                        <a:pt x="84" y="962"/>
                      </a:lnTo>
                      <a:lnTo>
                        <a:pt x="88" y="966"/>
                      </a:lnTo>
                      <a:lnTo>
                        <a:pt x="92" y="969"/>
                      </a:lnTo>
                      <a:lnTo>
                        <a:pt x="97" y="971"/>
                      </a:lnTo>
                      <a:lnTo>
                        <a:pt x="102" y="973"/>
                      </a:lnTo>
                      <a:lnTo>
                        <a:pt x="106" y="973"/>
                      </a:lnTo>
                      <a:lnTo>
                        <a:pt x="113" y="964"/>
                      </a:lnTo>
                      <a:lnTo>
                        <a:pt x="122" y="955"/>
                      </a:lnTo>
                      <a:lnTo>
                        <a:pt x="126" y="951"/>
                      </a:lnTo>
                      <a:lnTo>
                        <a:pt x="129" y="946"/>
                      </a:lnTo>
                      <a:lnTo>
                        <a:pt x="132" y="940"/>
                      </a:lnTo>
                      <a:lnTo>
                        <a:pt x="133" y="936"/>
                      </a:lnTo>
                      <a:lnTo>
                        <a:pt x="132" y="923"/>
                      </a:lnTo>
                      <a:lnTo>
                        <a:pt x="128" y="913"/>
                      </a:lnTo>
                      <a:lnTo>
                        <a:pt x="125" y="903"/>
                      </a:lnTo>
                      <a:lnTo>
                        <a:pt x="120" y="895"/>
                      </a:lnTo>
                      <a:lnTo>
                        <a:pt x="115" y="887"/>
                      </a:lnTo>
                      <a:lnTo>
                        <a:pt x="111" y="879"/>
                      </a:lnTo>
                      <a:lnTo>
                        <a:pt x="107" y="871"/>
                      </a:lnTo>
                      <a:lnTo>
                        <a:pt x="106" y="862"/>
                      </a:lnTo>
                      <a:lnTo>
                        <a:pt x="107" y="855"/>
                      </a:lnTo>
                      <a:lnTo>
                        <a:pt x="111" y="847"/>
                      </a:lnTo>
                      <a:lnTo>
                        <a:pt x="115" y="839"/>
                      </a:lnTo>
                      <a:lnTo>
                        <a:pt x="121" y="831"/>
                      </a:lnTo>
                      <a:lnTo>
                        <a:pt x="126" y="823"/>
                      </a:lnTo>
                      <a:lnTo>
                        <a:pt x="132" y="818"/>
                      </a:lnTo>
                      <a:lnTo>
                        <a:pt x="136" y="814"/>
                      </a:lnTo>
                      <a:lnTo>
                        <a:pt x="139" y="813"/>
                      </a:lnTo>
                      <a:lnTo>
                        <a:pt x="139" y="807"/>
                      </a:lnTo>
                      <a:lnTo>
                        <a:pt x="140" y="800"/>
                      </a:lnTo>
                      <a:lnTo>
                        <a:pt x="143" y="792"/>
                      </a:lnTo>
                      <a:lnTo>
                        <a:pt x="146" y="783"/>
                      </a:lnTo>
                      <a:lnTo>
                        <a:pt x="147" y="765"/>
                      </a:lnTo>
                      <a:lnTo>
                        <a:pt x="149" y="751"/>
                      </a:lnTo>
                      <a:lnTo>
                        <a:pt x="151" y="737"/>
                      </a:lnTo>
                      <a:lnTo>
                        <a:pt x="153" y="721"/>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200" name="Freeform 279">
                  <a:extLst>
                    <a:ext uri="{FF2B5EF4-FFF2-40B4-BE49-F238E27FC236}">
                      <a16:creationId xmlns:a16="http://schemas.microsoft.com/office/drawing/2014/main" id="{F347E30A-683D-43F8-8602-F4D8B5B85E88}"/>
                    </a:ext>
                  </a:extLst>
                </p:cNvPr>
                <p:cNvSpPr>
                  <a:spLocks/>
                </p:cNvSpPr>
                <p:nvPr>
                  <p:custDataLst>
                    <p:tags r:id="rId98"/>
                  </p:custDataLst>
                </p:nvPr>
              </p:nvSpPr>
              <p:spPr bwMode="auto">
                <a:xfrm>
                  <a:off x="4346814" y="4690976"/>
                  <a:ext cx="371265" cy="406866"/>
                </a:xfrm>
                <a:custGeom>
                  <a:avLst/>
                  <a:gdLst>
                    <a:gd name="T0" fmla="*/ 39204 w 538"/>
                    <a:gd name="T1" fmla="*/ 10953 h 487"/>
                    <a:gd name="T2" fmla="*/ 68929 w 538"/>
                    <a:gd name="T3" fmla="*/ 24513 h 487"/>
                    <a:gd name="T4" fmla="*/ 87023 w 538"/>
                    <a:gd name="T5" fmla="*/ 36509 h 487"/>
                    <a:gd name="T6" fmla="*/ 108995 w 538"/>
                    <a:gd name="T7" fmla="*/ 57372 h 487"/>
                    <a:gd name="T8" fmla="*/ 129243 w 538"/>
                    <a:gd name="T9" fmla="*/ 70932 h 487"/>
                    <a:gd name="T10" fmla="*/ 128812 w 538"/>
                    <a:gd name="T11" fmla="*/ 83971 h 487"/>
                    <a:gd name="T12" fmla="*/ 149491 w 538"/>
                    <a:gd name="T13" fmla="*/ 106920 h 487"/>
                    <a:gd name="T14" fmla="*/ 169308 w 538"/>
                    <a:gd name="T15" fmla="*/ 129347 h 487"/>
                    <a:gd name="T16" fmla="*/ 163276 w 538"/>
                    <a:gd name="T17" fmla="*/ 130390 h 487"/>
                    <a:gd name="T18" fmla="*/ 160261 w 538"/>
                    <a:gd name="T19" fmla="*/ 133520 h 487"/>
                    <a:gd name="T20" fmla="*/ 160261 w 538"/>
                    <a:gd name="T21" fmla="*/ 144994 h 487"/>
                    <a:gd name="T22" fmla="*/ 162415 w 538"/>
                    <a:gd name="T23" fmla="*/ 156990 h 487"/>
                    <a:gd name="T24" fmla="*/ 167585 w 538"/>
                    <a:gd name="T25" fmla="*/ 169507 h 487"/>
                    <a:gd name="T26" fmla="*/ 175339 w 538"/>
                    <a:gd name="T27" fmla="*/ 181503 h 487"/>
                    <a:gd name="T28" fmla="*/ 184386 w 538"/>
                    <a:gd name="T29" fmla="*/ 190891 h 487"/>
                    <a:gd name="T30" fmla="*/ 194295 w 538"/>
                    <a:gd name="T31" fmla="*/ 196107 h 487"/>
                    <a:gd name="T32" fmla="*/ 198603 w 538"/>
                    <a:gd name="T33" fmla="*/ 203409 h 487"/>
                    <a:gd name="T34" fmla="*/ 203342 w 538"/>
                    <a:gd name="T35" fmla="*/ 211754 h 487"/>
                    <a:gd name="T36" fmla="*/ 210665 w 538"/>
                    <a:gd name="T37" fmla="*/ 217491 h 487"/>
                    <a:gd name="T38" fmla="*/ 221005 w 538"/>
                    <a:gd name="T39" fmla="*/ 225314 h 487"/>
                    <a:gd name="T40" fmla="*/ 223159 w 538"/>
                    <a:gd name="T41" fmla="*/ 231573 h 487"/>
                    <a:gd name="T42" fmla="*/ 226174 w 538"/>
                    <a:gd name="T43" fmla="*/ 234702 h 487"/>
                    <a:gd name="T44" fmla="*/ 231775 w 538"/>
                    <a:gd name="T45" fmla="*/ 237832 h 487"/>
                    <a:gd name="T46" fmla="*/ 230052 w 538"/>
                    <a:gd name="T47" fmla="*/ 246177 h 487"/>
                    <a:gd name="T48" fmla="*/ 223590 w 538"/>
                    <a:gd name="T49" fmla="*/ 252435 h 487"/>
                    <a:gd name="T50" fmla="*/ 211096 w 538"/>
                    <a:gd name="T51" fmla="*/ 254000 h 487"/>
                    <a:gd name="T52" fmla="*/ 193002 w 538"/>
                    <a:gd name="T53" fmla="*/ 250349 h 487"/>
                    <a:gd name="T54" fmla="*/ 178355 w 538"/>
                    <a:gd name="T55" fmla="*/ 243047 h 487"/>
                    <a:gd name="T56" fmla="*/ 166292 w 538"/>
                    <a:gd name="T57" fmla="*/ 232616 h 487"/>
                    <a:gd name="T58" fmla="*/ 152937 w 538"/>
                    <a:gd name="T59" fmla="*/ 216448 h 487"/>
                    <a:gd name="T60" fmla="*/ 134412 w 538"/>
                    <a:gd name="T61" fmla="*/ 190370 h 487"/>
                    <a:gd name="T62" fmla="*/ 118042 w 538"/>
                    <a:gd name="T63" fmla="*/ 172115 h 487"/>
                    <a:gd name="T64" fmla="*/ 105979 w 538"/>
                    <a:gd name="T65" fmla="*/ 164813 h 487"/>
                    <a:gd name="T66" fmla="*/ 91331 w 538"/>
                    <a:gd name="T67" fmla="*/ 161162 h 487"/>
                    <a:gd name="T68" fmla="*/ 77546 w 538"/>
                    <a:gd name="T69" fmla="*/ 161684 h 487"/>
                    <a:gd name="T70" fmla="*/ 65914 w 538"/>
                    <a:gd name="T71" fmla="*/ 165335 h 487"/>
                    <a:gd name="T72" fmla="*/ 48681 w 538"/>
                    <a:gd name="T73" fmla="*/ 179938 h 487"/>
                    <a:gd name="T74" fmla="*/ 58590 w 538"/>
                    <a:gd name="T75" fmla="*/ 188283 h 487"/>
                    <a:gd name="T76" fmla="*/ 60313 w 538"/>
                    <a:gd name="T77" fmla="*/ 192977 h 487"/>
                    <a:gd name="T78" fmla="*/ 53420 w 538"/>
                    <a:gd name="T79" fmla="*/ 209146 h 487"/>
                    <a:gd name="T80" fmla="*/ 48681 w 538"/>
                    <a:gd name="T81" fmla="*/ 215926 h 487"/>
                    <a:gd name="T82" fmla="*/ 20248 w 538"/>
                    <a:gd name="T83" fmla="*/ 210189 h 487"/>
                    <a:gd name="T84" fmla="*/ 8616 w 538"/>
                    <a:gd name="T85" fmla="*/ 135084 h 487"/>
                    <a:gd name="T86" fmla="*/ 8616 w 538"/>
                    <a:gd name="T87" fmla="*/ 0 h 48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38" h="487">
                      <a:moveTo>
                        <a:pt x="20" y="0"/>
                      </a:moveTo>
                      <a:lnTo>
                        <a:pt x="58" y="10"/>
                      </a:lnTo>
                      <a:lnTo>
                        <a:pt x="91" y="21"/>
                      </a:lnTo>
                      <a:lnTo>
                        <a:pt x="119" y="30"/>
                      </a:lnTo>
                      <a:lnTo>
                        <a:pt x="142" y="38"/>
                      </a:lnTo>
                      <a:lnTo>
                        <a:pt x="160" y="47"/>
                      </a:lnTo>
                      <a:lnTo>
                        <a:pt x="177" y="55"/>
                      </a:lnTo>
                      <a:lnTo>
                        <a:pt x="190" y="62"/>
                      </a:lnTo>
                      <a:lnTo>
                        <a:pt x="202" y="70"/>
                      </a:lnTo>
                      <a:lnTo>
                        <a:pt x="222" y="86"/>
                      </a:lnTo>
                      <a:lnTo>
                        <a:pt x="242" y="102"/>
                      </a:lnTo>
                      <a:lnTo>
                        <a:pt x="253" y="110"/>
                      </a:lnTo>
                      <a:lnTo>
                        <a:pt x="266" y="118"/>
                      </a:lnTo>
                      <a:lnTo>
                        <a:pt x="281" y="127"/>
                      </a:lnTo>
                      <a:lnTo>
                        <a:pt x="300" y="136"/>
                      </a:lnTo>
                      <a:lnTo>
                        <a:pt x="297" y="152"/>
                      </a:lnTo>
                      <a:lnTo>
                        <a:pt x="297" y="158"/>
                      </a:lnTo>
                      <a:lnTo>
                        <a:pt x="299" y="161"/>
                      </a:lnTo>
                      <a:lnTo>
                        <a:pt x="300" y="167"/>
                      </a:lnTo>
                      <a:lnTo>
                        <a:pt x="314" y="178"/>
                      </a:lnTo>
                      <a:lnTo>
                        <a:pt x="347" y="205"/>
                      </a:lnTo>
                      <a:lnTo>
                        <a:pt x="381" y="231"/>
                      </a:lnTo>
                      <a:lnTo>
                        <a:pt x="399" y="247"/>
                      </a:lnTo>
                      <a:lnTo>
                        <a:pt x="393" y="248"/>
                      </a:lnTo>
                      <a:lnTo>
                        <a:pt x="386" y="250"/>
                      </a:lnTo>
                      <a:lnTo>
                        <a:pt x="382" y="250"/>
                      </a:lnTo>
                      <a:lnTo>
                        <a:pt x="379" y="250"/>
                      </a:lnTo>
                      <a:lnTo>
                        <a:pt x="376" y="249"/>
                      </a:lnTo>
                      <a:lnTo>
                        <a:pt x="372" y="247"/>
                      </a:lnTo>
                      <a:lnTo>
                        <a:pt x="372" y="256"/>
                      </a:lnTo>
                      <a:lnTo>
                        <a:pt x="372" y="265"/>
                      </a:lnTo>
                      <a:lnTo>
                        <a:pt x="372" y="272"/>
                      </a:lnTo>
                      <a:lnTo>
                        <a:pt x="372" y="278"/>
                      </a:lnTo>
                      <a:lnTo>
                        <a:pt x="373" y="285"/>
                      </a:lnTo>
                      <a:lnTo>
                        <a:pt x="375" y="292"/>
                      </a:lnTo>
                      <a:lnTo>
                        <a:pt x="377" y="301"/>
                      </a:lnTo>
                      <a:lnTo>
                        <a:pt x="380" y="309"/>
                      </a:lnTo>
                      <a:lnTo>
                        <a:pt x="384" y="317"/>
                      </a:lnTo>
                      <a:lnTo>
                        <a:pt x="389" y="325"/>
                      </a:lnTo>
                      <a:lnTo>
                        <a:pt x="394" y="333"/>
                      </a:lnTo>
                      <a:lnTo>
                        <a:pt x="401" y="341"/>
                      </a:lnTo>
                      <a:lnTo>
                        <a:pt x="407" y="348"/>
                      </a:lnTo>
                      <a:lnTo>
                        <a:pt x="414" y="355"/>
                      </a:lnTo>
                      <a:lnTo>
                        <a:pt x="421" y="361"/>
                      </a:lnTo>
                      <a:lnTo>
                        <a:pt x="428" y="366"/>
                      </a:lnTo>
                      <a:lnTo>
                        <a:pt x="436" y="371"/>
                      </a:lnTo>
                      <a:lnTo>
                        <a:pt x="444" y="374"/>
                      </a:lnTo>
                      <a:lnTo>
                        <a:pt x="451" y="376"/>
                      </a:lnTo>
                      <a:lnTo>
                        <a:pt x="459" y="376"/>
                      </a:lnTo>
                      <a:lnTo>
                        <a:pt x="459" y="384"/>
                      </a:lnTo>
                      <a:lnTo>
                        <a:pt x="461" y="390"/>
                      </a:lnTo>
                      <a:lnTo>
                        <a:pt x="465" y="396"/>
                      </a:lnTo>
                      <a:lnTo>
                        <a:pt x="468" y="401"/>
                      </a:lnTo>
                      <a:lnTo>
                        <a:pt x="472" y="406"/>
                      </a:lnTo>
                      <a:lnTo>
                        <a:pt x="478" y="411"/>
                      </a:lnTo>
                      <a:lnTo>
                        <a:pt x="483" y="414"/>
                      </a:lnTo>
                      <a:lnTo>
                        <a:pt x="489" y="417"/>
                      </a:lnTo>
                      <a:lnTo>
                        <a:pt x="500" y="423"/>
                      </a:lnTo>
                      <a:lnTo>
                        <a:pt x="510" y="429"/>
                      </a:lnTo>
                      <a:lnTo>
                        <a:pt x="513" y="432"/>
                      </a:lnTo>
                      <a:lnTo>
                        <a:pt x="516" y="436"/>
                      </a:lnTo>
                      <a:lnTo>
                        <a:pt x="518" y="440"/>
                      </a:lnTo>
                      <a:lnTo>
                        <a:pt x="518" y="444"/>
                      </a:lnTo>
                      <a:lnTo>
                        <a:pt x="519" y="446"/>
                      </a:lnTo>
                      <a:lnTo>
                        <a:pt x="522" y="448"/>
                      </a:lnTo>
                      <a:lnTo>
                        <a:pt x="525" y="450"/>
                      </a:lnTo>
                      <a:lnTo>
                        <a:pt x="528" y="452"/>
                      </a:lnTo>
                      <a:lnTo>
                        <a:pt x="536" y="455"/>
                      </a:lnTo>
                      <a:lnTo>
                        <a:pt x="538" y="456"/>
                      </a:lnTo>
                      <a:lnTo>
                        <a:pt x="538" y="461"/>
                      </a:lnTo>
                      <a:lnTo>
                        <a:pt x="536" y="467"/>
                      </a:lnTo>
                      <a:lnTo>
                        <a:pt x="534" y="472"/>
                      </a:lnTo>
                      <a:lnTo>
                        <a:pt x="529" y="477"/>
                      </a:lnTo>
                      <a:lnTo>
                        <a:pt x="525" y="481"/>
                      </a:lnTo>
                      <a:lnTo>
                        <a:pt x="519" y="484"/>
                      </a:lnTo>
                      <a:lnTo>
                        <a:pt x="513" y="487"/>
                      </a:lnTo>
                      <a:lnTo>
                        <a:pt x="505" y="487"/>
                      </a:lnTo>
                      <a:lnTo>
                        <a:pt x="490" y="487"/>
                      </a:lnTo>
                      <a:lnTo>
                        <a:pt x="474" y="485"/>
                      </a:lnTo>
                      <a:lnTo>
                        <a:pt x="461" y="483"/>
                      </a:lnTo>
                      <a:lnTo>
                        <a:pt x="448" y="480"/>
                      </a:lnTo>
                      <a:lnTo>
                        <a:pt x="436" y="476"/>
                      </a:lnTo>
                      <a:lnTo>
                        <a:pt x="425" y="471"/>
                      </a:lnTo>
                      <a:lnTo>
                        <a:pt x="414" y="466"/>
                      </a:lnTo>
                      <a:lnTo>
                        <a:pt x="404" y="459"/>
                      </a:lnTo>
                      <a:lnTo>
                        <a:pt x="395" y="453"/>
                      </a:lnTo>
                      <a:lnTo>
                        <a:pt x="386" y="446"/>
                      </a:lnTo>
                      <a:lnTo>
                        <a:pt x="378" y="438"/>
                      </a:lnTo>
                      <a:lnTo>
                        <a:pt x="369" y="431"/>
                      </a:lnTo>
                      <a:lnTo>
                        <a:pt x="355" y="415"/>
                      </a:lnTo>
                      <a:lnTo>
                        <a:pt x="341" y="398"/>
                      </a:lnTo>
                      <a:lnTo>
                        <a:pt x="326" y="381"/>
                      </a:lnTo>
                      <a:lnTo>
                        <a:pt x="312" y="365"/>
                      </a:lnTo>
                      <a:lnTo>
                        <a:pt x="298" y="350"/>
                      </a:lnTo>
                      <a:lnTo>
                        <a:pt x="282" y="336"/>
                      </a:lnTo>
                      <a:lnTo>
                        <a:pt x="274" y="330"/>
                      </a:lnTo>
                      <a:lnTo>
                        <a:pt x="265" y="325"/>
                      </a:lnTo>
                      <a:lnTo>
                        <a:pt x="256" y="320"/>
                      </a:lnTo>
                      <a:lnTo>
                        <a:pt x="246" y="316"/>
                      </a:lnTo>
                      <a:lnTo>
                        <a:pt x="235" y="313"/>
                      </a:lnTo>
                      <a:lnTo>
                        <a:pt x="224" y="311"/>
                      </a:lnTo>
                      <a:lnTo>
                        <a:pt x="212" y="309"/>
                      </a:lnTo>
                      <a:lnTo>
                        <a:pt x="200" y="309"/>
                      </a:lnTo>
                      <a:lnTo>
                        <a:pt x="189" y="309"/>
                      </a:lnTo>
                      <a:lnTo>
                        <a:pt x="180" y="310"/>
                      </a:lnTo>
                      <a:lnTo>
                        <a:pt x="171" y="311"/>
                      </a:lnTo>
                      <a:lnTo>
                        <a:pt x="165" y="313"/>
                      </a:lnTo>
                      <a:lnTo>
                        <a:pt x="153" y="317"/>
                      </a:lnTo>
                      <a:lnTo>
                        <a:pt x="144" y="322"/>
                      </a:lnTo>
                      <a:lnTo>
                        <a:pt x="130" y="334"/>
                      </a:lnTo>
                      <a:lnTo>
                        <a:pt x="113" y="345"/>
                      </a:lnTo>
                      <a:lnTo>
                        <a:pt x="126" y="352"/>
                      </a:lnTo>
                      <a:lnTo>
                        <a:pt x="134" y="358"/>
                      </a:lnTo>
                      <a:lnTo>
                        <a:pt x="136" y="361"/>
                      </a:lnTo>
                      <a:lnTo>
                        <a:pt x="138" y="363"/>
                      </a:lnTo>
                      <a:lnTo>
                        <a:pt x="140" y="366"/>
                      </a:lnTo>
                      <a:lnTo>
                        <a:pt x="140" y="370"/>
                      </a:lnTo>
                      <a:lnTo>
                        <a:pt x="136" y="380"/>
                      </a:lnTo>
                      <a:lnTo>
                        <a:pt x="130" y="394"/>
                      </a:lnTo>
                      <a:lnTo>
                        <a:pt x="124" y="401"/>
                      </a:lnTo>
                      <a:lnTo>
                        <a:pt x="120" y="407"/>
                      </a:lnTo>
                      <a:lnTo>
                        <a:pt x="117" y="412"/>
                      </a:lnTo>
                      <a:lnTo>
                        <a:pt x="113" y="414"/>
                      </a:lnTo>
                      <a:lnTo>
                        <a:pt x="93" y="395"/>
                      </a:lnTo>
                      <a:lnTo>
                        <a:pt x="70" y="399"/>
                      </a:lnTo>
                      <a:lnTo>
                        <a:pt x="47" y="403"/>
                      </a:lnTo>
                      <a:lnTo>
                        <a:pt x="28" y="406"/>
                      </a:lnTo>
                      <a:lnTo>
                        <a:pt x="20" y="407"/>
                      </a:lnTo>
                      <a:lnTo>
                        <a:pt x="20" y="259"/>
                      </a:lnTo>
                      <a:lnTo>
                        <a:pt x="0" y="234"/>
                      </a:lnTo>
                      <a:lnTo>
                        <a:pt x="20" y="222"/>
                      </a:lnTo>
                      <a:lnTo>
                        <a:pt x="2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201" name="Freeform 280">
                  <a:extLst>
                    <a:ext uri="{FF2B5EF4-FFF2-40B4-BE49-F238E27FC236}">
                      <a16:creationId xmlns:a16="http://schemas.microsoft.com/office/drawing/2014/main" id="{E142CDC3-2AEA-446F-9F47-4D36E9528C39}"/>
                    </a:ext>
                  </a:extLst>
                </p:cNvPr>
                <p:cNvSpPr>
                  <a:spLocks/>
                </p:cNvSpPr>
                <p:nvPr>
                  <p:custDataLst>
                    <p:tags r:id="rId99"/>
                  </p:custDataLst>
                </p:nvPr>
              </p:nvSpPr>
              <p:spPr bwMode="auto">
                <a:xfrm>
                  <a:off x="4654507" y="4665547"/>
                  <a:ext cx="170374" cy="205975"/>
                </a:xfrm>
                <a:custGeom>
                  <a:avLst/>
                  <a:gdLst>
                    <a:gd name="T0" fmla="*/ 57175 w 253"/>
                    <a:gd name="T1" fmla="*/ 523 h 246"/>
                    <a:gd name="T2" fmla="*/ 66003 w 253"/>
                    <a:gd name="T3" fmla="*/ 4182 h 246"/>
                    <a:gd name="T4" fmla="*/ 75252 w 253"/>
                    <a:gd name="T5" fmla="*/ 10977 h 246"/>
                    <a:gd name="T6" fmla="*/ 83660 w 253"/>
                    <a:gd name="T7" fmla="*/ 19340 h 246"/>
                    <a:gd name="T8" fmla="*/ 91648 w 253"/>
                    <a:gd name="T9" fmla="*/ 29795 h 246"/>
                    <a:gd name="T10" fmla="*/ 98374 w 253"/>
                    <a:gd name="T11" fmla="*/ 39726 h 246"/>
                    <a:gd name="T12" fmla="*/ 102999 w 253"/>
                    <a:gd name="T13" fmla="*/ 49135 h 246"/>
                    <a:gd name="T14" fmla="*/ 105942 w 253"/>
                    <a:gd name="T15" fmla="*/ 58021 h 246"/>
                    <a:gd name="T16" fmla="*/ 105942 w 253"/>
                    <a:gd name="T17" fmla="*/ 66907 h 246"/>
                    <a:gd name="T18" fmla="*/ 102158 w 253"/>
                    <a:gd name="T19" fmla="*/ 78929 h 246"/>
                    <a:gd name="T20" fmla="*/ 96272 w 253"/>
                    <a:gd name="T21" fmla="*/ 90952 h 246"/>
                    <a:gd name="T22" fmla="*/ 87864 w 253"/>
                    <a:gd name="T23" fmla="*/ 101929 h 246"/>
                    <a:gd name="T24" fmla="*/ 77354 w 253"/>
                    <a:gd name="T25" fmla="*/ 111860 h 246"/>
                    <a:gd name="T26" fmla="*/ 66003 w 253"/>
                    <a:gd name="T27" fmla="*/ 119701 h 246"/>
                    <a:gd name="T28" fmla="*/ 54232 w 253"/>
                    <a:gd name="T29" fmla="*/ 125451 h 246"/>
                    <a:gd name="T30" fmla="*/ 42040 w 253"/>
                    <a:gd name="T31" fmla="*/ 128064 h 246"/>
                    <a:gd name="T32" fmla="*/ 31110 w 253"/>
                    <a:gd name="T33" fmla="*/ 128064 h 246"/>
                    <a:gd name="T34" fmla="*/ 22281 w 253"/>
                    <a:gd name="T35" fmla="*/ 125451 h 246"/>
                    <a:gd name="T36" fmla="*/ 13873 w 253"/>
                    <a:gd name="T37" fmla="*/ 122314 h 246"/>
                    <a:gd name="T38" fmla="*/ 4624 w 253"/>
                    <a:gd name="T39" fmla="*/ 119701 h 246"/>
                    <a:gd name="T40" fmla="*/ 1261 w 253"/>
                    <a:gd name="T41" fmla="*/ 114474 h 246"/>
                    <a:gd name="T42" fmla="*/ 4204 w 253"/>
                    <a:gd name="T43" fmla="*/ 107156 h 246"/>
                    <a:gd name="T44" fmla="*/ 9249 w 253"/>
                    <a:gd name="T45" fmla="*/ 102451 h 246"/>
                    <a:gd name="T46" fmla="*/ 15555 w 253"/>
                    <a:gd name="T47" fmla="*/ 99838 h 246"/>
                    <a:gd name="T48" fmla="*/ 21020 w 253"/>
                    <a:gd name="T49" fmla="*/ 102974 h 246"/>
                    <a:gd name="T50" fmla="*/ 25224 w 253"/>
                    <a:gd name="T51" fmla="*/ 108201 h 246"/>
                    <a:gd name="T52" fmla="*/ 28587 w 253"/>
                    <a:gd name="T53" fmla="*/ 105065 h 246"/>
                    <a:gd name="T54" fmla="*/ 31530 w 253"/>
                    <a:gd name="T55" fmla="*/ 99315 h 246"/>
                    <a:gd name="T56" fmla="*/ 35314 w 253"/>
                    <a:gd name="T57" fmla="*/ 94088 h 246"/>
                    <a:gd name="T58" fmla="*/ 38257 w 253"/>
                    <a:gd name="T59" fmla="*/ 94611 h 246"/>
                    <a:gd name="T60" fmla="*/ 41200 w 253"/>
                    <a:gd name="T61" fmla="*/ 93565 h 246"/>
                    <a:gd name="T62" fmla="*/ 44563 w 253"/>
                    <a:gd name="T63" fmla="*/ 93043 h 246"/>
                    <a:gd name="T64" fmla="*/ 50448 w 253"/>
                    <a:gd name="T65" fmla="*/ 90952 h 246"/>
                    <a:gd name="T66" fmla="*/ 62640 w 253"/>
                    <a:gd name="T67" fmla="*/ 85725 h 246"/>
                    <a:gd name="T68" fmla="*/ 75252 w 253"/>
                    <a:gd name="T69" fmla="*/ 76839 h 246"/>
                    <a:gd name="T70" fmla="*/ 82819 w 253"/>
                    <a:gd name="T71" fmla="*/ 70566 h 246"/>
                    <a:gd name="T72" fmla="*/ 88285 w 253"/>
                    <a:gd name="T73" fmla="*/ 64294 h 246"/>
                    <a:gd name="T74" fmla="*/ 91648 w 253"/>
                    <a:gd name="T75" fmla="*/ 58021 h 246"/>
                    <a:gd name="T76" fmla="*/ 92068 w 253"/>
                    <a:gd name="T77" fmla="*/ 51226 h 246"/>
                    <a:gd name="T78" fmla="*/ 89966 w 253"/>
                    <a:gd name="T79" fmla="*/ 45999 h 246"/>
                    <a:gd name="T80" fmla="*/ 88285 w 253"/>
                    <a:gd name="T81" fmla="*/ 41817 h 246"/>
                    <a:gd name="T82" fmla="*/ 87023 w 253"/>
                    <a:gd name="T83" fmla="*/ 37635 h 246"/>
                    <a:gd name="T84" fmla="*/ 84501 w 253"/>
                    <a:gd name="T85" fmla="*/ 35022 h 246"/>
                    <a:gd name="T86" fmla="*/ 80297 w 253"/>
                    <a:gd name="T87" fmla="*/ 33976 h 246"/>
                    <a:gd name="T88" fmla="*/ 77354 w 253"/>
                    <a:gd name="T89" fmla="*/ 31885 h 246"/>
                    <a:gd name="T90" fmla="*/ 75673 w 253"/>
                    <a:gd name="T91" fmla="*/ 28226 h 246"/>
                    <a:gd name="T92" fmla="*/ 58856 w 253"/>
                    <a:gd name="T93" fmla="*/ 25613 h 246"/>
                    <a:gd name="T94" fmla="*/ 57175 w 253"/>
                    <a:gd name="T95" fmla="*/ 22999 h 246"/>
                    <a:gd name="T96" fmla="*/ 57175 w 253"/>
                    <a:gd name="T97" fmla="*/ 18818 h 246"/>
                    <a:gd name="T98" fmla="*/ 58856 w 253"/>
                    <a:gd name="T99" fmla="*/ 9409 h 246"/>
                    <a:gd name="T100" fmla="*/ 46244 w 253"/>
                    <a:gd name="T101" fmla="*/ 5750 h 246"/>
                    <a:gd name="T102" fmla="*/ 40779 w 253"/>
                    <a:gd name="T103" fmla="*/ 6273 h 246"/>
                    <a:gd name="T104" fmla="*/ 36155 w 253"/>
                    <a:gd name="T105" fmla="*/ 9409 h 246"/>
                    <a:gd name="T106" fmla="*/ 43722 w 253"/>
                    <a:gd name="T107" fmla="*/ 2614 h 246"/>
                    <a:gd name="T108" fmla="*/ 47506 w 253"/>
                    <a:gd name="T109" fmla="*/ 523 h 246"/>
                    <a:gd name="T110" fmla="*/ 53391 w 253"/>
                    <a:gd name="T111" fmla="*/ 0 h 24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53" h="246">
                      <a:moveTo>
                        <a:pt x="127" y="0"/>
                      </a:moveTo>
                      <a:lnTo>
                        <a:pt x="136" y="1"/>
                      </a:lnTo>
                      <a:lnTo>
                        <a:pt x="146" y="4"/>
                      </a:lnTo>
                      <a:lnTo>
                        <a:pt x="157" y="8"/>
                      </a:lnTo>
                      <a:lnTo>
                        <a:pt x="168" y="14"/>
                      </a:lnTo>
                      <a:lnTo>
                        <a:pt x="179" y="21"/>
                      </a:lnTo>
                      <a:lnTo>
                        <a:pt x="189" y="28"/>
                      </a:lnTo>
                      <a:lnTo>
                        <a:pt x="199" y="37"/>
                      </a:lnTo>
                      <a:lnTo>
                        <a:pt x="209" y="47"/>
                      </a:lnTo>
                      <a:lnTo>
                        <a:pt x="218" y="57"/>
                      </a:lnTo>
                      <a:lnTo>
                        <a:pt x="227" y="66"/>
                      </a:lnTo>
                      <a:lnTo>
                        <a:pt x="234" y="76"/>
                      </a:lnTo>
                      <a:lnTo>
                        <a:pt x="240" y="85"/>
                      </a:lnTo>
                      <a:lnTo>
                        <a:pt x="245" y="94"/>
                      </a:lnTo>
                      <a:lnTo>
                        <a:pt x="250" y="103"/>
                      </a:lnTo>
                      <a:lnTo>
                        <a:pt x="252" y="111"/>
                      </a:lnTo>
                      <a:lnTo>
                        <a:pt x="253" y="117"/>
                      </a:lnTo>
                      <a:lnTo>
                        <a:pt x="252" y="128"/>
                      </a:lnTo>
                      <a:lnTo>
                        <a:pt x="248" y="140"/>
                      </a:lnTo>
                      <a:lnTo>
                        <a:pt x="243" y="151"/>
                      </a:lnTo>
                      <a:lnTo>
                        <a:pt x="236" y="163"/>
                      </a:lnTo>
                      <a:lnTo>
                        <a:pt x="229" y="174"/>
                      </a:lnTo>
                      <a:lnTo>
                        <a:pt x="219" y="185"/>
                      </a:lnTo>
                      <a:lnTo>
                        <a:pt x="209" y="195"/>
                      </a:lnTo>
                      <a:lnTo>
                        <a:pt x="197" y="204"/>
                      </a:lnTo>
                      <a:lnTo>
                        <a:pt x="184" y="214"/>
                      </a:lnTo>
                      <a:lnTo>
                        <a:pt x="171" y="222"/>
                      </a:lnTo>
                      <a:lnTo>
                        <a:pt x="157" y="229"/>
                      </a:lnTo>
                      <a:lnTo>
                        <a:pt x="143" y="235"/>
                      </a:lnTo>
                      <a:lnTo>
                        <a:pt x="129" y="240"/>
                      </a:lnTo>
                      <a:lnTo>
                        <a:pt x="115" y="243"/>
                      </a:lnTo>
                      <a:lnTo>
                        <a:pt x="100" y="245"/>
                      </a:lnTo>
                      <a:lnTo>
                        <a:pt x="86" y="246"/>
                      </a:lnTo>
                      <a:lnTo>
                        <a:pt x="74" y="245"/>
                      </a:lnTo>
                      <a:lnTo>
                        <a:pt x="64" y="243"/>
                      </a:lnTo>
                      <a:lnTo>
                        <a:pt x="53" y="240"/>
                      </a:lnTo>
                      <a:lnTo>
                        <a:pt x="43" y="237"/>
                      </a:lnTo>
                      <a:lnTo>
                        <a:pt x="33" y="234"/>
                      </a:lnTo>
                      <a:lnTo>
                        <a:pt x="22" y="231"/>
                      </a:lnTo>
                      <a:lnTo>
                        <a:pt x="11" y="229"/>
                      </a:lnTo>
                      <a:lnTo>
                        <a:pt x="0" y="228"/>
                      </a:lnTo>
                      <a:lnTo>
                        <a:pt x="3" y="219"/>
                      </a:lnTo>
                      <a:lnTo>
                        <a:pt x="6" y="212"/>
                      </a:lnTo>
                      <a:lnTo>
                        <a:pt x="10" y="205"/>
                      </a:lnTo>
                      <a:lnTo>
                        <a:pt x="16" y="200"/>
                      </a:lnTo>
                      <a:lnTo>
                        <a:pt x="22" y="196"/>
                      </a:lnTo>
                      <a:lnTo>
                        <a:pt x="29" y="193"/>
                      </a:lnTo>
                      <a:lnTo>
                        <a:pt x="37" y="191"/>
                      </a:lnTo>
                      <a:lnTo>
                        <a:pt x="46" y="191"/>
                      </a:lnTo>
                      <a:lnTo>
                        <a:pt x="50" y="197"/>
                      </a:lnTo>
                      <a:lnTo>
                        <a:pt x="53" y="209"/>
                      </a:lnTo>
                      <a:lnTo>
                        <a:pt x="60" y="207"/>
                      </a:lnTo>
                      <a:lnTo>
                        <a:pt x="65" y="204"/>
                      </a:lnTo>
                      <a:lnTo>
                        <a:pt x="68" y="201"/>
                      </a:lnTo>
                      <a:lnTo>
                        <a:pt x="72" y="198"/>
                      </a:lnTo>
                      <a:lnTo>
                        <a:pt x="75" y="190"/>
                      </a:lnTo>
                      <a:lnTo>
                        <a:pt x="79" y="179"/>
                      </a:lnTo>
                      <a:lnTo>
                        <a:pt x="84" y="180"/>
                      </a:lnTo>
                      <a:lnTo>
                        <a:pt x="88" y="181"/>
                      </a:lnTo>
                      <a:lnTo>
                        <a:pt x="91" y="181"/>
                      </a:lnTo>
                      <a:lnTo>
                        <a:pt x="95" y="181"/>
                      </a:lnTo>
                      <a:lnTo>
                        <a:pt x="98" y="179"/>
                      </a:lnTo>
                      <a:lnTo>
                        <a:pt x="99" y="179"/>
                      </a:lnTo>
                      <a:lnTo>
                        <a:pt x="106" y="178"/>
                      </a:lnTo>
                      <a:lnTo>
                        <a:pt x="112" y="177"/>
                      </a:lnTo>
                      <a:lnTo>
                        <a:pt x="120" y="174"/>
                      </a:lnTo>
                      <a:lnTo>
                        <a:pt x="130" y="171"/>
                      </a:lnTo>
                      <a:lnTo>
                        <a:pt x="149" y="164"/>
                      </a:lnTo>
                      <a:lnTo>
                        <a:pt x="169" y="153"/>
                      </a:lnTo>
                      <a:lnTo>
                        <a:pt x="179" y="147"/>
                      </a:lnTo>
                      <a:lnTo>
                        <a:pt x="188" y="141"/>
                      </a:lnTo>
                      <a:lnTo>
                        <a:pt x="197" y="135"/>
                      </a:lnTo>
                      <a:lnTo>
                        <a:pt x="205" y="129"/>
                      </a:lnTo>
                      <a:lnTo>
                        <a:pt x="210" y="123"/>
                      </a:lnTo>
                      <a:lnTo>
                        <a:pt x="216" y="117"/>
                      </a:lnTo>
                      <a:lnTo>
                        <a:pt x="218" y="111"/>
                      </a:lnTo>
                      <a:lnTo>
                        <a:pt x="219" y="105"/>
                      </a:lnTo>
                      <a:lnTo>
                        <a:pt x="219" y="98"/>
                      </a:lnTo>
                      <a:lnTo>
                        <a:pt x="217" y="92"/>
                      </a:lnTo>
                      <a:lnTo>
                        <a:pt x="214" y="88"/>
                      </a:lnTo>
                      <a:lnTo>
                        <a:pt x="212" y="84"/>
                      </a:lnTo>
                      <a:lnTo>
                        <a:pt x="210" y="80"/>
                      </a:lnTo>
                      <a:lnTo>
                        <a:pt x="208" y="76"/>
                      </a:lnTo>
                      <a:lnTo>
                        <a:pt x="207" y="72"/>
                      </a:lnTo>
                      <a:lnTo>
                        <a:pt x="206" y="68"/>
                      </a:lnTo>
                      <a:lnTo>
                        <a:pt x="201" y="67"/>
                      </a:lnTo>
                      <a:lnTo>
                        <a:pt x="196" y="67"/>
                      </a:lnTo>
                      <a:lnTo>
                        <a:pt x="191" y="65"/>
                      </a:lnTo>
                      <a:lnTo>
                        <a:pt x="188" y="63"/>
                      </a:lnTo>
                      <a:lnTo>
                        <a:pt x="184" y="61"/>
                      </a:lnTo>
                      <a:lnTo>
                        <a:pt x="182" y="57"/>
                      </a:lnTo>
                      <a:lnTo>
                        <a:pt x="180" y="54"/>
                      </a:lnTo>
                      <a:lnTo>
                        <a:pt x="179" y="49"/>
                      </a:lnTo>
                      <a:lnTo>
                        <a:pt x="140" y="49"/>
                      </a:lnTo>
                      <a:lnTo>
                        <a:pt x="138" y="47"/>
                      </a:lnTo>
                      <a:lnTo>
                        <a:pt x="136" y="44"/>
                      </a:lnTo>
                      <a:lnTo>
                        <a:pt x="136" y="39"/>
                      </a:lnTo>
                      <a:lnTo>
                        <a:pt x="136" y="36"/>
                      </a:lnTo>
                      <a:lnTo>
                        <a:pt x="139" y="27"/>
                      </a:lnTo>
                      <a:lnTo>
                        <a:pt x="140" y="18"/>
                      </a:lnTo>
                      <a:lnTo>
                        <a:pt x="124" y="14"/>
                      </a:lnTo>
                      <a:lnTo>
                        <a:pt x="110" y="11"/>
                      </a:lnTo>
                      <a:lnTo>
                        <a:pt x="104" y="11"/>
                      </a:lnTo>
                      <a:lnTo>
                        <a:pt x="97" y="12"/>
                      </a:lnTo>
                      <a:lnTo>
                        <a:pt x="91" y="15"/>
                      </a:lnTo>
                      <a:lnTo>
                        <a:pt x="86" y="18"/>
                      </a:lnTo>
                      <a:lnTo>
                        <a:pt x="96" y="10"/>
                      </a:lnTo>
                      <a:lnTo>
                        <a:pt x="104" y="5"/>
                      </a:lnTo>
                      <a:lnTo>
                        <a:pt x="108" y="3"/>
                      </a:lnTo>
                      <a:lnTo>
                        <a:pt x="113" y="1"/>
                      </a:lnTo>
                      <a:lnTo>
                        <a:pt x="119" y="0"/>
                      </a:lnTo>
                      <a:lnTo>
                        <a:pt x="127"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grpSp>
        </p:grpSp>
        <p:grpSp>
          <p:nvGrpSpPr>
            <p:cNvPr id="28" name="Group 27">
              <a:extLst>
                <a:ext uri="{FF2B5EF4-FFF2-40B4-BE49-F238E27FC236}">
                  <a16:creationId xmlns:a16="http://schemas.microsoft.com/office/drawing/2014/main" id="{31F92B85-F21F-4966-A96C-CC98F7A9688D}"/>
                </a:ext>
              </a:extLst>
            </p:cNvPr>
            <p:cNvGrpSpPr/>
            <p:nvPr/>
          </p:nvGrpSpPr>
          <p:grpSpPr>
            <a:xfrm>
              <a:off x="3342413" y="2124320"/>
              <a:ext cx="2517661" cy="1945754"/>
              <a:chOff x="1821703" y="3045711"/>
              <a:chExt cx="3033693" cy="2344565"/>
            </a:xfrm>
          </p:grpSpPr>
          <p:sp>
            <p:nvSpPr>
              <p:cNvPr id="79" name="Freeform 275">
                <a:extLst>
                  <a:ext uri="{FF2B5EF4-FFF2-40B4-BE49-F238E27FC236}">
                    <a16:creationId xmlns:a16="http://schemas.microsoft.com/office/drawing/2014/main" id="{D5EF2B1C-B87E-4AB5-9AE5-1269895FF120}"/>
                  </a:ext>
                </a:extLst>
              </p:cNvPr>
              <p:cNvSpPr>
                <a:spLocks/>
              </p:cNvSpPr>
              <p:nvPr>
                <p:custDataLst>
                  <p:tags r:id="rId5"/>
                </p:custDataLst>
              </p:nvPr>
            </p:nvSpPr>
            <p:spPr bwMode="auto">
              <a:xfrm>
                <a:off x="2152281" y="3249144"/>
                <a:ext cx="213605" cy="267007"/>
              </a:xfrm>
              <a:custGeom>
                <a:avLst/>
                <a:gdLst>
                  <a:gd name="T0" fmla="*/ 112868 w 306"/>
                  <a:gd name="T1" fmla="*/ 83084 h 321"/>
                  <a:gd name="T2" fmla="*/ 109818 w 306"/>
                  <a:gd name="T3" fmla="*/ 89835 h 321"/>
                  <a:gd name="T4" fmla="*/ 105896 w 306"/>
                  <a:gd name="T5" fmla="*/ 94508 h 321"/>
                  <a:gd name="T6" fmla="*/ 101538 w 306"/>
                  <a:gd name="T7" fmla="*/ 96586 h 321"/>
                  <a:gd name="T8" fmla="*/ 97180 w 306"/>
                  <a:gd name="T9" fmla="*/ 95547 h 321"/>
                  <a:gd name="T10" fmla="*/ 93258 w 306"/>
                  <a:gd name="T11" fmla="*/ 92431 h 321"/>
                  <a:gd name="T12" fmla="*/ 91079 w 306"/>
                  <a:gd name="T13" fmla="*/ 87758 h 321"/>
                  <a:gd name="T14" fmla="*/ 89772 w 306"/>
                  <a:gd name="T15" fmla="*/ 83084 h 321"/>
                  <a:gd name="T16" fmla="*/ 91079 w 306"/>
                  <a:gd name="T17" fmla="*/ 76853 h 321"/>
                  <a:gd name="T18" fmla="*/ 92822 w 306"/>
                  <a:gd name="T19" fmla="*/ 70622 h 321"/>
                  <a:gd name="T20" fmla="*/ 100230 w 306"/>
                  <a:gd name="T21" fmla="*/ 59198 h 321"/>
                  <a:gd name="T22" fmla="*/ 107203 w 306"/>
                  <a:gd name="T23" fmla="*/ 48293 h 321"/>
                  <a:gd name="T24" fmla="*/ 108946 w 306"/>
                  <a:gd name="T25" fmla="*/ 42581 h 321"/>
                  <a:gd name="T26" fmla="*/ 110253 w 306"/>
                  <a:gd name="T27" fmla="*/ 35830 h 321"/>
                  <a:gd name="T28" fmla="*/ 56216 w 306"/>
                  <a:gd name="T29" fmla="*/ 35311 h 321"/>
                  <a:gd name="T30" fmla="*/ 51858 w 306"/>
                  <a:gd name="T31" fmla="*/ 30637 h 321"/>
                  <a:gd name="T32" fmla="*/ 48808 w 306"/>
                  <a:gd name="T33" fmla="*/ 23367 h 321"/>
                  <a:gd name="T34" fmla="*/ 47065 w 306"/>
                  <a:gd name="T35" fmla="*/ 14540 h 321"/>
                  <a:gd name="T36" fmla="*/ 44014 w 306"/>
                  <a:gd name="T37" fmla="*/ 9866 h 321"/>
                  <a:gd name="T38" fmla="*/ 39221 w 306"/>
                  <a:gd name="T39" fmla="*/ 8828 h 321"/>
                  <a:gd name="T40" fmla="*/ 34863 w 306"/>
                  <a:gd name="T41" fmla="*/ 6231 h 321"/>
                  <a:gd name="T42" fmla="*/ 32684 w 306"/>
                  <a:gd name="T43" fmla="*/ 2077 h 321"/>
                  <a:gd name="T44" fmla="*/ 28326 w 306"/>
                  <a:gd name="T45" fmla="*/ 0 h 321"/>
                  <a:gd name="T46" fmla="*/ 21353 w 306"/>
                  <a:gd name="T47" fmla="*/ 0 h 321"/>
                  <a:gd name="T48" fmla="*/ 14817 w 306"/>
                  <a:gd name="T49" fmla="*/ 519 h 321"/>
                  <a:gd name="T50" fmla="*/ 9587 w 306"/>
                  <a:gd name="T51" fmla="*/ 2596 h 321"/>
                  <a:gd name="T52" fmla="*/ 4358 w 306"/>
                  <a:gd name="T53" fmla="*/ 7270 h 321"/>
                  <a:gd name="T54" fmla="*/ 436 w 306"/>
                  <a:gd name="T55" fmla="*/ 12982 h 321"/>
                  <a:gd name="T56" fmla="*/ 872 w 306"/>
                  <a:gd name="T57" fmla="*/ 18175 h 321"/>
                  <a:gd name="T58" fmla="*/ 6537 w 306"/>
                  <a:gd name="T59" fmla="*/ 23887 h 321"/>
                  <a:gd name="T60" fmla="*/ 15252 w 306"/>
                  <a:gd name="T61" fmla="*/ 30118 h 321"/>
                  <a:gd name="T62" fmla="*/ 23532 w 306"/>
                  <a:gd name="T63" fmla="*/ 34792 h 321"/>
                  <a:gd name="T64" fmla="*/ 20482 w 306"/>
                  <a:gd name="T65" fmla="*/ 41023 h 321"/>
                  <a:gd name="T66" fmla="*/ 10895 w 306"/>
                  <a:gd name="T67" fmla="*/ 50370 h 321"/>
                  <a:gd name="T68" fmla="*/ 7408 w 306"/>
                  <a:gd name="T69" fmla="*/ 55563 h 321"/>
                  <a:gd name="T70" fmla="*/ 6101 w 306"/>
                  <a:gd name="T71" fmla="*/ 59198 h 321"/>
                  <a:gd name="T72" fmla="*/ 6101 w 306"/>
                  <a:gd name="T73" fmla="*/ 63352 h 321"/>
                  <a:gd name="T74" fmla="*/ 7844 w 306"/>
                  <a:gd name="T75" fmla="*/ 66987 h 321"/>
                  <a:gd name="T76" fmla="*/ 12202 w 306"/>
                  <a:gd name="T77" fmla="*/ 73218 h 321"/>
                  <a:gd name="T78" fmla="*/ 20482 w 306"/>
                  <a:gd name="T79" fmla="*/ 81007 h 321"/>
                  <a:gd name="T80" fmla="*/ 27890 w 306"/>
                  <a:gd name="T81" fmla="*/ 85161 h 321"/>
                  <a:gd name="T82" fmla="*/ 32684 w 306"/>
                  <a:gd name="T83" fmla="*/ 86200 h 321"/>
                  <a:gd name="T84" fmla="*/ 46629 w 306"/>
                  <a:gd name="T85" fmla="*/ 140724 h 321"/>
                  <a:gd name="T86" fmla="*/ 47065 w 306"/>
                  <a:gd name="T87" fmla="*/ 136570 h 321"/>
                  <a:gd name="T88" fmla="*/ 48808 w 306"/>
                  <a:gd name="T89" fmla="*/ 132935 h 321"/>
                  <a:gd name="T90" fmla="*/ 55345 w 306"/>
                  <a:gd name="T91" fmla="*/ 127742 h 321"/>
                  <a:gd name="T92" fmla="*/ 64496 w 306"/>
                  <a:gd name="T93" fmla="*/ 124627 h 321"/>
                  <a:gd name="T94" fmla="*/ 75826 w 306"/>
                  <a:gd name="T95" fmla="*/ 122030 h 321"/>
                  <a:gd name="T96" fmla="*/ 75826 w 306"/>
                  <a:gd name="T97" fmla="*/ 109048 h 321"/>
                  <a:gd name="T98" fmla="*/ 79749 w 306"/>
                  <a:gd name="T99" fmla="*/ 110087 h 321"/>
                  <a:gd name="T100" fmla="*/ 84106 w 306"/>
                  <a:gd name="T101" fmla="*/ 110087 h 321"/>
                  <a:gd name="T102" fmla="*/ 92822 w 306"/>
                  <a:gd name="T103" fmla="*/ 109048 h 321"/>
                  <a:gd name="T104" fmla="*/ 101102 w 306"/>
                  <a:gd name="T105" fmla="*/ 135531 h 321"/>
                  <a:gd name="T106" fmla="*/ 112868 w 306"/>
                  <a:gd name="T107" fmla="*/ 166688 h 321"/>
                  <a:gd name="T108" fmla="*/ 118533 w 306"/>
                  <a:gd name="T109" fmla="*/ 161495 h 321"/>
                  <a:gd name="T110" fmla="*/ 122891 w 306"/>
                  <a:gd name="T111" fmla="*/ 156822 h 321"/>
                  <a:gd name="T112" fmla="*/ 128556 w 306"/>
                  <a:gd name="T113" fmla="*/ 145398 h 321"/>
                  <a:gd name="T114" fmla="*/ 133350 w 306"/>
                  <a:gd name="T115" fmla="*/ 122030 h 32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06" h="321">
                    <a:moveTo>
                      <a:pt x="306" y="235"/>
                    </a:moveTo>
                    <a:lnTo>
                      <a:pt x="259" y="160"/>
                    </a:lnTo>
                    <a:lnTo>
                      <a:pt x="257" y="164"/>
                    </a:lnTo>
                    <a:lnTo>
                      <a:pt x="252" y="173"/>
                    </a:lnTo>
                    <a:lnTo>
                      <a:pt x="247" y="178"/>
                    </a:lnTo>
                    <a:lnTo>
                      <a:pt x="243" y="182"/>
                    </a:lnTo>
                    <a:lnTo>
                      <a:pt x="238" y="185"/>
                    </a:lnTo>
                    <a:lnTo>
                      <a:pt x="233" y="186"/>
                    </a:lnTo>
                    <a:lnTo>
                      <a:pt x="227" y="185"/>
                    </a:lnTo>
                    <a:lnTo>
                      <a:pt x="223" y="184"/>
                    </a:lnTo>
                    <a:lnTo>
                      <a:pt x="219" y="181"/>
                    </a:lnTo>
                    <a:lnTo>
                      <a:pt x="214" y="178"/>
                    </a:lnTo>
                    <a:lnTo>
                      <a:pt x="211" y="173"/>
                    </a:lnTo>
                    <a:lnTo>
                      <a:pt x="209" y="169"/>
                    </a:lnTo>
                    <a:lnTo>
                      <a:pt x="206" y="165"/>
                    </a:lnTo>
                    <a:lnTo>
                      <a:pt x="206" y="160"/>
                    </a:lnTo>
                    <a:lnTo>
                      <a:pt x="206" y="154"/>
                    </a:lnTo>
                    <a:lnTo>
                      <a:pt x="209" y="148"/>
                    </a:lnTo>
                    <a:lnTo>
                      <a:pt x="211" y="142"/>
                    </a:lnTo>
                    <a:lnTo>
                      <a:pt x="213" y="136"/>
                    </a:lnTo>
                    <a:lnTo>
                      <a:pt x="221" y="125"/>
                    </a:lnTo>
                    <a:lnTo>
                      <a:pt x="230" y="114"/>
                    </a:lnTo>
                    <a:lnTo>
                      <a:pt x="238" y="104"/>
                    </a:lnTo>
                    <a:lnTo>
                      <a:pt x="246" y="93"/>
                    </a:lnTo>
                    <a:lnTo>
                      <a:pt x="248" y="87"/>
                    </a:lnTo>
                    <a:lnTo>
                      <a:pt x="250" y="82"/>
                    </a:lnTo>
                    <a:lnTo>
                      <a:pt x="253" y="75"/>
                    </a:lnTo>
                    <a:lnTo>
                      <a:pt x="253" y="69"/>
                    </a:lnTo>
                    <a:lnTo>
                      <a:pt x="133" y="69"/>
                    </a:lnTo>
                    <a:lnTo>
                      <a:pt x="129" y="68"/>
                    </a:lnTo>
                    <a:lnTo>
                      <a:pt x="123" y="65"/>
                    </a:lnTo>
                    <a:lnTo>
                      <a:pt x="119" y="59"/>
                    </a:lnTo>
                    <a:lnTo>
                      <a:pt x="115" y="53"/>
                    </a:lnTo>
                    <a:lnTo>
                      <a:pt x="112" y="45"/>
                    </a:lnTo>
                    <a:lnTo>
                      <a:pt x="109" y="37"/>
                    </a:lnTo>
                    <a:lnTo>
                      <a:pt x="108" y="28"/>
                    </a:lnTo>
                    <a:lnTo>
                      <a:pt x="107" y="19"/>
                    </a:lnTo>
                    <a:lnTo>
                      <a:pt x="101" y="19"/>
                    </a:lnTo>
                    <a:lnTo>
                      <a:pt x="96" y="18"/>
                    </a:lnTo>
                    <a:lnTo>
                      <a:pt x="90" y="17"/>
                    </a:lnTo>
                    <a:lnTo>
                      <a:pt x="85" y="15"/>
                    </a:lnTo>
                    <a:lnTo>
                      <a:pt x="80" y="12"/>
                    </a:lnTo>
                    <a:lnTo>
                      <a:pt x="77" y="9"/>
                    </a:lnTo>
                    <a:lnTo>
                      <a:pt x="75" y="4"/>
                    </a:lnTo>
                    <a:lnTo>
                      <a:pt x="74" y="0"/>
                    </a:lnTo>
                    <a:lnTo>
                      <a:pt x="65" y="0"/>
                    </a:lnTo>
                    <a:lnTo>
                      <a:pt x="57" y="0"/>
                    </a:lnTo>
                    <a:lnTo>
                      <a:pt x="49" y="0"/>
                    </a:lnTo>
                    <a:lnTo>
                      <a:pt x="41" y="0"/>
                    </a:lnTo>
                    <a:lnTo>
                      <a:pt x="34" y="1"/>
                    </a:lnTo>
                    <a:lnTo>
                      <a:pt x="29" y="2"/>
                    </a:lnTo>
                    <a:lnTo>
                      <a:pt x="22" y="5"/>
                    </a:lnTo>
                    <a:lnTo>
                      <a:pt x="15" y="9"/>
                    </a:lnTo>
                    <a:lnTo>
                      <a:pt x="10" y="14"/>
                    </a:lnTo>
                    <a:lnTo>
                      <a:pt x="4" y="19"/>
                    </a:lnTo>
                    <a:lnTo>
                      <a:pt x="1" y="25"/>
                    </a:lnTo>
                    <a:lnTo>
                      <a:pt x="0" y="31"/>
                    </a:lnTo>
                    <a:lnTo>
                      <a:pt x="2" y="35"/>
                    </a:lnTo>
                    <a:lnTo>
                      <a:pt x="8" y="40"/>
                    </a:lnTo>
                    <a:lnTo>
                      <a:pt x="15" y="46"/>
                    </a:lnTo>
                    <a:lnTo>
                      <a:pt x="25" y="52"/>
                    </a:lnTo>
                    <a:lnTo>
                      <a:pt x="35" y="58"/>
                    </a:lnTo>
                    <a:lnTo>
                      <a:pt x="45" y="63"/>
                    </a:lnTo>
                    <a:lnTo>
                      <a:pt x="54" y="67"/>
                    </a:lnTo>
                    <a:lnTo>
                      <a:pt x="60" y="69"/>
                    </a:lnTo>
                    <a:lnTo>
                      <a:pt x="47" y="79"/>
                    </a:lnTo>
                    <a:lnTo>
                      <a:pt x="32" y="91"/>
                    </a:lnTo>
                    <a:lnTo>
                      <a:pt x="25" y="97"/>
                    </a:lnTo>
                    <a:lnTo>
                      <a:pt x="19" y="104"/>
                    </a:lnTo>
                    <a:lnTo>
                      <a:pt x="17" y="107"/>
                    </a:lnTo>
                    <a:lnTo>
                      <a:pt x="15" y="110"/>
                    </a:lnTo>
                    <a:lnTo>
                      <a:pt x="14" y="114"/>
                    </a:lnTo>
                    <a:lnTo>
                      <a:pt x="13" y="117"/>
                    </a:lnTo>
                    <a:lnTo>
                      <a:pt x="14" y="122"/>
                    </a:lnTo>
                    <a:lnTo>
                      <a:pt x="15" y="125"/>
                    </a:lnTo>
                    <a:lnTo>
                      <a:pt x="18" y="129"/>
                    </a:lnTo>
                    <a:lnTo>
                      <a:pt x="20" y="133"/>
                    </a:lnTo>
                    <a:lnTo>
                      <a:pt x="28" y="141"/>
                    </a:lnTo>
                    <a:lnTo>
                      <a:pt x="37" y="149"/>
                    </a:lnTo>
                    <a:lnTo>
                      <a:pt x="47" y="156"/>
                    </a:lnTo>
                    <a:lnTo>
                      <a:pt x="58" y="162"/>
                    </a:lnTo>
                    <a:lnTo>
                      <a:pt x="64" y="164"/>
                    </a:lnTo>
                    <a:lnTo>
                      <a:pt x="69" y="165"/>
                    </a:lnTo>
                    <a:lnTo>
                      <a:pt x="75" y="166"/>
                    </a:lnTo>
                    <a:lnTo>
                      <a:pt x="80" y="167"/>
                    </a:lnTo>
                    <a:lnTo>
                      <a:pt x="107" y="271"/>
                    </a:lnTo>
                    <a:lnTo>
                      <a:pt x="107" y="267"/>
                    </a:lnTo>
                    <a:lnTo>
                      <a:pt x="108" y="263"/>
                    </a:lnTo>
                    <a:lnTo>
                      <a:pt x="110" y="260"/>
                    </a:lnTo>
                    <a:lnTo>
                      <a:pt x="112" y="256"/>
                    </a:lnTo>
                    <a:lnTo>
                      <a:pt x="119" y="251"/>
                    </a:lnTo>
                    <a:lnTo>
                      <a:pt x="127" y="246"/>
                    </a:lnTo>
                    <a:lnTo>
                      <a:pt x="137" y="243"/>
                    </a:lnTo>
                    <a:lnTo>
                      <a:pt x="148" y="240"/>
                    </a:lnTo>
                    <a:lnTo>
                      <a:pt x="160" y="237"/>
                    </a:lnTo>
                    <a:lnTo>
                      <a:pt x="174" y="235"/>
                    </a:lnTo>
                    <a:lnTo>
                      <a:pt x="174" y="222"/>
                    </a:lnTo>
                    <a:lnTo>
                      <a:pt x="174" y="210"/>
                    </a:lnTo>
                    <a:lnTo>
                      <a:pt x="178" y="212"/>
                    </a:lnTo>
                    <a:lnTo>
                      <a:pt x="183" y="212"/>
                    </a:lnTo>
                    <a:lnTo>
                      <a:pt x="188" y="213"/>
                    </a:lnTo>
                    <a:lnTo>
                      <a:pt x="193" y="212"/>
                    </a:lnTo>
                    <a:lnTo>
                      <a:pt x="203" y="211"/>
                    </a:lnTo>
                    <a:lnTo>
                      <a:pt x="213" y="210"/>
                    </a:lnTo>
                    <a:lnTo>
                      <a:pt x="220" y="233"/>
                    </a:lnTo>
                    <a:lnTo>
                      <a:pt x="232" y="261"/>
                    </a:lnTo>
                    <a:lnTo>
                      <a:pt x="245" y="292"/>
                    </a:lnTo>
                    <a:lnTo>
                      <a:pt x="259" y="321"/>
                    </a:lnTo>
                    <a:lnTo>
                      <a:pt x="267" y="316"/>
                    </a:lnTo>
                    <a:lnTo>
                      <a:pt x="272" y="311"/>
                    </a:lnTo>
                    <a:lnTo>
                      <a:pt x="278" y="307"/>
                    </a:lnTo>
                    <a:lnTo>
                      <a:pt x="282" y="302"/>
                    </a:lnTo>
                    <a:lnTo>
                      <a:pt x="290" y="291"/>
                    </a:lnTo>
                    <a:lnTo>
                      <a:pt x="295" y="280"/>
                    </a:lnTo>
                    <a:lnTo>
                      <a:pt x="301" y="258"/>
                    </a:lnTo>
                    <a:lnTo>
                      <a:pt x="306" y="235"/>
                    </a:lnTo>
                  </a:path>
                </a:pathLst>
              </a:custGeom>
              <a:solidFill>
                <a:schemeClr val="bg1">
                  <a:lumMod val="85000"/>
                </a:schemeClr>
              </a:solidFill>
              <a:ln w="9525" cmpd="sng">
                <a:solidFill>
                  <a:srgbClr val="FFFFFF"/>
                </a:solidFill>
                <a:prstDash val="solid"/>
                <a:round/>
                <a:headEnd/>
                <a:tailEnd/>
              </a:ln>
            </p:spPr>
            <p:txBody>
              <a:bodyPr/>
              <a:lstStyle/>
              <a:p>
                <a:endParaRPr lang="en-US"/>
              </a:p>
            </p:txBody>
          </p:sp>
          <p:grpSp>
            <p:nvGrpSpPr>
              <p:cNvPr id="80" name="Group 79">
                <a:extLst>
                  <a:ext uri="{FF2B5EF4-FFF2-40B4-BE49-F238E27FC236}">
                    <a16:creationId xmlns:a16="http://schemas.microsoft.com/office/drawing/2014/main" id="{544FE62D-E3C8-4C7C-9E90-75A001618374}"/>
                  </a:ext>
                </a:extLst>
              </p:cNvPr>
              <p:cNvGrpSpPr/>
              <p:nvPr/>
            </p:nvGrpSpPr>
            <p:grpSpPr>
              <a:xfrm>
                <a:off x="1821703" y="3045711"/>
                <a:ext cx="3033693" cy="2344565"/>
                <a:chOff x="1821703" y="3045711"/>
                <a:chExt cx="3033693" cy="2344565"/>
              </a:xfrm>
            </p:grpSpPr>
            <p:grpSp>
              <p:nvGrpSpPr>
                <p:cNvPr id="81" name="Group 19">
                  <a:extLst>
                    <a:ext uri="{FF2B5EF4-FFF2-40B4-BE49-F238E27FC236}">
                      <a16:creationId xmlns:a16="http://schemas.microsoft.com/office/drawing/2014/main" id="{3EA7C207-E75D-4083-AA88-4EC4F0DF7F20}"/>
                    </a:ext>
                  </a:extLst>
                </p:cNvPr>
                <p:cNvGrpSpPr>
                  <a:grpSpLocks/>
                </p:cNvGrpSpPr>
                <p:nvPr>
                  <p:custDataLst>
                    <p:tags r:id="rId6"/>
                  </p:custDataLst>
                </p:nvPr>
              </p:nvGrpSpPr>
              <p:grpSpPr bwMode="auto">
                <a:xfrm>
                  <a:off x="2716808" y="4177308"/>
                  <a:ext cx="757788" cy="340750"/>
                  <a:chOff x="4488" y="2394"/>
                  <a:chExt cx="358" cy="124"/>
                </a:xfrm>
                <a:solidFill>
                  <a:schemeClr val="bg1">
                    <a:lumMod val="85000"/>
                  </a:schemeClr>
                </a:solidFill>
              </p:grpSpPr>
              <p:sp>
                <p:nvSpPr>
                  <p:cNvPr id="159" name="Freeform 20">
                    <a:extLst>
                      <a:ext uri="{FF2B5EF4-FFF2-40B4-BE49-F238E27FC236}">
                        <a16:creationId xmlns:a16="http://schemas.microsoft.com/office/drawing/2014/main" id="{75F6406C-BC1C-421B-BFEB-C8ABE2CC169F}"/>
                      </a:ext>
                    </a:extLst>
                  </p:cNvPr>
                  <p:cNvSpPr>
                    <a:spLocks/>
                  </p:cNvSpPr>
                  <p:nvPr/>
                </p:nvSpPr>
                <p:spPr bwMode="auto">
                  <a:xfrm>
                    <a:off x="4675" y="2394"/>
                    <a:ext cx="171" cy="124"/>
                  </a:xfrm>
                  <a:custGeom>
                    <a:avLst/>
                    <a:gdLst>
                      <a:gd name="T0" fmla="*/ 142 w 512"/>
                      <a:gd name="T1" fmla="*/ 60 h 408"/>
                      <a:gd name="T2" fmla="*/ 129 w 512"/>
                      <a:gd name="T3" fmla="*/ 59 h 408"/>
                      <a:gd name="T4" fmla="*/ 123 w 512"/>
                      <a:gd name="T5" fmla="*/ 62 h 408"/>
                      <a:gd name="T6" fmla="*/ 118 w 512"/>
                      <a:gd name="T7" fmla="*/ 66 h 408"/>
                      <a:gd name="T8" fmla="*/ 116 w 512"/>
                      <a:gd name="T9" fmla="*/ 77 h 408"/>
                      <a:gd name="T10" fmla="*/ 109 w 512"/>
                      <a:gd name="T11" fmla="*/ 93 h 408"/>
                      <a:gd name="T12" fmla="*/ 102 w 512"/>
                      <a:gd name="T13" fmla="*/ 102 h 408"/>
                      <a:gd name="T14" fmla="*/ 97 w 512"/>
                      <a:gd name="T15" fmla="*/ 106 h 408"/>
                      <a:gd name="T16" fmla="*/ 91 w 512"/>
                      <a:gd name="T17" fmla="*/ 109 h 408"/>
                      <a:gd name="T18" fmla="*/ 86 w 512"/>
                      <a:gd name="T19" fmla="*/ 112 h 408"/>
                      <a:gd name="T20" fmla="*/ 84 w 512"/>
                      <a:gd name="T21" fmla="*/ 114 h 408"/>
                      <a:gd name="T22" fmla="*/ 72 w 512"/>
                      <a:gd name="T23" fmla="*/ 112 h 408"/>
                      <a:gd name="T24" fmla="*/ 61 w 512"/>
                      <a:gd name="T25" fmla="*/ 112 h 408"/>
                      <a:gd name="T26" fmla="*/ 52 w 512"/>
                      <a:gd name="T27" fmla="*/ 113 h 408"/>
                      <a:gd name="T28" fmla="*/ 46 w 512"/>
                      <a:gd name="T29" fmla="*/ 118 h 408"/>
                      <a:gd name="T30" fmla="*/ 32 w 512"/>
                      <a:gd name="T31" fmla="*/ 123 h 408"/>
                      <a:gd name="T32" fmla="*/ 21 w 512"/>
                      <a:gd name="T33" fmla="*/ 124 h 408"/>
                      <a:gd name="T34" fmla="*/ 15 w 512"/>
                      <a:gd name="T35" fmla="*/ 122 h 408"/>
                      <a:gd name="T36" fmla="*/ 5 w 512"/>
                      <a:gd name="T37" fmla="*/ 112 h 408"/>
                      <a:gd name="T38" fmla="*/ 1 w 512"/>
                      <a:gd name="T39" fmla="*/ 105 h 408"/>
                      <a:gd name="T40" fmla="*/ 3 w 512"/>
                      <a:gd name="T41" fmla="*/ 102 h 408"/>
                      <a:gd name="T42" fmla="*/ 11 w 512"/>
                      <a:gd name="T43" fmla="*/ 105 h 408"/>
                      <a:gd name="T44" fmla="*/ 18 w 512"/>
                      <a:gd name="T45" fmla="*/ 102 h 408"/>
                      <a:gd name="T46" fmla="*/ 19 w 512"/>
                      <a:gd name="T47" fmla="*/ 95 h 408"/>
                      <a:gd name="T48" fmla="*/ 24 w 512"/>
                      <a:gd name="T49" fmla="*/ 91 h 408"/>
                      <a:gd name="T50" fmla="*/ 27 w 512"/>
                      <a:gd name="T51" fmla="*/ 87 h 408"/>
                      <a:gd name="T52" fmla="*/ 30 w 512"/>
                      <a:gd name="T53" fmla="*/ 83 h 408"/>
                      <a:gd name="T54" fmla="*/ 34 w 512"/>
                      <a:gd name="T55" fmla="*/ 80 h 408"/>
                      <a:gd name="T56" fmla="*/ 46 w 512"/>
                      <a:gd name="T57" fmla="*/ 75 h 408"/>
                      <a:gd name="T58" fmla="*/ 58 w 512"/>
                      <a:gd name="T59" fmla="*/ 71 h 408"/>
                      <a:gd name="T60" fmla="*/ 67 w 512"/>
                      <a:gd name="T61" fmla="*/ 66 h 408"/>
                      <a:gd name="T62" fmla="*/ 71 w 512"/>
                      <a:gd name="T63" fmla="*/ 62 h 408"/>
                      <a:gd name="T64" fmla="*/ 73 w 512"/>
                      <a:gd name="T65" fmla="*/ 58 h 408"/>
                      <a:gd name="T66" fmla="*/ 76 w 512"/>
                      <a:gd name="T67" fmla="*/ 49 h 408"/>
                      <a:gd name="T68" fmla="*/ 76 w 512"/>
                      <a:gd name="T69" fmla="*/ 45 h 408"/>
                      <a:gd name="T70" fmla="*/ 77 w 512"/>
                      <a:gd name="T71" fmla="*/ 46 h 408"/>
                      <a:gd name="T72" fmla="*/ 80 w 512"/>
                      <a:gd name="T73" fmla="*/ 43 h 408"/>
                      <a:gd name="T74" fmla="*/ 79 w 512"/>
                      <a:gd name="T75" fmla="*/ 47 h 408"/>
                      <a:gd name="T76" fmla="*/ 80 w 512"/>
                      <a:gd name="T77" fmla="*/ 53 h 408"/>
                      <a:gd name="T78" fmla="*/ 84 w 512"/>
                      <a:gd name="T79" fmla="*/ 59 h 408"/>
                      <a:gd name="T80" fmla="*/ 91 w 512"/>
                      <a:gd name="T81" fmla="*/ 62 h 408"/>
                      <a:gd name="T82" fmla="*/ 102 w 512"/>
                      <a:gd name="T83" fmla="*/ 62 h 408"/>
                      <a:gd name="T84" fmla="*/ 107 w 512"/>
                      <a:gd name="T85" fmla="*/ 62 h 408"/>
                      <a:gd name="T86" fmla="*/ 109 w 512"/>
                      <a:gd name="T87" fmla="*/ 60 h 408"/>
                      <a:gd name="T88" fmla="*/ 108 w 512"/>
                      <a:gd name="T89" fmla="*/ 53 h 408"/>
                      <a:gd name="T90" fmla="*/ 100 w 512"/>
                      <a:gd name="T91" fmla="*/ 40 h 408"/>
                      <a:gd name="T92" fmla="*/ 107 w 512"/>
                      <a:gd name="T93" fmla="*/ 33 h 408"/>
                      <a:gd name="T94" fmla="*/ 115 w 512"/>
                      <a:gd name="T95" fmla="*/ 20 h 408"/>
                      <a:gd name="T96" fmla="*/ 125 w 512"/>
                      <a:gd name="T97" fmla="*/ 7 h 408"/>
                      <a:gd name="T98" fmla="*/ 133 w 512"/>
                      <a:gd name="T99" fmla="*/ 0 h 408"/>
                      <a:gd name="T100" fmla="*/ 134 w 512"/>
                      <a:gd name="T101" fmla="*/ 7 h 408"/>
                      <a:gd name="T102" fmla="*/ 138 w 512"/>
                      <a:gd name="T103" fmla="*/ 15 h 408"/>
                      <a:gd name="T104" fmla="*/ 147 w 512"/>
                      <a:gd name="T105" fmla="*/ 23 h 408"/>
                      <a:gd name="T106" fmla="*/ 162 w 512"/>
                      <a:gd name="T107" fmla="*/ 32 h 408"/>
                      <a:gd name="T108" fmla="*/ 170 w 512"/>
                      <a:gd name="T109" fmla="*/ 40 h 408"/>
                      <a:gd name="T110" fmla="*/ 167 w 512"/>
                      <a:gd name="T111" fmla="*/ 45 h 408"/>
                      <a:gd name="T112" fmla="*/ 160 w 512"/>
                      <a:gd name="T113" fmla="*/ 46 h 408"/>
                      <a:gd name="T114" fmla="*/ 153 w 512"/>
                      <a:gd name="T115" fmla="*/ 55 h 40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12" h="408">
                        <a:moveTo>
                          <a:pt x="452" y="204"/>
                        </a:moveTo>
                        <a:lnTo>
                          <a:pt x="442" y="202"/>
                        </a:lnTo>
                        <a:lnTo>
                          <a:pt x="424" y="198"/>
                        </a:lnTo>
                        <a:lnTo>
                          <a:pt x="407" y="194"/>
                        </a:lnTo>
                        <a:lnTo>
                          <a:pt x="392" y="192"/>
                        </a:lnTo>
                        <a:lnTo>
                          <a:pt x="387" y="193"/>
                        </a:lnTo>
                        <a:lnTo>
                          <a:pt x="380" y="195"/>
                        </a:lnTo>
                        <a:lnTo>
                          <a:pt x="374" y="198"/>
                        </a:lnTo>
                        <a:lnTo>
                          <a:pt x="367" y="203"/>
                        </a:lnTo>
                        <a:lnTo>
                          <a:pt x="362" y="207"/>
                        </a:lnTo>
                        <a:lnTo>
                          <a:pt x="356" y="212"/>
                        </a:lnTo>
                        <a:lnTo>
                          <a:pt x="354" y="217"/>
                        </a:lnTo>
                        <a:lnTo>
                          <a:pt x="353" y="222"/>
                        </a:lnTo>
                        <a:lnTo>
                          <a:pt x="351" y="238"/>
                        </a:lnTo>
                        <a:lnTo>
                          <a:pt x="347" y="254"/>
                        </a:lnTo>
                        <a:lnTo>
                          <a:pt x="342" y="271"/>
                        </a:lnTo>
                        <a:lnTo>
                          <a:pt x="335" y="289"/>
                        </a:lnTo>
                        <a:lnTo>
                          <a:pt x="327" y="306"/>
                        </a:lnTo>
                        <a:lnTo>
                          <a:pt x="316" y="321"/>
                        </a:lnTo>
                        <a:lnTo>
                          <a:pt x="310" y="328"/>
                        </a:lnTo>
                        <a:lnTo>
                          <a:pt x="305" y="335"/>
                        </a:lnTo>
                        <a:lnTo>
                          <a:pt x="299" y="341"/>
                        </a:lnTo>
                        <a:lnTo>
                          <a:pt x="293" y="346"/>
                        </a:lnTo>
                        <a:lnTo>
                          <a:pt x="289" y="350"/>
                        </a:lnTo>
                        <a:lnTo>
                          <a:pt x="284" y="354"/>
                        </a:lnTo>
                        <a:lnTo>
                          <a:pt x="277" y="356"/>
                        </a:lnTo>
                        <a:lnTo>
                          <a:pt x="271" y="359"/>
                        </a:lnTo>
                        <a:lnTo>
                          <a:pt x="264" y="362"/>
                        </a:lnTo>
                        <a:lnTo>
                          <a:pt x="258" y="366"/>
                        </a:lnTo>
                        <a:lnTo>
                          <a:pt x="256" y="368"/>
                        </a:lnTo>
                        <a:lnTo>
                          <a:pt x="254" y="370"/>
                        </a:lnTo>
                        <a:lnTo>
                          <a:pt x="253" y="373"/>
                        </a:lnTo>
                        <a:lnTo>
                          <a:pt x="253" y="376"/>
                        </a:lnTo>
                        <a:lnTo>
                          <a:pt x="227" y="376"/>
                        </a:lnTo>
                        <a:lnTo>
                          <a:pt x="221" y="373"/>
                        </a:lnTo>
                        <a:lnTo>
                          <a:pt x="215" y="370"/>
                        </a:lnTo>
                        <a:lnTo>
                          <a:pt x="208" y="369"/>
                        </a:lnTo>
                        <a:lnTo>
                          <a:pt x="200" y="368"/>
                        </a:lnTo>
                        <a:lnTo>
                          <a:pt x="183" y="367"/>
                        </a:lnTo>
                        <a:lnTo>
                          <a:pt x="160" y="364"/>
                        </a:lnTo>
                        <a:lnTo>
                          <a:pt x="157" y="369"/>
                        </a:lnTo>
                        <a:lnTo>
                          <a:pt x="155" y="373"/>
                        </a:lnTo>
                        <a:lnTo>
                          <a:pt x="152" y="377"/>
                        </a:lnTo>
                        <a:lnTo>
                          <a:pt x="148" y="381"/>
                        </a:lnTo>
                        <a:lnTo>
                          <a:pt x="138" y="388"/>
                        </a:lnTo>
                        <a:lnTo>
                          <a:pt x="126" y="396"/>
                        </a:lnTo>
                        <a:lnTo>
                          <a:pt x="111" y="401"/>
                        </a:lnTo>
                        <a:lnTo>
                          <a:pt x="97" y="405"/>
                        </a:lnTo>
                        <a:lnTo>
                          <a:pt x="82" y="407"/>
                        </a:lnTo>
                        <a:lnTo>
                          <a:pt x="66" y="408"/>
                        </a:lnTo>
                        <a:lnTo>
                          <a:pt x="62" y="407"/>
                        </a:lnTo>
                        <a:lnTo>
                          <a:pt x="56" y="406"/>
                        </a:lnTo>
                        <a:lnTo>
                          <a:pt x="51" y="403"/>
                        </a:lnTo>
                        <a:lnTo>
                          <a:pt x="45" y="400"/>
                        </a:lnTo>
                        <a:lnTo>
                          <a:pt x="34" y="390"/>
                        </a:lnTo>
                        <a:lnTo>
                          <a:pt x="24" y="379"/>
                        </a:lnTo>
                        <a:lnTo>
                          <a:pt x="15" y="368"/>
                        </a:lnTo>
                        <a:lnTo>
                          <a:pt x="7" y="356"/>
                        </a:lnTo>
                        <a:lnTo>
                          <a:pt x="4" y="350"/>
                        </a:lnTo>
                        <a:lnTo>
                          <a:pt x="2" y="344"/>
                        </a:lnTo>
                        <a:lnTo>
                          <a:pt x="0" y="338"/>
                        </a:lnTo>
                        <a:lnTo>
                          <a:pt x="0" y="333"/>
                        </a:lnTo>
                        <a:lnTo>
                          <a:pt x="8" y="335"/>
                        </a:lnTo>
                        <a:lnTo>
                          <a:pt x="19" y="340"/>
                        </a:lnTo>
                        <a:lnTo>
                          <a:pt x="27" y="342"/>
                        </a:lnTo>
                        <a:lnTo>
                          <a:pt x="34" y="344"/>
                        </a:lnTo>
                        <a:lnTo>
                          <a:pt x="43" y="346"/>
                        </a:lnTo>
                        <a:lnTo>
                          <a:pt x="53" y="346"/>
                        </a:lnTo>
                        <a:lnTo>
                          <a:pt x="53" y="336"/>
                        </a:lnTo>
                        <a:lnTo>
                          <a:pt x="54" y="328"/>
                        </a:lnTo>
                        <a:lnTo>
                          <a:pt x="54" y="321"/>
                        </a:lnTo>
                        <a:lnTo>
                          <a:pt x="56" y="314"/>
                        </a:lnTo>
                        <a:lnTo>
                          <a:pt x="60" y="308"/>
                        </a:lnTo>
                        <a:lnTo>
                          <a:pt x="64" y="303"/>
                        </a:lnTo>
                        <a:lnTo>
                          <a:pt x="71" y="300"/>
                        </a:lnTo>
                        <a:lnTo>
                          <a:pt x="80" y="297"/>
                        </a:lnTo>
                        <a:lnTo>
                          <a:pt x="81" y="291"/>
                        </a:lnTo>
                        <a:lnTo>
                          <a:pt x="82" y="286"/>
                        </a:lnTo>
                        <a:lnTo>
                          <a:pt x="84" y="281"/>
                        </a:lnTo>
                        <a:lnTo>
                          <a:pt x="86" y="276"/>
                        </a:lnTo>
                        <a:lnTo>
                          <a:pt x="89" y="272"/>
                        </a:lnTo>
                        <a:lnTo>
                          <a:pt x="93" y="268"/>
                        </a:lnTo>
                        <a:lnTo>
                          <a:pt x="97" y="265"/>
                        </a:lnTo>
                        <a:lnTo>
                          <a:pt x="101" y="262"/>
                        </a:lnTo>
                        <a:lnTo>
                          <a:pt x="112" y="256"/>
                        </a:lnTo>
                        <a:lnTo>
                          <a:pt x="125" y="251"/>
                        </a:lnTo>
                        <a:lnTo>
                          <a:pt x="137" y="246"/>
                        </a:lnTo>
                        <a:lnTo>
                          <a:pt x="150" y="241"/>
                        </a:lnTo>
                        <a:lnTo>
                          <a:pt x="163" y="237"/>
                        </a:lnTo>
                        <a:lnTo>
                          <a:pt x="175" y="232"/>
                        </a:lnTo>
                        <a:lnTo>
                          <a:pt x="187" y="226"/>
                        </a:lnTo>
                        <a:lnTo>
                          <a:pt x="198" y="220"/>
                        </a:lnTo>
                        <a:lnTo>
                          <a:pt x="202" y="217"/>
                        </a:lnTo>
                        <a:lnTo>
                          <a:pt x="207" y="213"/>
                        </a:lnTo>
                        <a:lnTo>
                          <a:pt x="210" y="210"/>
                        </a:lnTo>
                        <a:lnTo>
                          <a:pt x="213" y="205"/>
                        </a:lnTo>
                        <a:lnTo>
                          <a:pt x="216" y="201"/>
                        </a:lnTo>
                        <a:lnTo>
                          <a:pt x="218" y="196"/>
                        </a:lnTo>
                        <a:lnTo>
                          <a:pt x="219" y="191"/>
                        </a:lnTo>
                        <a:lnTo>
                          <a:pt x="219" y="186"/>
                        </a:lnTo>
                        <a:lnTo>
                          <a:pt x="221" y="175"/>
                        </a:lnTo>
                        <a:lnTo>
                          <a:pt x="227" y="161"/>
                        </a:lnTo>
                        <a:lnTo>
                          <a:pt x="231" y="150"/>
                        </a:lnTo>
                        <a:lnTo>
                          <a:pt x="233" y="143"/>
                        </a:lnTo>
                        <a:lnTo>
                          <a:pt x="229" y="149"/>
                        </a:lnTo>
                        <a:lnTo>
                          <a:pt x="228" y="153"/>
                        </a:lnTo>
                        <a:lnTo>
                          <a:pt x="229" y="153"/>
                        </a:lnTo>
                        <a:lnTo>
                          <a:pt x="231" y="152"/>
                        </a:lnTo>
                        <a:lnTo>
                          <a:pt x="237" y="146"/>
                        </a:lnTo>
                        <a:lnTo>
                          <a:pt x="240" y="143"/>
                        </a:lnTo>
                        <a:lnTo>
                          <a:pt x="239" y="143"/>
                        </a:lnTo>
                        <a:lnTo>
                          <a:pt x="238" y="146"/>
                        </a:lnTo>
                        <a:lnTo>
                          <a:pt x="237" y="150"/>
                        </a:lnTo>
                        <a:lnTo>
                          <a:pt x="237" y="155"/>
                        </a:lnTo>
                        <a:lnTo>
                          <a:pt x="238" y="160"/>
                        </a:lnTo>
                        <a:lnTo>
                          <a:pt x="239" y="166"/>
                        </a:lnTo>
                        <a:lnTo>
                          <a:pt x="240" y="174"/>
                        </a:lnTo>
                        <a:lnTo>
                          <a:pt x="243" y="181"/>
                        </a:lnTo>
                        <a:lnTo>
                          <a:pt x="246" y="187"/>
                        </a:lnTo>
                        <a:lnTo>
                          <a:pt x="251" y="193"/>
                        </a:lnTo>
                        <a:lnTo>
                          <a:pt x="256" y="198"/>
                        </a:lnTo>
                        <a:lnTo>
                          <a:pt x="264" y="202"/>
                        </a:lnTo>
                        <a:lnTo>
                          <a:pt x="272" y="205"/>
                        </a:lnTo>
                        <a:lnTo>
                          <a:pt x="282" y="207"/>
                        </a:lnTo>
                        <a:lnTo>
                          <a:pt x="293" y="206"/>
                        </a:lnTo>
                        <a:lnTo>
                          <a:pt x="306" y="204"/>
                        </a:lnTo>
                        <a:lnTo>
                          <a:pt x="311" y="206"/>
                        </a:lnTo>
                        <a:lnTo>
                          <a:pt x="317" y="206"/>
                        </a:lnTo>
                        <a:lnTo>
                          <a:pt x="320" y="205"/>
                        </a:lnTo>
                        <a:lnTo>
                          <a:pt x="323" y="204"/>
                        </a:lnTo>
                        <a:lnTo>
                          <a:pt x="325" y="201"/>
                        </a:lnTo>
                        <a:lnTo>
                          <a:pt x="327" y="198"/>
                        </a:lnTo>
                        <a:lnTo>
                          <a:pt x="328" y="193"/>
                        </a:lnTo>
                        <a:lnTo>
                          <a:pt x="328" y="188"/>
                        </a:lnTo>
                        <a:lnTo>
                          <a:pt x="324" y="176"/>
                        </a:lnTo>
                        <a:lnTo>
                          <a:pt x="319" y="161"/>
                        </a:lnTo>
                        <a:lnTo>
                          <a:pt x="310" y="146"/>
                        </a:lnTo>
                        <a:lnTo>
                          <a:pt x="299" y="130"/>
                        </a:lnTo>
                        <a:lnTo>
                          <a:pt x="307" y="124"/>
                        </a:lnTo>
                        <a:lnTo>
                          <a:pt x="312" y="118"/>
                        </a:lnTo>
                        <a:lnTo>
                          <a:pt x="319" y="109"/>
                        </a:lnTo>
                        <a:lnTo>
                          <a:pt x="324" y="101"/>
                        </a:lnTo>
                        <a:lnTo>
                          <a:pt x="334" y="84"/>
                        </a:lnTo>
                        <a:lnTo>
                          <a:pt x="344" y="66"/>
                        </a:lnTo>
                        <a:lnTo>
                          <a:pt x="354" y="47"/>
                        </a:lnTo>
                        <a:lnTo>
                          <a:pt x="366" y="30"/>
                        </a:lnTo>
                        <a:lnTo>
                          <a:pt x="374" y="22"/>
                        </a:lnTo>
                        <a:lnTo>
                          <a:pt x="381" y="14"/>
                        </a:lnTo>
                        <a:lnTo>
                          <a:pt x="389" y="7"/>
                        </a:lnTo>
                        <a:lnTo>
                          <a:pt x="399" y="0"/>
                        </a:lnTo>
                        <a:lnTo>
                          <a:pt x="399" y="9"/>
                        </a:lnTo>
                        <a:lnTo>
                          <a:pt x="400" y="16"/>
                        </a:lnTo>
                        <a:lnTo>
                          <a:pt x="401" y="23"/>
                        </a:lnTo>
                        <a:lnTo>
                          <a:pt x="403" y="29"/>
                        </a:lnTo>
                        <a:lnTo>
                          <a:pt x="408" y="41"/>
                        </a:lnTo>
                        <a:lnTo>
                          <a:pt x="413" y="50"/>
                        </a:lnTo>
                        <a:lnTo>
                          <a:pt x="421" y="59"/>
                        </a:lnTo>
                        <a:lnTo>
                          <a:pt x="430" y="68"/>
                        </a:lnTo>
                        <a:lnTo>
                          <a:pt x="439" y="75"/>
                        </a:lnTo>
                        <a:lnTo>
                          <a:pt x="447" y="81"/>
                        </a:lnTo>
                        <a:lnTo>
                          <a:pt x="467" y="93"/>
                        </a:lnTo>
                        <a:lnTo>
                          <a:pt x="486" y="106"/>
                        </a:lnTo>
                        <a:lnTo>
                          <a:pt x="493" y="113"/>
                        </a:lnTo>
                        <a:lnTo>
                          <a:pt x="501" y="123"/>
                        </a:lnTo>
                        <a:lnTo>
                          <a:pt x="508" y="132"/>
                        </a:lnTo>
                        <a:lnTo>
                          <a:pt x="512" y="143"/>
                        </a:lnTo>
                        <a:lnTo>
                          <a:pt x="504" y="146"/>
                        </a:lnTo>
                        <a:lnTo>
                          <a:pt x="499" y="149"/>
                        </a:lnTo>
                        <a:lnTo>
                          <a:pt x="493" y="150"/>
                        </a:lnTo>
                        <a:lnTo>
                          <a:pt x="489" y="151"/>
                        </a:lnTo>
                        <a:lnTo>
                          <a:pt x="478" y="152"/>
                        </a:lnTo>
                        <a:lnTo>
                          <a:pt x="465" y="155"/>
                        </a:lnTo>
                        <a:lnTo>
                          <a:pt x="463" y="166"/>
                        </a:lnTo>
                        <a:lnTo>
                          <a:pt x="458" y="180"/>
                        </a:lnTo>
                        <a:lnTo>
                          <a:pt x="454" y="193"/>
                        </a:lnTo>
                        <a:lnTo>
                          <a:pt x="452" y="204"/>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 name="Freeform 21">
                    <a:extLst>
                      <a:ext uri="{FF2B5EF4-FFF2-40B4-BE49-F238E27FC236}">
                        <a16:creationId xmlns:a16="http://schemas.microsoft.com/office/drawing/2014/main" id="{E9F28E38-43EF-46BC-8432-2D6F599AE4DE}"/>
                      </a:ext>
                    </a:extLst>
                  </p:cNvPr>
                  <p:cNvSpPr>
                    <a:spLocks/>
                  </p:cNvSpPr>
                  <p:nvPr/>
                </p:nvSpPr>
                <p:spPr bwMode="auto">
                  <a:xfrm>
                    <a:off x="4488" y="2420"/>
                    <a:ext cx="77" cy="89"/>
                  </a:xfrm>
                  <a:custGeom>
                    <a:avLst/>
                    <a:gdLst>
                      <a:gd name="T0" fmla="*/ 50 w 232"/>
                      <a:gd name="T1" fmla="*/ 7 h 289"/>
                      <a:gd name="T2" fmla="*/ 55 w 232"/>
                      <a:gd name="T3" fmla="*/ 15 h 289"/>
                      <a:gd name="T4" fmla="*/ 58 w 232"/>
                      <a:gd name="T5" fmla="*/ 17 h 289"/>
                      <a:gd name="T6" fmla="*/ 60 w 232"/>
                      <a:gd name="T7" fmla="*/ 18 h 289"/>
                      <a:gd name="T8" fmla="*/ 62 w 232"/>
                      <a:gd name="T9" fmla="*/ 51 h 289"/>
                      <a:gd name="T10" fmla="*/ 63 w 232"/>
                      <a:gd name="T11" fmla="*/ 60 h 289"/>
                      <a:gd name="T12" fmla="*/ 64 w 232"/>
                      <a:gd name="T13" fmla="*/ 64 h 289"/>
                      <a:gd name="T14" fmla="*/ 66 w 232"/>
                      <a:gd name="T15" fmla="*/ 67 h 289"/>
                      <a:gd name="T16" fmla="*/ 77 w 232"/>
                      <a:gd name="T17" fmla="*/ 76 h 289"/>
                      <a:gd name="T18" fmla="*/ 73 w 232"/>
                      <a:gd name="T19" fmla="*/ 89 h 289"/>
                      <a:gd name="T20" fmla="*/ 62 w 232"/>
                      <a:gd name="T21" fmla="*/ 87 h 289"/>
                      <a:gd name="T22" fmla="*/ 50 w 232"/>
                      <a:gd name="T23" fmla="*/ 81 h 289"/>
                      <a:gd name="T24" fmla="*/ 38 w 232"/>
                      <a:gd name="T25" fmla="*/ 72 h 289"/>
                      <a:gd name="T26" fmla="*/ 27 w 232"/>
                      <a:gd name="T27" fmla="*/ 64 h 289"/>
                      <a:gd name="T28" fmla="*/ 19 w 232"/>
                      <a:gd name="T29" fmla="*/ 54 h 289"/>
                      <a:gd name="T30" fmla="*/ 10 w 232"/>
                      <a:gd name="T31" fmla="*/ 45 h 289"/>
                      <a:gd name="T32" fmla="*/ 3 w 232"/>
                      <a:gd name="T33" fmla="*/ 39 h 289"/>
                      <a:gd name="T34" fmla="*/ 1 w 232"/>
                      <a:gd name="T35" fmla="*/ 36 h 289"/>
                      <a:gd name="T36" fmla="*/ 0 w 232"/>
                      <a:gd name="T37" fmla="*/ 34 h 289"/>
                      <a:gd name="T38" fmla="*/ 0 w 232"/>
                      <a:gd name="T39" fmla="*/ 31 h 289"/>
                      <a:gd name="T40" fmla="*/ 1 w 232"/>
                      <a:gd name="T41" fmla="*/ 28 h 289"/>
                      <a:gd name="T42" fmla="*/ 4 w 232"/>
                      <a:gd name="T43" fmla="*/ 24 h 289"/>
                      <a:gd name="T44" fmla="*/ 4 w 232"/>
                      <a:gd name="T45" fmla="*/ 16 h 289"/>
                      <a:gd name="T46" fmla="*/ 2 w 232"/>
                      <a:gd name="T47" fmla="*/ 5 h 289"/>
                      <a:gd name="T48" fmla="*/ 4 w 232"/>
                      <a:gd name="T49" fmla="*/ 0 h 289"/>
                      <a:gd name="T50" fmla="*/ 9 w 232"/>
                      <a:gd name="T51" fmla="*/ 1 h 289"/>
                      <a:gd name="T52" fmla="*/ 14 w 232"/>
                      <a:gd name="T53" fmla="*/ 3 h 289"/>
                      <a:gd name="T54" fmla="*/ 20 w 232"/>
                      <a:gd name="T55" fmla="*/ 6 h 289"/>
                      <a:gd name="T56" fmla="*/ 24 w 232"/>
                      <a:gd name="T57" fmla="*/ 9 h 289"/>
                      <a:gd name="T58" fmla="*/ 27 w 232"/>
                      <a:gd name="T59" fmla="*/ 10 h 289"/>
                      <a:gd name="T60" fmla="*/ 30 w 232"/>
                      <a:gd name="T61" fmla="*/ 10 h 289"/>
                      <a:gd name="T62" fmla="*/ 35 w 232"/>
                      <a:gd name="T63" fmla="*/ 8 h 289"/>
                      <a:gd name="T64" fmla="*/ 40 w 232"/>
                      <a:gd name="T65" fmla="*/ 6 h 289"/>
                      <a:gd name="T66" fmla="*/ 44 w 232"/>
                      <a:gd name="T67" fmla="*/ 3 h 28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32" h="289">
                        <a:moveTo>
                          <a:pt x="140" y="6"/>
                        </a:moveTo>
                        <a:lnTo>
                          <a:pt x="151" y="24"/>
                        </a:lnTo>
                        <a:lnTo>
                          <a:pt x="159" y="41"/>
                        </a:lnTo>
                        <a:lnTo>
                          <a:pt x="165" y="48"/>
                        </a:lnTo>
                        <a:lnTo>
                          <a:pt x="170" y="54"/>
                        </a:lnTo>
                        <a:lnTo>
                          <a:pt x="174" y="56"/>
                        </a:lnTo>
                        <a:lnTo>
                          <a:pt x="177" y="59"/>
                        </a:lnTo>
                        <a:lnTo>
                          <a:pt x="181" y="60"/>
                        </a:lnTo>
                        <a:lnTo>
                          <a:pt x="186" y="62"/>
                        </a:lnTo>
                        <a:lnTo>
                          <a:pt x="186" y="166"/>
                        </a:lnTo>
                        <a:lnTo>
                          <a:pt x="187" y="183"/>
                        </a:lnTo>
                        <a:lnTo>
                          <a:pt x="189" y="196"/>
                        </a:lnTo>
                        <a:lnTo>
                          <a:pt x="191" y="202"/>
                        </a:lnTo>
                        <a:lnTo>
                          <a:pt x="193" y="207"/>
                        </a:lnTo>
                        <a:lnTo>
                          <a:pt x="196" y="212"/>
                        </a:lnTo>
                        <a:lnTo>
                          <a:pt x="199" y="216"/>
                        </a:lnTo>
                        <a:lnTo>
                          <a:pt x="213" y="230"/>
                        </a:lnTo>
                        <a:lnTo>
                          <a:pt x="232" y="246"/>
                        </a:lnTo>
                        <a:lnTo>
                          <a:pt x="232" y="289"/>
                        </a:lnTo>
                        <a:lnTo>
                          <a:pt x="219" y="288"/>
                        </a:lnTo>
                        <a:lnTo>
                          <a:pt x="202" y="286"/>
                        </a:lnTo>
                        <a:lnTo>
                          <a:pt x="186" y="282"/>
                        </a:lnTo>
                        <a:lnTo>
                          <a:pt x="172" y="277"/>
                        </a:lnTo>
                        <a:lnTo>
                          <a:pt x="151" y="264"/>
                        </a:lnTo>
                        <a:lnTo>
                          <a:pt x="131" y="249"/>
                        </a:lnTo>
                        <a:lnTo>
                          <a:pt x="113" y="235"/>
                        </a:lnTo>
                        <a:lnTo>
                          <a:pt x="97" y="221"/>
                        </a:lnTo>
                        <a:lnTo>
                          <a:pt x="81" y="207"/>
                        </a:lnTo>
                        <a:lnTo>
                          <a:pt x="68" y="191"/>
                        </a:lnTo>
                        <a:lnTo>
                          <a:pt x="56" y="176"/>
                        </a:lnTo>
                        <a:lnTo>
                          <a:pt x="46" y="160"/>
                        </a:lnTo>
                        <a:lnTo>
                          <a:pt x="31" y="145"/>
                        </a:lnTo>
                        <a:lnTo>
                          <a:pt x="15" y="132"/>
                        </a:lnTo>
                        <a:lnTo>
                          <a:pt x="9" y="126"/>
                        </a:lnTo>
                        <a:lnTo>
                          <a:pt x="4" y="120"/>
                        </a:lnTo>
                        <a:lnTo>
                          <a:pt x="2" y="117"/>
                        </a:lnTo>
                        <a:lnTo>
                          <a:pt x="1" y="113"/>
                        </a:lnTo>
                        <a:lnTo>
                          <a:pt x="0" y="109"/>
                        </a:lnTo>
                        <a:lnTo>
                          <a:pt x="0" y="105"/>
                        </a:lnTo>
                        <a:lnTo>
                          <a:pt x="0" y="100"/>
                        </a:lnTo>
                        <a:lnTo>
                          <a:pt x="1" y="96"/>
                        </a:lnTo>
                        <a:lnTo>
                          <a:pt x="3" y="92"/>
                        </a:lnTo>
                        <a:lnTo>
                          <a:pt x="7" y="88"/>
                        </a:lnTo>
                        <a:lnTo>
                          <a:pt x="11" y="79"/>
                        </a:lnTo>
                        <a:lnTo>
                          <a:pt x="13" y="74"/>
                        </a:lnTo>
                        <a:lnTo>
                          <a:pt x="12" y="52"/>
                        </a:lnTo>
                        <a:lnTo>
                          <a:pt x="10" y="33"/>
                        </a:lnTo>
                        <a:lnTo>
                          <a:pt x="7" y="15"/>
                        </a:lnTo>
                        <a:lnTo>
                          <a:pt x="7" y="0"/>
                        </a:lnTo>
                        <a:lnTo>
                          <a:pt x="13" y="0"/>
                        </a:lnTo>
                        <a:lnTo>
                          <a:pt x="20" y="1"/>
                        </a:lnTo>
                        <a:lnTo>
                          <a:pt x="26" y="3"/>
                        </a:lnTo>
                        <a:lnTo>
                          <a:pt x="32" y="5"/>
                        </a:lnTo>
                        <a:lnTo>
                          <a:pt x="42" y="10"/>
                        </a:lnTo>
                        <a:lnTo>
                          <a:pt x="51" y="15"/>
                        </a:lnTo>
                        <a:lnTo>
                          <a:pt x="59" y="21"/>
                        </a:lnTo>
                        <a:lnTo>
                          <a:pt x="68" y="26"/>
                        </a:lnTo>
                        <a:lnTo>
                          <a:pt x="73" y="28"/>
                        </a:lnTo>
                        <a:lnTo>
                          <a:pt x="77" y="29"/>
                        </a:lnTo>
                        <a:lnTo>
                          <a:pt x="81" y="31"/>
                        </a:lnTo>
                        <a:lnTo>
                          <a:pt x="86" y="31"/>
                        </a:lnTo>
                        <a:lnTo>
                          <a:pt x="91" y="31"/>
                        </a:lnTo>
                        <a:lnTo>
                          <a:pt x="98" y="28"/>
                        </a:lnTo>
                        <a:lnTo>
                          <a:pt x="105" y="26"/>
                        </a:lnTo>
                        <a:lnTo>
                          <a:pt x="112" y="23"/>
                        </a:lnTo>
                        <a:lnTo>
                          <a:pt x="120" y="19"/>
                        </a:lnTo>
                        <a:lnTo>
                          <a:pt x="127" y="15"/>
                        </a:lnTo>
                        <a:lnTo>
                          <a:pt x="133" y="11"/>
                        </a:lnTo>
                        <a:lnTo>
                          <a:pt x="140" y="6"/>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82" name="Freeform 24">
                  <a:extLst>
                    <a:ext uri="{FF2B5EF4-FFF2-40B4-BE49-F238E27FC236}">
                      <a16:creationId xmlns:a16="http://schemas.microsoft.com/office/drawing/2014/main" id="{E66FDDC4-630E-47ED-A738-44104973A286}"/>
                    </a:ext>
                  </a:extLst>
                </p:cNvPr>
                <p:cNvSpPr>
                  <a:spLocks/>
                </p:cNvSpPr>
                <p:nvPr>
                  <p:custDataLst>
                    <p:tags r:id="rId7"/>
                  </p:custDataLst>
                </p:nvPr>
              </p:nvSpPr>
              <p:spPr bwMode="auto">
                <a:xfrm>
                  <a:off x="2584576" y="3539036"/>
                  <a:ext cx="333121" cy="729817"/>
                </a:xfrm>
                <a:custGeom>
                  <a:avLst/>
                  <a:gdLst>
                    <a:gd name="T0" fmla="*/ 164546 w 479"/>
                    <a:gd name="T1" fmla="*/ 187389 h 868"/>
                    <a:gd name="T2" fmla="*/ 144575 w 479"/>
                    <a:gd name="T3" fmla="*/ 194213 h 868"/>
                    <a:gd name="T4" fmla="*/ 136326 w 479"/>
                    <a:gd name="T5" fmla="*/ 204711 h 868"/>
                    <a:gd name="T6" fmla="*/ 137194 w 479"/>
                    <a:gd name="T7" fmla="*/ 224657 h 868"/>
                    <a:gd name="T8" fmla="*/ 152824 w 479"/>
                    <a:gd name="T9" fmla="*/ 258251 h 868"/>
                    <a:gd name="T10" fmla="*/ 155863 w 479"/>
                    <a:gd name="T11" fmla="*/ 278197 h 868"/>
                    <a:gd name="T12" fmla="*/ 158902 w 479"/>
                    <a:gd name="T13" fmla="*/ 291319 h 868"/>
                    <a:gd name="T14" fmla="*/ 140233 w 479"/>
                    <a:gd name="T15" fmla="*/ 276097 h 868"/>
                    <a:gd name="T16" fmla="*/ 134155 w 479"/>
                    <a:gd name="T17" fmla="*/ 258251 h 868"/>
                    <a:gd name="T18" fmla="*/ 116789 w 479"/>
                    <a:gd name="T19" fmla="*/ 245128 h 868"/>
                    <a:gd name="T20" fmla="*/ 91173 w 479"/>
                    <a:gd name="T21" fmla="*/ 230431 h 868"/>
                    <a:gd name="T22" fmla="*/ 83793 w 479"/>
                    <a:gd name="T23" fmla="*/ 213109 h 868"/>
                    <a:gd name="T24" fmla="*/ 67729 w 479"/>
                    <a:gd name="T25" fmla="*/ 250377 h 868"/>
                    <a:gd name="T26" fmla="*/ 67729 w 479"/>
                    <a:gd name="T27" fmla="*/ 275047 h 868"/>
                    <a:gd name="T28" fmla="*/ 57309 w 479"/>
                    <a:gd name="T29" fmla="*/ 301817 h 868"/>
                    <a:gd name="T30" fmla="*/ 55572 w 479"/>
                    <a:gd name="T31" fmla="*/ 325963 h 868"/>
                    <a:gd name="T32" fmla="*/ 66860 w 479"/>
                    <a:gd name="T33" fmla="*/ 341185 h 868"/>
                    <a:gd name="T34" fmla="*/ 75978 w 479"/>
                    <a:gd name="T35" fmla="*/ 359556 h 868"/>
                    <a:gd name="T36" fmla="*/ 80319 w 479"/>
                    <a:gd name="T37" fmla="*/ 383177 h 868"/>
                    <a:gd name="T38" fmla="*/ 98120 w 479"/>
                    <a:gd name="T39" fmla="*/ 409422 h 868"/>
                    <a:gd name="T40" fmla="*/ 121999 w 479"/>
                    <a:gd name="T41" fmla="*/ 433042 h 868"/>
                    <a:gd name="T42" fmla="*/ 147614 w 479"/>
                    <a:gd name="T43" fmla="*/ 446165 h 868"/>
                    <a:gd name="T44" fmla="*/ 129379 w 479"/>
                    <a:gd name="T45" fmla="*/ 455088 h 868"/>
                    <a:gd name="T46" fmla="*/ 116789 w 479"/>
                    <a:gd name="T47" fmla="*/ 453513 h 868"/>
                    <a:gd name="T48" fmla="*/ 99422 w 479"/>
                    <a:gd name="T49" fmla="*/ 441441 h 868"/>
                    <a:gd name="T50" fmla="*/ 86832 w 479"/>
                    <a:gd name="T51" fmla="*/ 431993 h 868"/>
                    <a:gd name="T52" fmla="*/ 59480 w 479"/>
                    <a:gd name="T53" fmla="*/ 398399 h 868"/>
                    <a:gd name="T54" fmla="*/ 36035 w 479"/>
                    <a:gd name="T55" fmla="*/ 383177 h 868"/>
                    <a:gd name="T56" fmla="*/ 32128 w 479"/>
                    <a:gd name="T57" fmla="*/ 361131 h 868"/>
                    <a:gd name="T58" fmla="*/ 34733 w 479"/>
                    <a:gd name="T59" fmla="*/ 342760 h 868"/>
                    <a:gd name="T60" fmla="*/ 38206 w 479"/>
                    <a:gd name="T61" fmla="*/ 323863 h 868"/>
                    <a:gd name="T62" fmla="*/ 52099 w 479"/>
                    <a:gd name="T63" fmla="*/ 261400 h 868"/>
                    <a:gd name="T64" fmla="*/ 46889 w 479"/>
                    <a:gd name="T65" fmla="*/ 212060 h 868"/>
                    <a:gd name="T66" fmla="*/ 26918 w 479"/>
                    <a:gd name="T67" fmla="*/ 167443 h 868"/>
                    <a:gd name="T68" fmla="*/ 27786 w 479"/>
                    <a:gd name="T69" fmla="*/ 149596 h 868"/>
                    <a:gd name="T70" fmla="*/ 32128 w 479"/>
                    <a:gd name="T71" fmla="*/ 139098 h 868"/>
                    <a:gd name="T72" fmla="*/ 24313 w 479"/>
                    <a:gd name="T73" fmla="*/ 106030 h 868"/>
                    <a:gd name="T74" fmla="*/ 9986 w 479"/>
                    <a:gd name="T75" fmla="*/ 82934 h 868"/>
                    <a:gd name="T76" fmla="*/ 434 w 479"/>
                    <a:gd name="T77" fmla="*/ 53540 h 868"/>
                    <a:gd name="T78" fmla="*/ 4776 w 479"/>
                    <a:gd name="T79" fmla="*/ 23096 h 868"/>
                    <a:gd name="T80" fmla="*/ 21274 w 479"/>
                    <a:gd name="T81" fmla="*/ 8398 h 868"/>
                    <a:gd name="T82" fmla="*/ 52099 w 479"/>
                    <a:gd name="T83" fmla="*/ 0 h 868"/>
                    <a:gd name="T84" fmla="*/ 67729 w 479"/>
                    <a:gd name="T85" fmla="*/ 14697 h 868"/>
                    <a:gd name="T86" fmla="*/ 77714 w 479"/>
                    <a:gd name="T87" fmla="*/ 18896 h 868"/>
                    <a:gd name="T88" fmla="*/ 85529 w 479"/>
                    <a:gd name="T89" fmla="*/ 71386 h 868"/>
                    <a:gd name="T90" fmla="*/ 92476 w 479"/>
                    <a:gd name="T91" fmla="*/ 87133 h 868"/>
                    <a:gd name="T92" fmla="*/ 100291 w 479"/>
                    <a:gd name="T93" fmla="*/ 81359 h 868"/>
                    <a:gd name="T94" fmla="*/ 112013 w 479"/>
                    <a:gd name="T95" fmla="*/ 66137 h 868"/>
                    <a:gd name="T96" fmla="*/ 121999 w 479"/>
                    <a:gd name="T97" fmla="*/ 74011 h 868"/>
                    <a:gd name="T98" fmla="*/ 129379 w 479"/>
                    <a:gd name="T99" fmla="*/ 71386 h 868"/>
                    <a:gd name="T100" fmla="*/ 137194 w 479"/>
                    <a:gd name="T101" fmla="*/ 56689 h 868"/>
                    <a:gd name="T102" fmla="*/ 150219 w 479"/>
                    <a:gd name="T103" fmla="*/ 56689 h 868"/>
                    <a:gd name="T104" fmla="*/ 168019 w 479"/>
                    <a:gd name="T105" fmla="*/ 82409 h 868"/>
                    <a:gd name="T106" fmla="*/ 197108 w 479"/>
                    <a:gd name="T107" fmla="*/ 129125 h 868"/>
                    <a:gd name="T108" fmla="*/ 207528 w 479"/>
                    <a:gd name="T109" fmla="*/ 161144 h 868"/>
                    <a:gd name="T110" fmla="*/ 203186 w 479"/>
                    <a:gd name="T111" fmla="*/ 177416 h 86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79" h="868">
                      <a:moveTo>
                        <a:pt x="445" y="357"/>
                      </a:moveTo>
                      <a:lnTo>
                        <a:pt x="425" y="357"/>
                      </a:lnTo>
                      <a:lnTo>
                        <a:pt x="408" y="357"/>
                      </a:lnTo>
                      <a:lnTo>
                        <a:pt x="391" y="357"/>
                      </a:lnTo>
                      <a:lnTo>
                        <a:pt x="379" y="357"/>
                      </a:lnTo>
                      <a:lnTo>
                        <a:pt x="370" y="358"/>
                      </a:lnTo>
                      <a:lnTo>
                        <a:pt x="360" y="359"/>
                      </a:lnTo>
                      <a:lnTo>
                        <a:pt x="349" y="362"/>
                      </a:lnTo>
                      <a:lnTo>
                        <a:pt x="338" y="367"/>
                      </a:lnTo>
                      <a:lnTo>
                        <a:pt x="333" y="370"/>
                      </a:lnTo>
                      <a:lnTo>
                        <a:pt x="329" y="374"/>
                      </a:lnTo>
                      <a:lnTo>
                        <a:pt x="324" y="377"/>
                      </a:lnTo>
                      <a:lnTo>
                        <a:pt x="320" y="381"/>
                      </a:lnTo>
                      <a:lnTo>
                        <a:pt x="316" y="385"/>
                      </a:lnTo>
                      <a:lnTo>
                        <a:pt x="314" y="390"/>
                      </a:lnTo>
                      <a:lnTo>
                        <a:pt x="313" y="395"/>
                      </a:lnTo>
                      <a:lnTo>
                        <a:pt x="312" y="400"/>
                      </a:lnTo>
                      <a:lnTo>
                        <a:pt x="313" y="410"/>
                      </a:lnTo>
                      <a:lnTo>
                        <a:pt x="314" y="419"/>
                      </a:lnTo>
                      <a:lnTo>
                        <a:pt x="316" y="428"/>
                      </a:lnTo>
                      <a:lnTo>
                        <a:pt x="320" y="436"/>
                      </a:lnTo>
                      <a:lnTo>
                        <a:pt x="327" y="451"/>
                      </a:lnTo>
                      <a:lnTo>
                        <a:pt x="336" y="464"/>
                      </a:lnTo>
                      <a:lnTo>
                        <a:pt x="344" y="477"/>
                      </a:lnTo>
                      <a:lnTo>
                        <a:pt x="352" y="492"/>
                      </a:lnTo>
                      <a:lnTo>
                        <a:pt x="355" y="499"/>
                      </a:lnTo>
                      <a:lnTo>
                        <a:pt x="357" y="507"/>
                      </a:lnTo>
                      <a:lnTo>
                        <a:pt x="358" y="515"/>
                      </a:lnTo>
                      <a:lnTo>
                        <a:pt x="359" y="523"/>
                      </a:lnTo>
                      <a:lnTo>
                        <a:pt x="359" y="530"/>
                      </a:lnTo>
                      <a:lnTo>
                        <a:pt x="359" y="539"/>
                      </a:lnTo>
                      <a:lnTo>
                        <a:pt x="360" y="544"/>
                      </a:lnTo>
                      <a:lnTo>
                        <a:pt x="361" y="548"/>
                      </a:lnTo>
                      <a:lnTo>
                        <a:pt x="364" y="552"/>
                      </a:lnTo>
                      <a:lnTo>
                        <a:pt x="366" y="555"/>
                      </a:lnTo>
                      <a:lnTo>
                        <a:pt x="354" y="552"/>
                      </a:lnTo>
                      <a:lnTo>
                        <a:pt x="344" y="547"/>
                      </a:lnTo>
                      <a:lnTo>
                        <a:pt x="336" y="541"/>
                      </a:lnTo>
                      <a:lnTo>
                        <a:pt x="329" y="533"/>
                      </a:lnTo>
                      <a:lnTo>
                        <a:pt x="323" y="526"/>
                      </a:lnTo>
                      <a:lnTo>
                        <a:pt x="319" y="517"/>
                      </a:lnTo>
                      <a:lnTo>
                        <a:pt x="315" y="508"/>
                      </a:lnTo>
                      <a:lnTo>
                        <a:pt x="312" y="499"/>
                      </a:lnTo>
                      <a:lnTo>
                        <a:pt x="311" y="495"/>
                      </a:lnTo>
                      <a:lnTo>
                        <a:pt x="309" y="492"/>
                      </a:lnTo>
                      <a:lnTo>
                        <a:pt x="307" y="489"/>
                      </a:lnTo>
                      <a:lnTo>
                        <a:pt x="303" y="486"/>
                      </a:lnTo>
                      <a:lnTo>
                        <a:pt x="297" y="479"/>
                      </a:lnTo>
                      <a:lnTo>
                        <a:pt x="288" y="475"/>
                      </a:lnTo>
                      <a:lnTo>
                        <a:pt x="269" y="467"/>
                      </a:lnTo>
                      <a:lnTo>
                        <a:pt x="247" y="459"/>
                      </a:lnTo>
                      <a:lnTo>
                        <a:pt x="237" y="455"/>
                      </a:lnTo>
                      <a:lnTo>
                        <a:pt x="228" y="450"/>
                      </a:lnTo>
                      <a:lnTo>
                        <a:pt x="218" y="445"/>
                      </a:lnTo>
                      <a:lnTo>
                        <a:pt x="210" y="439"/>
                      </a:lnTo>
                      <a:lnTo>
                        <a:pt x="202" y="431"/>
                      </a:lnTo>
                      <a:lnTo>
                        <a:pt x="198" y="422"/>
                      </a:lnTo>
                      <a:lnTo>
                        <a:pt x="196" y="417"/>
                      </a:lnTo>
                      <a:lnTo>
                        <a:pt x="195" y="412"/>
                      </a:lnTo>
                      <a:lnTo>
                        <a:pt x="193" y="406"/>
                      </a:lnTo>
                      <a:lnTo>
                        <a:pt x="192" y="400"/>
                      </a:lnTo>
                      <a:lnTo>
                        <a:pt x="153" y="394"/>
                      </a:lnTo>
                      <a:lnTo>
                        <a:pt x="153" y="450"/>
                      </a:lnTo>
                      <a:lnTo>
                        <a:pt x="154" y="463"/>
                      </a:lnTo>
                      <a:lnTo>
                        <a:pt x="156" y="477"/>
                      </a:lnTo>
                      <a:lnTo>
                        <a:pt x="158" y="492"/>
                      </a:lnTo>
                      <a:lnTo>
                        <a:pt x="159" y="505"/>
                      </a:lnTo>
                      <a:lnTo>
                        <a:pt x="159" y="512"/>
                      </a:lnTo>
                      <a:lnTo>
                        <a:pt x="158" y="518"/>
                      </a:lnTo>
                      <a:lnTo>
                        <a:pt x="156" y="524"/>
                      </a:lnTo>
                      <a:lnTo>
                        <a:pt x="154" y="529"/>
                      </a:lnTo>
                      <a:lnTo>
                        <a:pt x="150" y="539"/>
                      </a:lnTo>
                      <a:lnTo>
                        <a:pt x="143" y="551"/>
                      </a:lnTo>
                      <a:lnTo>
                        <a:pt x="136" y="562"/>
                      </a:lnTo>
                      <a:lnTo>
                        <a:pt x="132" y="575"/>
                      </a:lnTo>
                      <a:lnTo>
                        <a:pt x="130" y="583"/>
                      </a:lnTo>
                      <a:lnTo>
                        <a:pt x="128" y="591"/>
                      </a:lnTo>
                      <a:lnTo>
                        <a:pt x="127" y="600"/>
                      </a:lnTo>
                      <a:lnTo>
                        <a:pt x="127" y="610"/>
                      </a:lnTo>
                      <a:lnTo>
                        <a:pt x="128" y="621"/>
                      </a:lnTo>
                      <a:lnTo>
                        <a:pt x="130" y="630"/>
                      </a:lnTo>
                      <a:lnTo>
                        <a:pt x="134" y="637"/>
                      </a:lnTo>
                      <a:lnTo>
                        <a:pt x="140" y="643"/>
                      </a:lnTo>
                      <a:lnTo>
                        <a:pt x="146" y="647"/>
                      </a:lnTo>
                      <a:lnTo>
                        <a:pt x="154" y="650"/>
                      </a:lnTo>
                      <a:lnTo>
                        <a:pt x="163" y="653"/>
                      </a:lnTo>
                      <a:lnTo>
                        <a:pt x="173" y="653"/>
                      </a:lnTo>
                      <a:lnTo>
                        <a:pt x="173" y="667"/>
                      </a:lnTo>
                      <a:lnTo>
                        <a:pt x="174" y="679"/>
                      </a:lnTo>
                      <a:lnTo>
                        <a:pt x="175" y="685"/>
                      </a:lnTo>
                      <a:lnTo>
                        <a:pt x="176" y="689"/>
                      </a:lnTo>
                      <a:lnTo>
                        <a:pt x="177" y="693"/>
                      </a:lnTo>
                      <a:lnTo>
                        <a:pt x="179" y="696"/>
                      </a:lnTo>
                      <a:lnTo>
                        <a:pt x="179" y="721"/>
                      </a:lnTo>
                      <a:lnTo>
                        <a:pt x="185" y="730"/>
                      </a:lnTo>
                      <a:lnTo>
                        <a:pt x="191" y="740"/>
                      </a:lnTo>
                      <a:lnTo>
                        <a:pt x="199" y="750"/>
                      </a:lnTo>
                      <a:lnTo>
                        <a:pt x="208" y="760"/>
                      </a:lnTo>
                      <a:lnTo>
                        <a:pt x="217" y="771"/>
                      </a:lnTo>
                      <a:lnTo>
                        <a:pt x="226" y="780"/>
                      </a:lnTo>
                      <a:lnTo>
                        <a:pt x="236" y="790"/>
                      </a:lnTo>
                      <a:lnTo>
                        <a:pt x="247" y="799"/>
                      </a:lnTo>
                      <a:lnTo>
                        <a:pt x="258" y="808"/>
                      </a:lnTo>
                      <a:lnTo>
                        <a:pt x="269" y="816"/>
                      </a:lnTo>
                      <a:lnTo>
                        <a:pt x="281" y="825"/>
                      </a:lnTo>
                      <a:lnTo>
                        <a:pt x="292" y="832"/>
                      </a:lnTo>
                      <a:lnTo>
                        <a:pt x="304" y="838"/>
                      </a:lnTo>
                      <a:lnTo>
                        <a:pt x="316" y="843"/>
                      </a:lnTo>
                      <a:lnTo>
                        <a:pt x="327" y="847"/>
                      </a:lnTo>
                      <a:lnTo>
                        <a:pt x="340" y="850"/>
                      </a:lnTo>
                      <a:lnTo>
                        <a:pt x="333" y="854"/>
                      </a:lnTo>
                      <a:lnTo>
                        <a:pt x="327" y="858"/>
                      </a:lnTo>
                      <a:lnTo>
                        <a:pt x="320" y="861"/>
                      </a:lnTo>
                      <a:lnTo>
                        <a:pt x="312" y="864"/>
                      </a:lnTo>
                      <a:lnTo>
                        <a:pt x="298" y="867"/>
                      </a:lnTo>
                      <a:lnTo>
                        <a:pt x="286" y="868"/>
                      </a:lnTo>
                      <a:lnTo>
                        <a:pt x="281" y="868"/>
                      </a:lnTo>
                      <a:lnTo>
                        <a:pt x="277" y="867"/>
                      </a:lnTo>
                      <a:lnTo>
                        <a:pt x="273" y="866"/>
                      </a:lnTo>
                      <a:lnTo>
                        <a:pt x="269" y="864"/>
                      </a:lnTo>
                      <a:lnTo>
                        <a:pt x="262" y="859"/>
                      </a:lnTo>
                      <a:lnTo>
                        <a:pt x="254" y="853"/>
                      </a:lnTo>
                      <a:lnTo>
                        <a:pt x="245" y="848"/>
                      </a:lnTo>
                      <a:lnTo>
                        <a:pt x="234" y="843"/>
                      </a:lnTo>
                      <a:lnTo>
                        <a:pt x="229" y="841"/>
                      </a:lnTo>
                      <a:lnTo>
                        <a:pt x="222" y="839"/>
                      </a:lnTo>
                      <a:lnTo>
                        <a:pt x="214" y="838"/>
                      </a:lnTo>
                      <a:lnTo>
                        <a:pt x="207" y="838"/>
                      </a:lnTo>
                      <a:lnTo>
                        <a:pt x="203" y="830"/>
                      </a:lnTo>
                      <a:lnTo>
                        <a:pt x="200" y="823"/>
                      </a:lnTo>
                      <a:lnTo>
                        <a:pt x="196" y="815"/>
                      </a:lnTo>
                      <a:lnTo>
                        <a:pt x="191" y="809"/>
                      </a:lnTo>
                      <a:lnTo>
                        <a:pt x="180" y="797"/>
                      </a:lnTo>
                      <a:lnTo>
                        <a:pt x="168" y="785"/>
                      </a:lnTo>
                      <a:lnTo>
                        <a:pt x="137" y="759"/>
                      </a:lnTo>
                      <a:lnTo>
                        <a:pt x="100" y="727"/>
                      </a:lnTo>
                      <a:lnTo>
                        <a:pt x="95" y="728"/>
                      </a:lnTo>
                      <a:lnTo>
                        <a:pt x="89" y="729"/>
                      </a:lnTo>
                      <a:lnTo>
                        <a:pt x="86" y="730"/>
                      </a:lnTo>
                      <a:lnTo>
                        <a:pt x="83" y="730"/>
                      </a:lnTo>
                      <a:lnTo>
                        <a:pt x="78" y="729"/>
                      </a:lnTo>
                      <a:lnTo>
                        <a:pt x="74" y="727"/>
                      </a:lnTo>
                      <a:lnTo>
                        <a:pt x="74" y="714"/>
                      </a:lnTo>
                      <a:lnTo>
                        <a:pt x="74" y="700"/>
                      </a:lnTo>
                      <a:lnTo>
                        <a:pt x="74" y="688"/>
                      </a:lnTo>
                      <a:lnTo>
                        <a:pt x="74" y="678"/>
                      </a:lnTo>
                      <a:lnTo>
                        <a:pt x="74" y="671"/>
                      </a:lnTo>
                      <a:lnTo>
                        <a:pt x="75" y="665"/>
                      </a:lnTo>
                      <a:lnTo>
                        <a:pt x="77" y="659"/>
                      </a:lnTo>
                      <a:lnTo>
                        <a:pt x="80" y="653"/>
                      </a:lnTo>
                      <a:lnTo>
                        <a:pt x="83" y="645"/>
                      </a:lnTo>
                      <a:lnTo>
                        <a:pt x="85" y="638"/>
                      </a:lnTo>
                      <a:lnTo>
                        <a:pt x="86" y="631"/>
                      </a:lnTo>
                      <a:lnTo>
                        <a:pt x="87" y="622"/>
                      </a:lnTo>
                      <a:lnTo>
                        <a:pt x="88" y="617"/>
                      </a:lnTo>
                      <a:lnTo>
                        <a:pt x="92" y="604"/>
                      </a:lnTo>
                      <a:lnTo>
                        <a:pt x="99" y="583"/>
                      </a:lnTo>
                      <a:lnTo>
                        <a:pt x="107" y="558"/>
                      </a:lnTo>
                      <a:lnTo>
                        <a:pt x="113" y="528"/>
                      </a:lnTo>
                      <a:lnTo>
                        <a:pt x="120" y="498"/>
                      </a:lnTo>
                      <a:lnTo>
                        <a:pt x="123" y="481"/>
                      </a:lnTo>
                      <a:lnTo>
                        <a:pt x="124" y="466"/>
                      </a:lnTo>
                      <a:lnTo>
                        <a:pt x="127" y="452"/>
                      </a:lnTo>
                      <a:lnTo>
                        <a:pt x="127" y="438"/>
                      </a:lnTo>
                      <a:lnTo>
                        <a:pt x="108" y="404"/>
                      </a:lnTo>
                      <a:lnTo>
                        <a:pt x="86" y="369"/>
                      </a:lnTo>
                      <a:lnTo>
                        <a:pt x="76" y="352"/>
                      </a:lnTo>
                      <a:lnTo>
                        <a:pt x="67" y="335"/>
                      </a:lnTo>
                      <a:lnTo>
                        <a:pt x="64" y="327"/>
                      </a:lnTo>
                      <a:lnTo>
                        <a:pt x="62" y="319"/>
                      </a:lnTo>
                      <a:lnTo>
                        <a:pt x="61" y="310"/>
                      </a:lnTo>
                      <a:lnTo>
                        <a:pt x="60" y="302"/>
                      </a:lnTo>
                      <a:lnTo>
                        <a:pt x="61" y="295"/>
                      </a:lnTo>
                      <a:lnTo>
                        <a:pt x="62" y="290"/>
                      </a:lnTo>
                      <a:lnTo>
                        <a:pt x="64" y="285"/>
                      </a:lnTo>
                      <a:lnTo>
                        <a:pt x="66" y="281"/>
                      </a:lnTo>
                      <a:lnTo>
                        <a:pt x="69" y="277"/>
                      </a:lnTo>
                      <a:lnTo>
                        <a:pt x="72" y="274"/>
                      </a:lnTo>
                      <a:lnTo>
                        <a:pt x="73" y="270"/>
                      </a:lnTo>
                      <a:lnTo>
                        <a:pt x="74" y="265"/>
                      </a:lnTo>
                      <a:lnTo>
                        <a:pt x="73" y="249"/>
                      </a:lnTo>
                      <a:lnTo>
                        <a:pt x="71" y="236"/>
                      </a:lnTo>
                      <a:lnTo>
                        <a:pt x="66" y="224"/>
                      </a:lnTo>
                      <a:lnTo>
                        <a:pt x="62" y="213"/>
                      </a:lnTo>
                      <a:lnTo>
                        <a:pt x="56" y="202"/>
                      </a:lnTo>
                      <a:lnTo>
                        <a:pt x="50" y="193"/>
                      </a:lnTo>
                      <a:lnTo>
                        <a:pt x="43" y="184"/>
                      </a:lnTo>
                      <a:lnTo>
                        <a:pt x="36" y="176"/>
                      </a:lnTo>
                      <a:lnTo>
                        <a:pt x="30" y="167"/>
                      </a:lnTo>
                      <a:lnTo>
                        <a:pt x="23" y="158"/>
                      </a:lnTo>
                      <a:lnTo>
                        <a:pt x="17" y="148"/>
                      </a:lnTo>
                      <a:lnTo>
                        <a:pt x="11" y="138"/>
                      </a:lnTo>
                      <a:lnTo>
                        <a:pt x="7" y="127"/>
                      </a:lnTo>
                      <a:lnTo>
                        <a:pt x="4" y="115"/>
                      </a:lnTo>
                      <a:lnTo>
                        <a:pt x="1" y="102"/>
                      </a:lnTo>
                      <a:lnTo>
                        <a:pt x="0" y="86"/>
                      </a:lnTo>
                      <a:lnTo>
                        <a:pt x="1" y="73"/>
                      </a:lnTo>
                      <a:lnTo>
                        <a:pt x="4" y="62"/>
                      </a:lnTo>
                      <a:lnTo>
                        <a:pt x="7" y="52"/>
                      </a:lnTo>
                      <a:lnTo>
                        <a:pt x="11" y="44"/>
                      </a:lnTo>
                      <a:lnTo>
                        <a:pt x="17" y="35"/>
                      </a:lnTo>
                      <a:lnTo>
                        <a:pt x="24" y="29"/>
                      </a:lnTo>
                      <a:lnTo>
                        <a:pt x="32" y="24"/>
                      </a:lnTo>
                      <a:lnTo>
                        <a:pt x="40" y="20"/>
                      </a:lnTo>
                      <a:lnTo>
                        <a:pt x="49" y="16"/>
                      </a:lnTo>
                      <a:lnTo>
                        <a:pt x="58" y="13"/>
                      </a:lnTo>
                      <a:lnTo>
                        <a:pt x="68" y="11"/>
                      </a:lnTo>
                      <a:lnTo>
                        <a:pt x="78" y="8"/>
                      </a:lnTo>
                      <a:lnTo>
                        <a:pt x="99" y="4"/>
                      </a:lnTo>
                      <a:lnTo>
                        <a:pt x="120" y="0"/>
                      </a:lnTo>
                      <a:lnTo>
                        <a:pt x="129" y="5"/>
                      </a:lnTo>
                      <a:lnTo>
                        <a:pt x="136" y="11"/>
                      </a:lnTo>
                      <a:lnTo>
                        <a:pt x="143" y="17"/>
                      </a:lnTo>
                      <a:lnTo>
                        <a:pt x="150" y="23"/>
                      </a:lnTo>
                      <a:lnTo>
                        <a:pt x="156" y="28"/>
                      </a:lnTo>
                      <a:lnTo>
                        <a:pt x="163" y="32"/>
                      </a:lnTo>
                      <a:lnTo>
                        <a:pt x="166" y="34"/>
                      </a:lnTo>
                      <a:lnTo>
                        <a:pt x="170" y="35"/>
                      </a:lnTo>
                      <a:lnTo>
                        <a:pt x="175" y="36"/>
                      </a:lnTo>
                      <a:lnTo>
                        <a:pt x="179" y="36"/>
                      </a:lnTo>
                      <a:lnTo>
                        <a:pt x="184" y="55"/>
                      </a:lnTo>
                      <a:lnTo>
                        <a:pt x="188" y="75"/>
                      </a:lnTo>
                      <a:lnTo>
                        <a:pt x="190" y="97"/>
                      </a:lnTo>
                      <a:lnTo>
                        <a:pt x="193" y="118"/>
                      </a:lnTo>
                      <a:lnTo>
                        <a:pt x="197" y="136"/>
                      </a:lnTo>
                      <a:lnTo>
                        <a:pt x="201" y="153"/>
                      </a:lnTo>
                      <a:lnTo>
                        <a:pt x="203" y="158"/>
                      </a:lnTo>
                      <a:lnTo>
                        <a:pt x="207" y="163"/>
                      </a:lnTo>
                      <a:lnTo>
                        <a:pt x="209" y="166"/>
                      </a:lnTo>
                      <a:lnTo>
                        <a:pt x="213" y="166"/>
                      </a:lnTo>
                      <a:lnTo>
                        <a:pt x="217" y="166"/>
                      </a:lnTo>
                      <a:lnTo>
                        <a:pt x="220" y="165"/>
                      </a:lnTo>
                      <a:lnTo>
                        <a:pt x="223" y="163"/>
                      </a:lnTo>
                      <a:lnTo>
                        <a:pt x="225" y="161"/>
                      </a:lnTo>
                      <a:lnTo>
                        <a:pt x="231" y="155"/>
                      </a:lnTo>
                      <a:lnTo>
                        <a:pt x="234" y="147"/>
                      </a:lnTo>
                      <a:lnTo>
                        <a:pt x="241" y="132"/>
                      </a:lnTo>
                      <a:lnTo>
                        <a:pt x="246" y="123"/>
                      </a:lnTo>
                      <a:lnTo>
                        <a:pt x="253" y="124"/>
                      </a:lnTo>
                      <a:lnTo>
                        <a:pt x="258" y="126"/>
                      </a:lnTo>
                      <a:lnTo>
                        <a:pt x="264" y="129"/>
                      </a:lnTo>
                      <a:lnTo>
                        <a:pt x="268" y="132"/>
                      </a:lnTo>
                      <a:lnTo>
                        <a:pt x="273" y="136"/>
                      </a:lnTo>
                      <a:lnTo>
                        <a:pt x="277" y="138"/>
                      </a:lnTo>
                      <a:lnTo>
                        <a:pt x="281" y="141"/>
                      </a:lnTo>
                      <a:lnTo>
                        <a:pt x="286" y="141"/>
                      </a:lnTo>
                      <a:lnTo>
                        <a:pt x="289" y="141"/>
                      </a:lnTo>
                      <a:lnTo>
                        <a:pt x="292" y="140"/>
                      </a:lnTo>
                      <a:lnTo>
                        <a:pt x="296" y="138"/>
                      </a:lnTo>
                      <a:lnTo>
                        <a:pt x="298" y="136"/>
                      </a:lnTo>
                      <a:lnTo>
                        <a:pt x="302" y="130"/>
                      </a:lnTo>
                      <a:lnTo>
                        <a:pt x="305" y="123"/>
                      </a:lnTo>
                      <a:lnTo>
                        <a:pt x="310" y="116"/>
                      </a:lnTo>
                      <a:lnTo>
                        <a:pt x="314" y="111"/>
                      </a:lnTo>
                      <a:lnTo>
                        <a:pt x="316" y="108"/>
                      </a:lnTo>
                      <a:lnTo>
                        <a:pt x="319" y="107"/>
                      </a:lnTo>
                      <a:lnTo>
                        <a:pt x="322" y="105"/>
                      </a:lnTo>
                      <a:lnTo>
                        <a:pt x="325" y="105"/>
                      </a:lnTo>
                      <a:lnTo>
                        <a:pt x="337" y="106"/>
                      </a:lnTo>
                      <a:lnTo>
                        <a:pt x="346" y="108"/>
                      </a:lnTo>
                      <a:lnTo>
                        <a:pt x="354" y="111"/>
                      </a:lnTo>
                      <a:lnTo>
                        <a:pt x="359" y="116"/>
                      </a:lnTo>
                      <a:lnTo>
                        <a:pt x="367" y="125"/>
                      </a:lnTo>
                      <a:lnTo>
                        <a:pt x="372" y="135"/>
                      </a:lnTo>
                      <a:lnTo>
                        <a:pt x="387" y="157"/>
                      </a:lnTo>
                      <a:lnTo>
                        <a:pt x="403" y="178"/>
                      </a:lnTo>
                      <a:lnTo>
                        <a:pt x="421" y="200"/>
                      </a:lnTo>
                      <a:lnTo>
                        <a:pt x="438" y="223"/>
                      </a:lnTo>
                      <a:lnTo>
                        <a:pt x="446" y="235"/>
                      </a:lnTo>
                      <a:lnTo>
                        <a:pt x="454" y="246"/>
                      </a:lnTo>
                      <a:lnTo>
                        <a:pt x="460" y="258"/>
                      </a:lnTo>
                      <a:lnTo>
                        <a:pt x="467" y="271"/>
                      </a:lnTo>
                      <a:lnTo>
                        <a:pt x="471" y="283"/>
                      </a:lnTo>
                      <a:lnTo>
                        <a:pt x="476" y="295"/>
                      </a:lnTo>
                      <a:lnTo>
                        <a:pt x="478" y="307"/>
                      </a:lnTo>
                      <a:lnTo>
                        <a:pt x="479" y="321"/>
                      </a:lnTo>
                      <a:lnTo>
                        <a:pt x="478" y="325"/>
                      </a:lnTo>
                      <a:lnTo>
                        <a:pt x="476" y="330"/>
                      </a:lnTo>
                      <a:lnTo>
                        <a:pt x="472" y="334"/>
                      </a:lnTo>
                      <a:lnTo>
                        <a:pt x="468" y="338"/>
                      </a:lnTo>
                      <a:lnTo>
                        <a:pt x="459" y="345"/>
                      </a:lnTo>
                      <a:lnTo>
                        <a:pt x="452" y="351"/>
                      </a:lnTo>
                      <a:lnTo>
                        <a:pt x="445" y="357"/>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83" name="Freeform 37">
                  <a:extLst>
                    <a:ext uri="{FF2B5EF4-FFF2-40B4-BE49-F238E27FC236}">
                      <a16:creationId xmlns:a16="http://schemas.microsoft.com/office/drawing/2014/main" id="{E11D432B-40AA-4530-BF00-ACCAEF17A3D3}"/>
                    </a:ext>
                  </a:extLst>
                </p:cNvPr>
                <p:cNvSpPr>
                  <a:spLocks/>
                </p:cNvSpPr>
                <p:nvPr>
                  <p:custDataLst>
                    <p:tags r:id="rId8"/>
                  </p:custDataLst>
                </p:nvPr>
              </p:nvSpPr>
              <p:spPr bwMode="auto">
                <a:xfrm>
                  <a:off x="3268619" y="4299368"/>
                  <a:ext cx="71202" cy="91545"/>
                </a:xfrm>
                <a:custGeom>
                  <a:avLst/>
                  <a:gdLst>
                    <a:gd name="T0" fmla="*/ 0 w 106"/>
                    <a:gd name="T1" fmla="*/ 5635 h 71"/>
                    <a:gd name="T2" fmla="*/ 5032 w 106"/>
                    <a:gd name="T3" fmla="*/ 8049 h 71"/>
                    <a:gd name="T4" fmla="*/ 10064 w 106"/>
                    <a:gd name="T5" fmla="*/ 9659 h 71"/>
                    <a:gd name="T6" fmla="*/ 14677 w 106"/>
                    <a:gd name="T7" fmla="*/ 10464 h 71"/>
                    <a:gd name="T8" fmla="*/ 18870 w 106"/>
                    <a:gd name="T9" fmla="*/ 10464 h 71"/>
                    <a:gd name="T10" fmla="*/ 22644 w 106"/>
                    <a:gd name="T11" fmla="*/ 8854 h 71"/>
                    <a:gd name="T12" fmla="*/ 25580 w 106"/>
                    <a:gd name="T13" fmla="*/ 6439 h 71"/>
                    <a:gd name="T14" fmla="*/ 28515 w 106"/>
                    <a:gd name="T15" fmla="*/ 4025 h 71"/>
                    <a:gd name="T16" fmla="*/ 31031 w 106"/>
                    <a:gd name="T17" fmla="*/ 0 h 71"/>
                    <a:gd name="T18" fmla="*/ 35225 w 106"/>
                    <a:gd name="T19" fmla="*/ 12879 h 71"/>
                    <a:gd name="T20" fmla="*/ 39418 w 106"/>
                    <a:gd name="T21" fmla="*/ 24148 h 71"/>
                    <a:gd name="T22" fmla="*/ 42353 w 106"/>
                    <a:gd name="T23" fmla="*/ 35417 h 71"/>
                    <a:gd name="T24" fmla="*/ 44031 w 106"/>
                    <a:gd name="T25" fmla="*/ 44271 h 71"/>
                    <a:gd name="T26" fmla="*/ 44450 w 106"/>
                    <a:gd name="T27" fmla="*/ 48296 h 71"/>
                    <a:gd name="T28" fmla="*/ 44450 w 106"/>
                    <a:gd name="T29" fmla="*/ 50711 h 71"/>
                    <a:gd name="T30" fmla="*/ 44031 w 106"/>
                    <a:gd name="T31" fmla="*/ 53930 h 71"/>
                    <a:gd name="T32" fmla="*/ 43192 w 106"/>
                    <a:gd name="T33" fmla="*/ 55540 h 71"/>
                    <a:gd name="T34" fmla="*/ 42353 w 106"/>
                    <a:gd name="T35" fmla="*/ 56345 h 71"/>
                    <a:gd name="T36" fmla="*/ 41095 w 106"/>
                    <a:gd name="T37" fmla="*/ 56345 h 71"/>
                    <a:gd name="T38" fmla="*/ 38579 w 106"/>
                    <a:gd name="T39" fmla="*/ 56345 h 71"/>
                    <a:gd name="T40" fmla="*/ 36483 w 106"/>
                    <a:gd name="T41" fmla="*/ 54735 h 71"/>
                    <a:gd name="T42" fmla="*/ 31031 w 106"/>
                    <a:gd name="T43" fmla="*/ 56345 h 71"/>
                    <a:gd name="T44" fmla="*/ 26418 w 106"/>
                    <a:gd name="T45" fmla="*/ 57150 h 71"/>
                    <a:gd name="T46" fmla="*/ 22225 w 106"/>
                    <a:gd name="T47" fmla="*/ 55540 h 71"/>
                    <a:gd name="T48" fmla="*/ 18870 w 106"/>
                    <a:gd name="T49" fmla="*/ 53125 h 71"/>
                    <a:gd name="T50" fmla="*/ 15516 w 106"/>
                    <a:gd name="T51" fmla="*/ 49906 h 71"/>
                    <a:gd name="T52" fmla="*/ 13419 w 106"/>
                    <a:gd name="T53" fmla="*/ 45881 h 71"/>
                    <a:gd name="T54" fmla="*/ 11322 w 106"/>
                    <a:gd name="T55" fmla="*/ 41051 h 71"/>
                    <a:gd name="T56" fmla="*/ 10064 w 106"/>
                    <a:gd name="T57" fmla="*/ 36222 h 71"/>
                    <a:gd name="T58" fmla="*/ 8806 w 106"/>
                    <a:gd name="T59" fmla="*/ 30587 h 71"/>
                    <a:gd name="T60" fmla="*/ 8387 w 106"/>
                    <a:gd name="T61" fmla="*/ 24148 h 71"/>
                    <a:gd name="T62" fmla="*/ 7967 w 106"/>
                    <a:gd name="T63" fmla="*/ 19318 h 71"/>
                    <a:gd name="T64" fmla="*/ 7548 w 106"/>
                    <a:gd name="T65" fmla="*/ 15294 h 71"/>
                    <a:gd name="T66" fmla="*/ 7548 w 106"/>
                    <a:gd name="T67" fmla="*/ 11269 h 71"/>
                    <a:gd name="T68" fmla="*/ 7967 w 106"/>
                    <a:gd name="T69" fmla="*/ 8049 h 71"/>
                    <a:gd name="T70" fmla="*/ 8387 w 106"/>
                    <a:gd name="T71" fmla="*/ 5635 h 71"/>
                    <a:gd name="T72" fmla="*/ 8806 w 106"/>
                    <a:gd name="T73" fmla="*/ 5635 h 71"/>
                    <a:gd name="T74" fmla="*/ 8387 w 106"/>
                    <a:gd name="T75" fmla="*/ 8049 h 71"/>
                    <a:gd name="T76" fmla="*/ 7967 w 106"/>
                    <a:gd name="T77" fmla="*/ 12879 h 71"/>
                    <a:gd name="T78" fmla="*/ 7967 w 106"/>
                    <a:gd name="T79" fmla="*/ 13684 h 71"/>
                    <a:gd name="T80" fmla="*/ 7967 w 106"/>
                    <a:gd name="T81" fmla="*/ 13684 h 71"/>
                    <a:gd name="T82" fmla="*/ 8387 w 106"/>
                    <a:gd name="T83" fmla="*/ 13684 h 71"/>
                    <a:gd name="T84" fmla="*/ 8806 w 106"/>
                    <a:gd name="T85" fmla="*/ 13684 h 71"/>
                    <a:gd name="T86" fmla="*/ 9645 w 106"/>
                    <a:gd name="T87" fmla="*/ 10464 h 71"/>
                    <a:gd name="T88" fmla="*/ 11322 w 106"/>
                    <a:gd name="T89" fmla="*/ 5635 h 71"/>
                    <a:gd name="T90" fmla="*/ 0 w 106"/>
                    <a:gd name="T91" fmla="*/ 5635 h 7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06" h="71">
                      <a:moveTo>
                        <a:pt x="0" y="7"/>
                      </a:moveTo>
                      <a:lnTo>
                        <a:pt x="12" y="10"/>
                      </a:lnTo>
                      <a:lnTo>
                        <a:pt x="24" y="12"/>
                      </a:lnTo>
                      <a:lnTo>
                        <a:pt x="35" y="13"/>
                      </a:lnTo>
                      <a:lnTo>
                        <a:pt x="45" y="13"/>
                      </a:lnTo>
                      <a:lnTo>
                        <a:pt x="54" y="11"/>
                      </a:lnTo>
                      <a:lnTo>
                        <a:pt x="61" y="8"/>
                      </a:lnTo>
                      <a:lnTo>
                        <a:pt x="68" y="5"/>
                      </a:lnTo>
                      <a:lnTo>
                        <a:pt x="74" y="0"/>
                      </a:lnTo>
                      <a:lnTo>
                        <a:pt x="84" y="16"/>
                      </a:lnTo>
                      <a:lnTo>
                        <a:pt x="94" y="30"/>
                      </a:lnTo>
                      <a:lnTo>
                        <a:pt x="101" y="44"/>
                      </a:lnTo>
                      <a:lnTo>
                        <a:pt x="105" y="55"/>
                      </a:lnTo>
                      <a:lnTo>
                        <a:pt x="106" y="60"/>
                      </a:lnTo>
                      <a:lnTo>
                        <a:pt x="106" y="63"/>
                      </a:lnTo>
                      <a:lnTo>
                        <a:pt x="105" y="67"/>
                      </a:lnTo>
                      <a:lnTo>
                        <a:pt x="103" y="69"/>
                      </a:lnTo>
                      <a:lnTo>
                        <a:pt x="101" y="70"/>
                      </a:lnTo>
                      <a:lnTo>
                        <a:pt x="98" y="70"/>
                      </a:lnTo>
                      <a:lnTo>
                        <a:pt x="92" y="70"/>
                      </a:lnTo>
                      <a:lnTo>
                        <a:pt x="87" y="68"/>
                      </a:lnTo>
                      <a:lnTo>
                        <a:pt x="74" y="70"/>
                      </a:lnTo>
                      <a:lnTo>
                        <a:pt x="63" y="71"/>
                      </a:lnTo>
                      <a:lnTo>
                        <a:pt x="53" y="69"/>
                      </a:lnTo>
                      <a:lnTo>
                        <a:pt x="45" y="66"/>
                      </a:lnTo>
                      <a:lnTo>
                        <a:pt x="37" y="62"/>
                      </a:lnTo>
                      <a:lnTo>
                        <a:pt x="32" y="57"/>
                      </a:lnTo>
                      <a:lnTo>
                        <a:pt x="27" y="51"/>
                      </a:lnTo>
                      <a:lnTo>
                        <a:pt x="24" y="45"/>
                      </a:lnTo>
                      <a:lnTo>
                        <a:pt x="21" y="38"/>
                      </a:lnTo>
                      <a:lnTo>
                        <a:pt x="20" y="30"/>
                      </a:lnTo>
                      <a:lnTo>
                        <a:pt x="19" y="24"/>
                      </a:lnTo>
                      <a:lnTo>
                        <a:pt x="18" y="19"/>
                      </a:lnTo>
                      <a:lnTo>
                        <a:pt x="18" y="14"/>
                      </a:lnTo>
                      <a:lnTo>
                        <a:pt x="19" y="10"/>
                      </a:lnTo>
                      <a:lnTo>
                        <a:pt x="20" y="7"/>
                      </a:lnTo>
                      <a:lnTo>
                        <a:pt x="21" y="7"/>
                      </a:lnTo>
                      <a:lnTo>
                        <a:pt x="20" y="10"/>
                      </a:lnTo>
                      <a:lnTo>
                        <a:pt x="19" y="16"/>
                      </a:lnTo>
                      <a:lnTo>
                        <a:pt x="19" y="17"/>
                      </a:lnTo>
                      <a:lnTo>
                        <a:pt x="20" y="17"/>
                      </a:lnTo>
                      <a:lnTo>
                        <a:pt x="21" y="17"/>
                      </a:lnTo>
                      <a:lnTo>
                        <a:pt x="23" y="13"/>
                      </a:lnTo>
                      <a:lnTo>
                        <a:pt x="27" y="7"/>
                      </a:lnTo>
                      <a:lnTo>
                        <a:pt x="0" y="7"/>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84" name="Freeform 77">
                  <a:extLst>
                    <a:ext uri="{FF2B5EF4-FFF2-40B4-BE49-F238E27FC236}">
                      <a16:creationId xmlns:a16="http://schemas.microsoft.com/office/drawing/2014/main" id="{249CF507-3A58-4C46-8559-D720A98A49D2}"/>
                    </a:ext>
                  </a:extLst>
                </p:cNvPr>
                <p:cNvSpPr>
                  <a:spLocks/>
                </p:cNvSpPr>
                <p:nvPr>
                  <p:custDataLst>
                    <p:tags r:id="rId9"/>
                  </p:custDataLst>
                </p:nvPr>
              </p:nvSpPr>
              <p:spPr bwMode="auto">
                <a:xfrm>
                  <a:off x="4082351" y="4151879"/>
                  <a:ext cx="15257" cy="91545"/>
                </a:xfrm>
                <a:custGeom>
                  <a:avLst/>
                  <a:gdLst>
                    <a:gd name="T0" fmla="*/ 0 w 21"/>
                    <a:gd name="T1" fmla="*/ 39636 h 62"/>
                    <a:gd name="T2" fmla="*/ 454 w 21"/>
                    <a:gd name="T3" fmla="*/ 26731 h 62"/>
                    <a:gd name="T4" fmla="*/ 1361 w 21"/>
                    <a:gd name="T5" fmla="*/ 15670 h 62"/>
                    <a:gd name="T6" fmla="*/ 1814 w 21"/>
                    <a:gd name="T7" fmla="*/ 10140 h 62"/>
                    <a:gd name="T8" fmla="*/ 2721 w 21"/>
                    <a:gd name="T9" fmla="*/ 6452 h 62"/>
                    <a:gd name="T10" fmla="*/ 4082 w 21"/>
                    <a:gd name="T11" fmla="*/ 2765 h 62"/>
                    <a:gd name="T12" fmla="*/ 6804 w 21"/>
                    <a:gd name="T13" fmla="*/ 0 h 62"/>
                    <a:gd name="T14" fmla="*/ 6804 w 21"/>
                    <a:gd name="T15" fmla="*/ 13827 h 62"/>
                    <a:gd name="T16" fmla="*/ 8164 w 21"/>
                    <a:gd name="T17" fmla="*/ 28575 h 62"/>
                    <a:gd name="T18" fmla="*/ 9071 w 21"/>
                    <a:gd name="T19" fmla="*/ 40558 h 62"/>
                    <a:gd name="T20" fmla="*/ 9525 w 21"/>
                    <a:gd name="T21" fmla="*/ 45167 h 62"/>
                    <a:gd name="T22" fmla="*/ 4536 w 21"/>
                    <a:gd name="T23" fmla="*/ 50698 h 62"/>
                    <a:gd name="T24" fmla="*/ 0 w 21"/>
                    <a:gd name="T25" fmla="*/ 57150 h 62"/>
                    <a:gd name="T26" fmla="*/ 0 w 21"/>
                    <a:gd name="T27" fmla="*/ 39636 h 6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 h="62">
                      <a:moveTo>
                        <a:pt x="0" y="43"/>
                      </a:moveTo>
                      <a:lnTo>
                        <a:pt x="1" y="29"/>
                      </a:lnTo>
                      <a:lnTo>
                        <a:pt x="3" y="17"/>
                      </a:lnTo>
                      <a:lnTo>
                        <a:pt x="4" y="11"/>
                      </a:lnTo>
                      <a:lnTo>
                        <a:pt x="6" y="7"/>
                      </a:lnTo>
                      <a:lnTo>
                        <a:pt x="9" y="3"/>
                      </a:lnTo>
                      <a:lnTo>
                        <a:pt x="15" y="0"/>
                      </a:lnTo>
                      <a:lnTo>
                        <a:pt x="15" y="15"/>
                      </a:lnTo>
                      <a:lnTo>
                        <a:pt x="18" y="31"/>
                      </a:lnTo>
                      <a:lnTo>
                        <a:pt x="20" y="44"/>
                      </a:lnTo>
                      <a:lnTo>
                        <a:pt x="21" y="49"/>
                      </a:lnTo>
                      <a:lnTo>
                        <a:pt x="10" y="55"/>
                      </a:lnTo>
                      <a:lnTo>
                        <a:pt x="0" y="62"/>
                      </a:lnTo>
                      <a:lnTo>
                        <a:pt x="0" y="43"/>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85" name="Freeform 80">
                  <a:extLst>
                    <a:ext uri="{FF2B5EF4-FFF2-40B4-BE49-F238E27FC236}">
                      <a16:creationId xmlns:a16="http://schemas.microsoft.com/office/drawing/2014/main" id="{04ABD450-9EA9-4C56-A53F-D5E7B11B0731}"/>
                    </a:ext>
                  </a:extLst>
                </p:cNvPr>
                <p:cNvSpPr>
                  <a:spLocks/>
                </p:cNvSpPr>
                <p:nvPr>
                  <p:custDataLst>
                    <p:tags r:id="rId10"/>
                  </p:custDataLst>
                </p:nvPr>
              </p:nvSpPr>
              <p:spPr bwMode="auto">
                <a:xfrm>
                  <a:off x="4184068" y="4134077"/>
                  <a:ext cx="2544" cy="89003"/>
                </a:xfrm>
                <a:custGeom>
                  <a:avLst/>
                  <a:gdLst>
                    <a:gd name="T0" fmla="*/ 0 w 7"/>
                    <a:gd name="T1" fmla="*/ 0 h 55563"/>
                    <a:gd name="T2" fmla="*/ 1588 w 7"/>
                    <a:gd name="T3" fmla="*/ 0 h 55563"/>
                    <a:gd name="T4" fmla="*/ 0 w 7"/>
                    <a:gd name="T5" fmla="*/ 0 h 55563"/>
                    <a:gd name="T6" fmla="*/ 0 60000 65536"/>
                    <a:gd name="T7" fmla="*/ 0 60000 65536"/>
                    <a:gd name="T8" fmla="*/ 0 60000 65536"/>
                  </a:gdLst>
                  <a:ahLst/>
                  <a:cxnLst>
                    <a:cxn ang="T6">
                      <a:pos x="T0" y="T1"/>
                    </a:cxn>
                    <a:cxn ang="T7">
                      <a:pos x="T2" y="T3"/>
                    </a:cxn>
                    <a:cxn ang="T8">
                      <a:pos x="T4" y="T5"/>
                    </a:cxn>
                  </a:cxnLst>
                  <a:rect l="0" t="0" r="r" b="b"/>
                  <a:pathLst>
                    <a:path w="7" h="55563">
                      <a:moveTo>
                        <a:pt x="0" y="0"/>
                      </a:moveTo>
                      <a:lnTo>
                        <a:pt x="7" y="0"/>
                      </a:lnTo>
                      <a:lnTo>
                        <a:pt x="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86" name="Freeform 81">
                  <a:extLst>
                    <a:ext uri="{FF2B5EF4-FFF2-40B4-BE49-F238E27FC236}">
                      <a16:creationId xmlns:a16="http://schemas.microsoft.com/office/drawing/2014/main" id="{B65C56DF-7162-420E-B3C6-CD9F62631FCA}"/>
                    </a:ext>
                  </a:extLst>
                </p:cNvPr>
                <p:cNvSpPr>
                  <a:spLocks/>
                </p:cNvSpPr>
                <p:nvPr>
                  <p:custDataLst>
                    <p:tags r:id="rId11"/>
                  </p:custDataLst>
                </p:nvPr>
              </p:nvSpPr>
              <p:spPr bwMode="auto">
                <a:xfrm>
                  <a:off x="4278156" y="4045076"/>
                  <a:ext cx="10172" cy="91545"/>
                </a:xfrm>
                <a:custGeom>
                  <a:avLst/>
                  <a:gdLst>
                    <a:gd name="T0" fmla="*/ 6350 w 16"/>
                    <a:gd name="T1" fmla="*/ 0 h 25"/>
                    <a:gd name="T2" fmla="*/ 6350 w 16"/>
                    <a:gd name="T3" fmla="*/ 13716 h 25"/>
                    <a:gd name="T4" fmla="*/ 5556 w 16"/>
                    <a:gd name="T5" fmla="*/ 29718 h 25"/>
                    <a:gd name="T6" fmla="*/ 5159 w 16"/>
                    <a:gd name="T7" fmla="*/ 36576 h 25"/>
                    <a:gd name="T8" fmla="*/ 4366 w 16"/>
                    <a:gd name="T9" fmla="*/ 45720 h 25"/>
                    <a:gd name="T10" fmla="*/ 2778 w 16"/>
                    <a:gd name="T11" fmla="*/ 52578 h 25"/>
                    <a:gd name="T12" fmla="*/ 1191 w 16"/>
                    <a:gd name="T13" fmla="*/ 57150 h 25"/>
                    <a:gd name="T14" fmla="*/ 397 w 16"/>
                    <a:gd name="T15" fmla="*/ 54864 h 25"/>
                    <a:gd name="T16" fmla="*/ 0 w 16"/>
                    <a:gd name="T17" fmla="*/ 48006 h 25"/>
                    <a:gd name="T18" fmla="*/ 397 w 16"/>
                    <a:gd name="T19" fmla="*/ 41148 h 25"/>
                    <a:gd name="T20" fmla="*/ 794 w 16"/>
                    <a:gd name="T21" fmla="*/ 29718 h 25"/>
                    <a:gd name="T22" fmla="*/ 1588 w 16"/>
                    <a:gd name="T23" fmla="*/ 20574 h 25"/>
                    <a:gd name="T24" fmla="*/ 2778 w 16"/>
                    <a:gd name="T25" fmla="*/ 9144 h 25"/>
                    <a:gd name="T26" fmla="*/ 4366 w 16"/>
                    <a:gd name="T27" fmla="*/ 2286 h 25"/>
                    <a:gd name="T28" fmla="*/ 6350 w 16"/>
                    <a:gd name="T29" fmla="*/ 0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6" h="25">
                      <a:moveTo>
                        <a:pt x="16" y="0"/>
                      </a:moveTo>
                      <a:lnTo>
                        <a:pt x="16" y="6"/>
                      </a:lnTo>
                      <a:lnTo>
                        <a:pt x="14" y="13"/>
                      </a:lnTo>
                      <a:lnTo>
                        <a:pt x="13" y="16"/>
                      </a:lnTo>
                      <a:lnTo>
                        <a:pt x="11" y="20"/>
                      </a:lnTo>
                      <a:lnTo>
                        <a:pt x="7" y="23"/>
                      </a:lnTo>
                      <a:lnTo>
                        <a:pt x="3" y="25"/>
                      </a:lnTo>
                      <a:lnTo>
                        <a:pt x="1" y="24"/>
                      </a:lnTo>
                      <a:lnTo>
                        <a:pt x="0" y="21"/>
                      </a:lnTo>
                      <a:lnTo>
                        <a:pt x="1" y="18"/>
                      </a:lnTo>
                      <a:lnTo>
                        <a:pt x="2" y="13"/>
                      </a:lnTo>
                      <a:lnTo>
                        <a:pt x="4" y="9"/>
                      </a:lnTo>
                      <a:lnTo>
                        <a:pt x="7" y="4"/>
                      </a:lnTo>
                      <a:lnTo>
                        <a:pt x="11" y="1"/>
                      </a:lnTo>
                      <a:lnTo>
                        <a:pt x="16"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87" name="Freeform 82">
                  <a:extLst>
                    <a:ext uri="{FF2B5EF4-FFF2-40B4-BE49-F238E27FC236}">
                      <a16:creationId xmlns:a16="http://schemas.microsoft.com/office/drawing/2014/main" id="{3A8B78A5-BB0F-45EC-9C4C-FF248BA7D6E2}"/>
                    </a:ext>
                  </a:extLst>
                </p:cNvPr>
                <p:cNvSpPr>
                  <a:spLocks/>
                </p:cNvSpPr>
                <p:nvPr>
                  <p:custDataLst>
                    <p:tags r:id="rId12"/>
                  </p:custDataLst>
                </p:nvPr>
              </p:nvSpPr>
              <p:spPr bwMode="auto">
                <a:xfrm>
                  <a:off x="4458702" y="3867073"/>
                  <a:ext cx="7630" cy="91545"/>
                </a:xfrm>
                <a:custGeom>
                  <a:avLst/>
                  <a:gdLst>
                    <a:gd name="T0" fmla="*/ 0 w 14"/>
                    <a:gd name="T1" fmla="*/ 0 h 18"/>
                    <a:gd name="T2" fmla="*/ 1021 w 14"/>
                    <a:gd name="T3" fmla="*/ 3175 h 18"/>
                    <a:gd name="T4" fmla="*/ 1701 w 14"/>
                    <a:gd name="T5" fmla="*/ 6350 h 18"/>
                    <a:gd name="T6" fmla="*/ 2382 w 14"/>
                    <a:gd name="T7" fmla="*/ 12700 h 18"/>
                    <a:gd name="T8" fmla="*/ 3062 w 14"/>
                    <a:gd name="T9" fmla="*/ 22225 h 18"/>
                    <a:gd name="T10" fmla="*/ 4423 w 14"/>
                    <a:gd name="T11" fmla="*/ 41275 h 18"/>
                    <a:gd name="T12" fmla="*/ 4763 w 14"/>
                    <a:gd name="T13" fmla="*/ 57150 h 18"/>
                    <a:gd name="T14" fmla="*/ 0 w 14"/>
                    <a:gd name="T15" fmla="*/ 0 h 1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 h="18">
                      <a:moveTo>
                        <a:pt x="0" y="0"/>
                      </a:moveTo>
                      <a:lnTo>
                        <a:pt x="3" y="1"/>
                      </a:lnTo>
                      <a:lnTo>
                        <a:pt x="5" y="2"/>
                      </a:lnTo>
                      <a:lnTo>
                        <a:pt x="7" y="4"/>
                      </a:lnTo>
                      <a:lnTo>
                        <a:pt x="9" y="7"/>
                      </a:lnTo>
                      <a:lnTo>
                        <a:pt x="13" y="13"/>
                      </a:lnTo>
                      <a:lnTo>
                        <a:pt x="14" y="18"/>
                      </a:lnTo>
                      <a:lnTo>
                        <a:pt x="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88" name="Freeform 87">
                  <a:extLst>
                    <a:ext uri="{FF2B5EF4-FFF2-40B4-BE49-F238E27FC236}">
                      <a16:creationId xmlns:a16="http://schemas.microsoft.com/office/drawing/2014/main" id="{01047365-B02E-47CC-8200-F4BE6FC793DC}"/>
                    </a:ext>
                  </a:extLst>
                </p:cNvPr>
                <p:cNvSpPr>
                  <a:spLocks/>
                </p:cNvSpPr>
                <p:nvPr>
                  <p:custDataLst>
                    <p:tags r:id="rId13"/>
                  </p:custDataLst>
                </p:nvPr>
              </p:nvSpPr>
              <p:spPr bwMode="auto">
                <a:xfrm>
                  <a:off x="4804538" y="5141071"/>
                  <a:ext cx="50858" cy="91545"/>
                </a:xfrm>
                <a:custGeom>
                  <a:avLst/>
                  <a:gdLst>
                    <a:gd name="T0" fmla="*/ 0 w 73"/>
                    <a:gd name="T1" fmla="*/ 0 h 57150"/>
                    <a:gd name="T2" fmla="*/ 8699 w 73"/>
                    <a:gd name="T3" fmla="*/ 0 h 57150"/>
                    <a:gd name="T4" fmla="*/ 16092 w 73"/>
                    <a:gd name="T5" fmla="*/ 0 h 57150"/>
                    <a:gd name="T6" fmla="*/ 23921 w 73"/>
                    <a:gd name="T7" fmla="*/ 0 h 57150"/>
                    <a:gd name="T8" fmla="*/ 31750 w 73"/>
                    <a:gd name="T9" fmla="*/ 0 h 571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 h="57150">
                      <a:moveTo>
                        <a:pt x="0" y="0"/>
                      </a:moveTo>
                      <a:lnTo>
                        <a:pt x="20" y="0"/>
                      </a:lnTo>
                      <a:lnTo>
                        <a:pt x="37" y="0"/>
                      </a:lnTo>
                      <a:lnTo>
                        <a:pt x="55" y="0"/>
                      </a:lnTo>
                      <a:lnTo>
                        <a:pt x="73"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89" name="Freeform 104">
                  <a:extLst>
                    <a:ext uri="{FF2B5EF4-FFF2-40B4-BE49-F238E27FC236}">
                      <a16:creationId xmlns:a16="http://schemas.microsoft.com/office/drawing/2014/main" id="{B2C11821-5406-47A0-BC8F-1D36969C136C}"/>
                    </a:ext>
                  </a:extLst>
                </p:cNvPr>
                <p:cNvSpPr>
                  <a:spLocks/>
                </p:cNvSpPr>
                <p:nvPr>
                  <p:custDataLst>
                    <p:tags r:id="rId14"/>
                  </p:custDataLst>
                </p:nvPr>
              </p:nvSpPr>
              <p:spPr bwMode="auto">
                <a:xfrm>
                  <a:off x="2396401" y="3884872"/>
                  <a:ext cx="10172" cy="91545"/>
                </a:xfrm>
                <a:custGeom>
                  <a:avLst/>
                  <a:gdLst>
                    <a:gd name="T0" fmla="*/ 3175 w 26"/>
                    <a:gd name="T1" fmla="*/ 57150 h 111"/>
                    <a:gd name="T2" fmla="*/ 2198 w 26"/>
                    <a:gd name="T3" fmla="*/ 53031 h 111"/>
                    <a:gd name="T4" fmla="*/ 977 w 26"/>
                    <a:gd name="T5" fmla="*/ 48912 h 111"/>
                    <a:gd name="T6" fmla="*/ 488 w 26"/>
                    <a:gd name="T7" fmla="*/ 46853 h 111"/>
                    <a:gd name="T8" fmla="*/ 244 w 26"/>
                    <a:gd name="T9" fmla="*/ 44793 h 111"/>
                    <a:gd name="T10" fmla="*/ 0 w 26"/>
                    <a:gd name="T11" fmla="*/ 41189 h 111"/>
                    <a:gd name="T12" fmla="*/ 0 w 26"/>
                    <a:gd name="T13" fmla="*/ 38100 h 111"/>
                    <a:gd name="T14" fmla="*/ 0 w 26"/>
                    <a:gd name="T15" fmla="*/ 31407 h 111"/>
                    <a:gd name="T16" fmla="*/ 244 w 26"/>
                    <a:gd name="T17" fmla="*/ 26258 h 111"/>
                    <a:gd name="T18" fmla="*/ 733 w 26"/>
                    <a:gd name="T19" fmla="*/ 21109 h 111"/>
                    <a:gd name="T20" fmla="*/ 1221 w 26"/>
                    <a:gd name="T21" fmla="*/ 16991 h 111"/>
                    <a:gd name="T22" fmla="*/ 2198 w 26"/>
                    <a:gd name="T23" fmla="*/ 12357 h 111"/>
                    <a:gd name="T24" fmla="*/ 3419 w 26"/>
                    <a:gd name="T25" fmla="*/ 8753 h 111"/>
                    <a:gd name="T26" fmla="*/ 4885 w 26"/>
                    <a:gd name="T27" fmla="*/ 4634 h 111"/>
                    <a:gd name="T28" fmla="*/ 6350 w 26"/>
                    <a:gd name="T29" fmla="*/ 0 h 111"/>
                    <a:gd name="T30" fmla="*/ 6350 w 26"/>
                    <a:gd name="T31" fmla="*/ 3089 h 111"/>
                    <a:gd name="T32" fmla="*/ 6350 w 26"/>
                    <a:gd name="T33" fmla="*/ 6693 h 111"/>
                    <a:gd name="T34" fmla="*/ 6350 w 26"/>
                    <a:gd name="T35" fmla="*/ 11327 h 111"/>
                    <a:gd name="T36" fmla="*/ 6350 w 26"/>
                    <a:gd name="T37" fmla="*/ 16476 h 111"/>
                    <a:gd name="T38" fmla="*/ 6106 w 26"/>
                    <a:gd name="T39" fmla="*/ 22654 h 111"/>
                    <a:gd name="T40" fmla="*/ 5373 w 26"/>
                    <a:gd name="T41" fmla="*/ 28832 h 111"/>
                    <a:gd name="T42" fmla="*/ 4396 w 26"/>
                    <a:gd name="T43" fmla="*/ 34496 h 111"/>
                    <a:gd name="T44" fmla="*/ 3175 w 26"/>
                    <a:gd name="T45" fmla="*/ 41189 h 111"/>
                    <a:gd name="T46" fmla="*/ 3175 w 26"/>
                    <a:gd name="T47" fmla="*/ 57150 h 11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6" h="111">
                      <a:moveTo>
                        <a:pt x="13" y="111"/>
                      </a:moveTo>
                      <a:lnTo>
                        <a:pt x="9" y="103"/>
                      </a:lnTo>
                      <a:lnTo>
                        <a:pt x="4" y="95"/>
                      </a:lnTo>
                      <a:lnTo>
                        <a:pt x="2" y="91"/>
                      </a:lnTo>
                      <a:lnTo>
                        <a:pt x="1" y="87"/>
                      </a:lnTo>
                      <a:lnTo>
                        <a:pt x="0" y="80"/>
                      </a:lnTo>
                      <a:lnTo>
                        <a:pt x="0" y="74"/>
                      </a:lnTo>
                      <a:lnTo>
                        <a:pt x="0" y="61"/>
                      </a:lnTo>
                      <a:lnTo>
                        <a:pt x="1" y="51"/>
                      </a:lnTo>
                      <a:lnTo>
                        <a:pt x="3" y="41"/>
                      </a:lnTo>
                      <a:lnTo>
                        <a:pt x="5" y="33"/>
                      </a:lnTo>
                      <a:lnTo>
                        <a:pt x="9" y="24"/>
                      </a:lnTo>
                      <a:lnTo>
                        <a:pt x="14" y="17"/>
                      </a:lnTo>
                      <a:lnTo>
                        <a:pt x="20" y="9"/>
                      </a:lnTo>
                      <a:lnTo>
                        <a:pt x="26" y="0"/>
                      </a:lnTo>
                      <a:lnTo>
                        <a:pt x="26" y="6"/>
                      </a:lnTo>
                      <a:lnTo>
                        <a:pt x="26" y="13"/>
                      </a:lnTo>
                      <a:lnTo>
                        <a:pt x="26" y="22"/>
                      </a:lnTo>
                      <a:lnTo>
                        <a:pt x="26" y="32"/>
                      </a:lnTo>
                      <a:lnTo>
                        <a:pt x="25" y="44"/>
                      </a:lnTo>
                      <a:lnTo>
                        <a:pt x="22" y="56"/>
                      </a:lnTo>
                      <a:lnTo>
                        <a:pt x="18" y="67"/>
                      </a:lnTo>
                      <a:lnTo>
                        <a:pt x="13" y="80"/>
                      </a:lnTo>
                      <a:lnTo>
                        <a:pt x="13" y="111"/>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90" name="Line 177">
                  <a:extLst>
                    <a:ext uri="{FF2B5EF4-FFF2-40B4-BE49-F238E27FC236}">
                      <a16:creationId xmlns:a16="http://schemas.microsoft.com/office/drawing/2014/main" id="{42E830A2-3F50-4814-B923-2A5B6867F2B9}"/>
                    </a:ext>
                  </a:extLst>
                </p:cNvPr>
                <p:cNvSpPr>
                  <a:spLocks noChangeShapeType="1"/>
                </p:cNvSpPr>
                <p:nvPr>
                  <p:custDataLst>
                    <p:tags r:id="rId15"/>
                  </p:custDataLst>
                </p:nvPr>
              </p:nvSpPr>
              <p:spPr bwMode="auto">
                <a:xfrm flipH="1" flipV="1">
                  <a:off x="4486675" y="5336876"/>
                  <a:ext cx="10172" cy="53400"/>
                </a:xfrm>
                <a:prstGeom prst="line">
                  <a:avLst/>
                </a:prstGeom>
                <a:solidFill>
                  <a:schemeClr val="bg1">
                    <a:lumMod val="85000"/>
                  </a:schemeClr>
                </a:solidFill>
                <a:ln w="9525">
                  <a:solidFill>
                    <a:srgbClr val="FFFFFF"/>
                  </a:solidFill>
                  <a:round/>
                  <a:headEnd/>
                  <a:tailEnd/>
                </a:ln>
              </p:spPr>
              <p:txBody>
                <a:bodyPr/>
                <a:lstStyle/>
                <a:p>
                  <a:endParaRPr lang="en-US"/>
                </a:p>
              </p:txBody>
            </p:sp>
            <p:sp>
              <p:nvSpPr>
                <p:cNvPr id="91" name="Freeform 178">
                  <a:extLst>
                    <a:ext uri="{FF2B5EF4-FFF2-40B4-BE49-F238E27FC236}">
                      <a16:creationId xmlns:a16="http://schemas.microsoft.com/office/drawing/2014/main" id="{AC66E9A8-A64D-4AF4-8144-BEE1A57DA706}"/>
                    </a:ext>
                  </a:extLst>
                </p:cNvPr>
                <p:cNvSpPr>
                  <a:spLocks/>
                </p:cNvSpPr>
                <p:nvPr>
                  <p:custDataLst>
                    <p:tags r:id="rId16"/>
                  </p:custDataLst>
                </p:nvPr>
              </p:nvSpPr>
              <p:spPr bwMode="auto">
                <a:xfrm>
                  <a:off x="4486675" y="5311447"/>
                  <a:ext cx="10172" cy="25429"/>
                </a:xfrm>
                <a:custGeom>
                  <a:avLst/>
                  <a:gdLst>
                    <a:gd name="T0" fmla="*/ 0 w 13"/>
                    <a:gd name="T1" fmla="*/ 15875 h 25"/>
                    <a:gd name="T2" fmla="*/ 488 w 13"/>
                    <a:gd name="T3" fmla="*/ 12065 h 25"/>
                    <a:gd name="T4" fmla="*/ 1954 w 13"/>
                    <a:gd name="T5" fmla="*/ 8255 h 25"/>
                    <a:gd name="T6" fmla="*/ 3908 w 13"/>
                    <a:gd name="T7" fmla="*/ 3810 h 25"/>
                    <a:gd name="T8" fmla="*/ 6350 w 13"/>
                    <a:gd name="T9" fmla="*/ 0 h 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25">
                      <a:moveTo>
                        <a:pt x="0" y="25"/>
                      </a:moveTo>
                      <a:lnTo>
                        <a:pt x="1" y="19"/>
                      </a:lnTo>
                      <a:lnTo>
                        <a:pt x="4" y="13"/>
                      </a:lnTo>
                      <a:lnTo>
                        <a:pt x="8" y="6"/>
                      </a:lnTo>
                      <a:lnTo>
                        <a:pt x="13"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92" name="Line 179">
                  <a:extLst>
                    <a:ext uri="{FF2B5EF4-FFF2-40B4-BE49-F238E27FC236}">
                      <a16:creationId xmlns:a16="http://schemas.microsoft.com/office/drawing/2014/main" id="{6F974911-950D-44A4-B592-D81A09AA20CB}"/>
                    </a:ext>
                  </a:extLst>
                </p:cNvPr>
                <p:cNvSpPr>
                  <a:spLocks noChangeShapeType="1"/>
                </p:cNvSpPr>
                <p:nvPr>
                  <p:custDataLst>
                    <p:tags r:id="rId17"/>
                  </p:custDataLst>
                </p:nvPr>
              </p:nvSpPr>
              <p:spPr bwMode="auto">
                <a:xfrm flipV="1">
                  <a:off x="4496847" y="5291103"/>
                  <a:ext cx="0" cy="20343"/>
                </a:xfrm>
                <a:prstGeom prst="line">
                  <a:avLst/>
                </a:prstGeom>
                <a:solidFill>
                  <a:schemeClr val="bg1">
                    <a:lumMod val="85000"/>
                  </a:schemeClr>
                </a:solidFill>
                <a:ln w="9525">
                  <a:solidFill>
                    <a:srgbClr val="FFFFFF"/>
                  </a:solidFill>
                  <a:round/>
                  <a:headEnd/>
                  <a:tailEnd/>
                </a:ln>
              </p:spPr>
              <p:txBody>
                <a:bodyPr/>
                <a:lstStyle/>
                <a:p>
                  <a:endParaRPr lang="en-US"/>
                </a:p>
              </p:txBody>
            </p:sp>
            <p:sp>
              <p:nvSpPr>
                <p:cNvPr id="93" name="Freeform 262">
                  <a:extLst>
                    <a:ext uri="{FF2B5EF4-FFF2-40B4-BE49-F238E27FC236}">
                      <a16:creationId xmlns:a16="http://schemas.microsoft.com/office/drawing/2014/main" id="{DD168601-B749-4B17-B623-DAD1948EBAD2}"/>
                    </a:ext>
                  </a:extLst>
                </p:cNvPr>
                <p:cNvSpPr>
                  <a:spLocks/>
                </p:cNvSpPr>
                <p:nvPr>
                  <p:custDataLst>
                    <p:tags r:id="rId18"/>
                  </p:custDataLst>
                </p:nvPr>
              </p:nvSpPr>
              <p:spPr bwMode="auto">
                <a:xfrm>
                  <a:off x="2332827" y="3129628"/>
                  <a:ext cx="353466" cy="938334"/>
                </a:xfrm>
                <a:custGeom>
                  <a:avLst/>
                  <a:gdLst>
                    <a:gd name="T0" fmla="*/ 191387 w 505"/>
                    <a:gd name="T1" fmla="*/ 557569 h 1121"/>
                    <a:gd name="T2" fmla="*/ 193572 w 505"/>
                    <a:gd name="T3" fmla="*/ 537189 h 1121"/>
                    <a:gd name="T4" fmla="*/ 174346 w 505"/>
                    <a:gd name="T5" fmla="*/ 534054 h 1121"/>
                    <a:gd name="T6" fmla="*/ 176967 w 505"/>
                    <a:gd name="T7" fmla="*/ 500088 h 1121"/>
                    <a:gd name="T8" fmla="*/ 183085 w 505"/>
                    <a:gd name="T9" fmla="*/ 486501 h 1121"/>
                    <a:gd name="T10" fmla="*/ 180463 w 505"/>
                    <a:gd name="T11" fmla="*/ 469779 h 1121"/>
                    <a:gd name="T12" fmla="*/ 173909 w 505"/>
                    <a:gd name="T13" fmla="*/ 466644 h 1121"/>
                    <a:gd name="T14" fmla="*/ 166917 w 505"/>
                    <a:gd name="T15" fmla="*/ 437903 h 1121"/>
                    <a:gd name="T16" fmla="*/ 141574 w 505"/>
                    <a:gd name="T17" fmla="*/ 375719 h 1121"/>
                    <a:gd name="T18" fmla="*/ 129339 w 505"/>
                    <a:gd name="T19" fmla="*/ 367358 h 1121"/>
                    <a:gd name="T20" fmla="*/ 123222 w 505"/>
                    <a:gd name="T21" fmla="*/ 375196 h 1121"/>
                    <a:gd name="T22" fmla="*/ 98752 w 505"/>
                    <a:gd name="T23" fmla="*/ 387738 h 1121"/>
                    <a:gd name="T24" fmla="*/ 73846 w 505"/>
                    <a:gd name="T25" fmla="*/ 384602 h 1121"/>
                    <a:gd name="T26" fmla="*/ 58115 w 505"/>
                    <a:gd name="T27" fmla="*/ 296290 h 1121"/>
                    <a:gd name="T28" fmla="*/ 44133 w 505"/>
                    <a:gd name="T29" fmla="*/ 271730 h 1121"/>
                    <a:gd name="T30" fmla="*/ 22285 w 505"/>
                    <a:gd name="T31" fmla="*/ 262324 h 1121"/>
                    <a:gd name="T32" fmla="*/ 3496 w 505"/>
                    <a:gd name="T33" fmla="*/ 246125 h 1121"/>
                    <a:gd name="T34" fmla="*/ 10050 w 505"/>
                    <a:gd name="T35" fmla="*/ 232538 h 1121"/>
                    <a:gd name="T36" fmla="*/ 25343 w 505"/>
                    <a:gd name="T37" fmla="*/ 188643 h 1121"/>
                    <a:gd name="T38" fmla="*/ 29276 w 505"/>
                    <a:gd name="T39" fmla="*/ 144748 h 1121"/>
                    <a:gd name="T40" fmla="*/ 34957 w 505"/>
                    <a:gd name="T41" fmla="*/ 138478 h 1121"/>
                    <a:gd name="T42" fmla="*/ 49376 w 505"/>
                    <a:gd name="T43" fmla="*/ 134820 h 1121"/>
                    <a:gd name="T44" fmla="*/ 58552 w 505"/>
                    <a:gd name="T45" fmla="*/ 116008 h 1121"/>
                    <a:gd name="T46" fmla="*/ 61174 w 505"/>
                    <a:gd name="T47" fmla="*/ 61139 h 1121"/>
                    <a:gd name="T48" fmla="*/ 69476 w 505"/>
                    <a:gd name="T49" fmla="*/ 51211 h 1121"/>
                    <a:gd name="T50" fmla="*/ 93072 w 505"/>
                    <a:gd name="T51" fmla="*/ 38669 h 1121"/>
                    <a:gd name="T52" fmla="*/ 102248 w 505"/>
                    <a:gd name="T53" fmla="*/ 10974 h 1121"/>
                    <a:gd name="T54" fmla="*/ 121037 w 505"/>
                    <a:gd name="T55" fmla="*/ 16199 h 1121"/>
                    <a:gd name="T56" fmla="*/ 136330 w 505"/>
                    <a:gd name="T57" fmla="*/ 25605 h 1121"/>
                    <a:gd name="T58" fmla="*/ 147254 w 505"/>
                    <a:gd name="T59" fmla="*/ 63752 h 1121"/>
                    <a:gd name="T60" fmla="*/ 146380 w 505"/>
                    <a:gd name="T61" fmla="*/ 87267 h 1121"/>
                    <a:gd name="T62" fmla="*/ 131087 w 505"/>
                    <a:gd name="T63" fmla="*/ 112872 h 1121"/>
                    <a:gd name="T64" fmla="*/ 128028 w 505"/>
                    <a:gd name="T65" fmla="*/ 128027 h 1121"/>
                    <a:gd name="T66" fmla="*/ 135020 w 505"/>
                    <a:gd name="T67" fmla="*/ 136388 h 1121"/>
                    <a:gd name="T68" fmla="*/ 151187 w 505"/>
                    <a:gd name="T69" fmla="*/ 141091 h 1121"/>
                    <a:gd name="T70" fmla="*/ 162111 w 505"/>
                    <a:gd name="T71" fmla="*/ 152064 h 1121"/>
                    <a:gd name="T72" fmla="*/ 173909 w 505"/>
                    <a:gd name="T73" fmla="*/ 180282 h 1121"/>
                    <a:gd name="T74" fmla="*/ 187891 w 505"/>
                    <a:gd name="T75" fmla="*/ 209023 h 1121"/>
                    <a:gd name="T76" fmla="*/ 202748 w 505"/>
                    <a:gd name="T77" fmla="*/ 218429 h 1121"/>
                    <a:gd name="T78" fmla="*/ 220663 w 505"/>
                    <a:gd name="T79" fmla="*/ 218429 h 1121"/>
                    <a:gd name="T80" fmla="*/ 207991 w 505"/>
                    <a:gd name="T81" fmla="*/ 258143 h 1121"/>
                    <a:gd name="T82" fmla="*/ 186580 w 505"/>
                    <a:gd name="T83" fmla="*/ 266504 h 1121"/>
                    <a:gd name="T84" fmla="*/ 167354 w 505"/>
                    <a:gd name="T85" fmla="*/ 275910 h 1121"/>
                    <a:gd name="T86" fmla="*/ 157304 w 505"/>
                    <a:gd name="T87" fmla="*/ 298903 h 1121"/>
                    <a:gd name="T88" fmla="*/ 161674 w 505"/>
                    <a:gd name="T89" fmla="*/ 332869 h 1121"/>
                    <a:gd name="T90" fmla="*/ 175656 w 505"/>
                    <a:gd name="T91" fmla="*/ 356907 h 1121"/>
                    <a:gd name="T92" fmla="*/ 187891 w 505"/>
                    <a:gd name="T93" fmla="*/ 384080 h 1121"/>
                    <a:gd name="T94" fmla="*/ 187017 w 505"/>
                    <a:gd name="T95" fmla="*/ 405505 h 1121"/>
                    <a:gd name="T96" fmla="*/ 183085 w 505"/>
                    <a:gd name="T97" fmla="*/ 418569 h 1121"/>
                    <a:gd name="T98" fmla="*/ 190076 w 505"/>
                    <a:gd name="T99" fmla="*/ 444696 h 1121"/>
                    <a:gd name="T100" fmla="*/ 211050 w 505"/>
                    <a:gd name="T101" fmla="*/ 504268 h 1121"/>
                    <a:gd name="T102" fmla="*/ 200126 w 505"/>
                    <a:gd name="T103" fmla="*/ 565407 h 112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05" h="1121">
                      <a:moveTo>
                        <a:pt x="446" y="1121"/>
                      </a:moveTo>
                      <a:lnTo>
                        <a:pt x="445" y="1106"/>
                      </a:lnTo>
                      <a:lnTo>
                        <a:pt x="443" y="1091"/>
                      </a:lnTo>
                      <a:lnTo>
                        <a:pt x="440" y="1079"/>
                      </a:lnTo>
                      <a:lnTo>
                        <a:pt x="438" y="1067"/>
                      </a:lnTo>
                      <a:lnTo>
                        <a:pt x="437" y="1056"/>
                      </a:lnTo>
                      <a:lnTo>
                        <a:pt x="437" y="1045"/>
                      </a:lnTo>
                      <a:lnTo>
                        <a:pt x="438" y="1040"/>
                      </a:lnTo>
                      <a:lnTo>
                        <a:pt x="439" y="1034"/>
                      </a:lnTo>
                      <a:lnTo>
                        <a:pt x="443" y="1028"/>
                      </a:lnTo>
                      <a:lnTo>
                        <a:pt x="446" y="1022"/>
                      </a:lnTo>
                      <a:lnTo>
                        <a:pt x="430" y="1022"/>
                      </a:lnTo>
                      <a:lnTo>
                        <a:pt x="420" y="1022"/>
                      </a:lnTo>
                      <a:lnTo>
                        <a:pt x="411" y="1022"/>
                      </a:lnTo>
                      <a:lnTo>
                        <a:pt x="399" y="1022"/>
                      </a:lnTo>
                      <a:lnTo>
                        <a:pt x="399" y="1001"/>
                      </a:lnTo>
                      <a:lnTo>
                        <a:pt x="399" y="988"/>
                      </a:lnTo>
                      <a:lnTo>
                        <a:pt x="399" y="975"/>
                      </a:lnTo>
                      <a:lnTo>
                        <a:pt x="399" y="961"/>
                      </a:lnTo>
                      <a:lnTo>
                        <a:pt x="405" y="957"/>
                      </a:lnTo>
                      <a:lnTo>
                        <a:pt x="411" y="953"/>
                      </a:lnTo>
                      <a:lnTo>
                        <a:pt x="414" y="949"/>
                      </a:lnTo>
                      <a:lnTo>
                        <a:pt x="416" y="946"/>
                      </a:lnTo>
                      <a:lnTo>
                        <a:pt x="419" y="939"/>
                      </a:lnTo>
                      <a:lnTo>
                        <a:pt x="419" y="931"/>
                      </a:lnTo>
                      <a:lnTo>
                        <a:pt x="419" y="922"/>
                      </a:lnTo>
                      <a:lnTo>
                        <a:pt x="419" y="915"/>
                      </a:lnTo>
                      <a:lnTo>
                        <a:pt x="419" y="908"/>
                      </a:lnTo>
                      <a:lnTo>
                        <a:pt x="419" y="899"/>
                      </a:lnTo>
                      <a:lnTo>
                        <a:pt x="413" y="899"/>
                      </a:lnTo>
                      <a:lnTo>
                        <a:pt x="409" y="899"/>
                      </a:lnTo>
                      <a:lnTo>
                        <a:pt x="404" y="898"/>
                      </a:lnTo>
                      <a:lnTo>
                        <a:pt x="402" y="896"/>
                      </a:lnTo>
                      <a:lnTo>
                        <a:pt x="400" y="895"/>
                      </a:lnTo>
                      <a:lnTo>
                        <a:pt x="398" y="893"/>
                      </a:lnTo>
                      <a:lnTo>
                        <a:pt x="397" y="891"/>
                      </a:lnTo>
                      <a:lnTo>
                        <a:pt x="395" y="889"/>
                      </a:lnTo>
                      <a:lnTo>
                        <a:pt x="394" y="879"/>
                      </a:lnTo>
                      <a:lnTo>
                        <a:pt x="392" y="868"/>
                      </a:lnTo>
                      <a:lnTo>
                        <a:pt x="382" y="838"/>
                      </a:lnTo>
                      <a:lnTo>
                        <a:pt x="371" y="811"/>
                      </a:lnTo>
                      <a:lnTo>
                        <a:pt x="360" y="786"/>
                      </a:lnTo>
                      <a:lnTo>
                        <a:pt x="348" y="764"/>
                      </a:lnTo>
                      <a:lnTo>
                        <a:pt x="336" y="741"/>
                      </a:lnTo>
                      <a:lnTo>
                        <a:pt x="324" y="719"/>
                      </a:lnTo>
                      <a:lnTo>
                        <a:pt x="312" y="695"/>
                      </a:lnTo>
                      <a:lnTo>
                        <a:pt x="300" y="672"/>
                      </a:lnTo>
                      <a:lnTo>
                        <a:pt x="299" y="684"/>
                      </a:lnTo>
                      <a:lnTo>
                        <a:pt x="298" y="694"/>
                      </a:lnTo>
                      <a:lnTo>
                        <a:pt x="296" y="703"/>
                      </a:lnTo>
                      <a:lnTo>
                        <a:pt x="292" y="710"/>
                      </a:lnTo>
                      <a:lnTo>
                        <a:pt x="291" y="713"/>
                      </a:lnTo>
                      <a:lnTo>
                        <a:pt x="288" y="715"/>
                      </a:lnTo>
                      <a:lnTo>
                        <a:pt x="286" y="717"/>
                      </a:lnTo>
                      <a:lnTo>
                        <a:pt x="282" y="718"/>
                      </a:lnTo>
                      <a:lnTo>
                        <a:pt x="276" y="720"/>
                      </a:lnTo>
                      <a:lnTo>
                        <a:pt x="266" y="721"/>
                      </a:lnTo>
                      <a:lnTo>
                        <a:pt x="246" y="751"/>
                      </a:lnTo>
                      <a:lnTo>
                        <a:pt x="238" y="748"/>
                      </a:lnTo>
                      <a:lnTo>
                        <a:pt x="226" y="742"/>
                      </a:lnTo>
                      <a:lnTo>
                        <a:pt x="214" y="736"/>
                      </a:lnTo>
                      <a:lnTo>
                        <a:pt x="207" y="733"/>
                      </a:lnTo>
                      <a:lnTo>
                        <a:pt x="190" y="734"/>
                      </a:lnTo>
                      <a:lnTo>
                        <a:pt x="176" y="735"/>
                      </a:lnTo>
                      <a:lnTo>
                        <a:pt x="169" y="736"/>
                      </a:lnTo>
                      <a:lnTo>
                        <a:pt x="165" y="736"/>
                      </a:lnTo>
                      <a:lnTo>
                        <a:pt x="162" y="735"/>
                      </a:lnTo>
                      <a:lnTo>
                        <a:pt x="159" y="733"/>
                      </a:lnTo>
                      <a:lnTo>
                        <a:pt x="167" y="646"/>
                      </a:lnTo>
                      <a:lnTo>
                        <a:pt x="133" y="567"/>
                      </a:lnTo>
                      <a:lnTo>
                        <a:pt x="122" y="551"/>
                      </a:lnTo>
                      <a:lnTo>
                        <a:pt x="112" y="539"/>
                      </a:lnTo>
                      <a:lnTo>
                        <a:pt x="107" y="533"/>
                      </a:lnTo>
                      <a:lnTo>
                        <a:pt x="103" y="527"/>
                      </a:lnTo>
                      <a:lnTo>
                        <a:pt x="101" y="520"/>
                      </a:lnTo>
                      <a:lnTo>
                        <a:pt x="100" y="511"/>
                      </a:lnTo>
                      <a:lnTo>
                        <a:pt x="85" y="508"/>
                      </a:lnTo>
                      <a:lnTo>
                        <a:pt x="74" y="505"/>
                      </a:lnTo>
                      <a:lnTo>
                        <a:pt x="62" y="504"/>
                      </a:lnTo>
                      <a:lnTo>
                        <a:pt x="51" y="502"/>
                      </a:lnTo>
                      <a:lnTo>
                        <a:pt x="41" y="498"/>
                      </a:lnTo>
                      <a:lnTo>
                        <a:pt x="32" y="493"/>
                      </a:lnTo>
                      <a:lnTo>
                        <a:pt x="23" y="487"/>
                      </a:lnTo>
                      <a:lnTo>
                        <a:pt x="16" y="479"/>
                      </a:lnTo>
                      <a:lnTo>
                        <a:pt x="8" y="471"/>
                      </a:lnTo>
                      <a:lnTo>
                        <a:pt x="0" y="462"/>
                      </a:lnTo>
                      <a:lnTo>
                        <a:pt x="8" y="458"/>
                      </a:lnTo>
                      <a:lnTo>
                        <a:pt x="13" y="454"/>
                      </a:lnTo>
                      <a:lnTo>
                        <a:pt x="19" y="450"/>
                      </a:lnTo>
                      <a:lnTo>
                        <a:pt x="23" y="445"/>
                      </a:lnTo>
                      <a:lnTo>
                        <a:pt x="31" y="435"/>
                      </a:lnTo>
                      <a:lnTo>
                        <a:pt x="38" y="422"/>
                      </a:lnTo>
                      <a:lnTo>
                        <a:pt x="45" y="397"/>
                      </a:lnTo>
                      <a:lnTo>
                        <a:pt x="54" y="369"/>
                      </a:lnTo>
                      <a:lnTo>
                        <a:pt x="58" y="361"/>
                      </a:lnTo>
                      <a:lnTo>
                        <a:pt x="62" y="351"/>
                      </a:lnTo>
                      <a:lnTo>
                        <a:pt x="64" y="340"/>
                      </a:lnTo>
                      <a:lnTo>
                        <a:pt x="65" y="328"/>
                      </a:lnTo>
                      <a:lnTo>
                        <a:pt x="67" y="302"/>
                      </a:lnTo>
                      <a:lnTo>
                        <a:pt x="67" y="277"/>
                      </a:lnTo>
                      <a:lnTo>
                        <a:pt x="67" y="274"/>
                      </a:lnTo>
                      <a:lnTo>
                        <a:pt x="68" y="272"/>
                      </a:lnTo>
                      <a:lnTo>
                        <a:pt x="70" y="269"/>
                      </a:lnTo>
                      <a:lnTo>
                        <a:pt x="73" y="268"/>
                      </a:lnTo>
                      <a:lnTo>
                        <a:pt x="80" y="265"/>
                      </a:lnTo>
                      <a:lnTo>
                        <a:pt x="88" y="264"/>
                      </a:lnTo>
                      <a:lnTo>
                        <a:pt x="96" y="263"/>
                      </a:lnTo>
                      <a:lnTo>
                        <a:pt x="103" y="262"/>
                      </a:lnTo>
                      <a:lnTo>
                        <a:pt x="110" y="261"/>
                      </a:lnTo>
                      <a:lnTo>
                        <a:pt x="113" y="258"/>
                      </a:lnTo>
                      <a:lnTo>
                        <a:pt x="119" y="253"/>
                      </a:lnTo>
                      <a:lnTo>
                        <a:pt x="124" y="247"/>
                      </a:lnTo>
                      <a:lnTo>
                        <a:pt x="129" y="239"/>
                      </a:lnTo>
                      <a:lnTo>
                        <a:pt x="132" y="231"/>
                      </a:lnTo>
                      <a:lnTo>
                        <a:pt x="134" y="222"/>
                      </a:lnTo>
                      <a:lnTo>
                        <a:pt x="136" y="213"/>
                      </a:lnTo>
                      <a:lnTo>
                        <a:pt x="137" y="202"/>
                      </a:lnTo>
                      <a:lnTo>
                        <a:pt x="140" y="192"/>
                      </a:lnTo>
                      <a:lnTo>
                        <a:pt x="141" y="152"/>
                      </a:lnTo>
                      <a:lnTo>
                        <a:pt x="140" y="117"/>
                      </a:lnTo>
                      <a:lnTo>
                        <a:pt x="141" y="114"/>
                      </a:lnTo>
                      <a:lnTo>
                        <a:pt x="143" y="110"/>
                      </a:lnTo>
                      <a:lnTo>
                        <a:pt x="145" y="107"/>
                      </a:lnTo>
                      <a:lnTo>
                        <a:pt x="150" y="104"/>
                      </a:lnTo>
                      <a:lnTo>
                        <a:pt x="159" y="98"/>
                      </a:lnTo>
                      <a:lnTo>
                        <a:pt x="170" y="91"/>
                      </a:lnTo>
                      <a:lnTo>
                        <a:pt x="193" y="83"/>
                      </a:lnTo>
                      <a:lnTo>
                        <a:pt x="207" y="80"/>
                      </a:lnTo>
                      <a:lnTo>
                        <a:pt x="210" y="77"/>
                      </a:lnTo>
                      <a:lnTo>
                        <a:pt x="213" y="74"/>
                      </a:lnTo>
                      <a:lnTo>
                        <a:pt x="217" y="70"/>
                      </a:lnTo>
                      <a:lnTo>
                        <a:pt x="219" y="66"/>
                      </a:lnTo>
                      <a:lnTo>
                        <a:pt x="224" y="56"/>
                      </a:lnTo>
                      <a:lnTo>
                        <a:pt x="227" y="45"/>
                      </a:lnTo>
                      <a:lnTo>
                        <a:pt x="234" y="21"/>
                      </a:lnTo>
                      <a:lnTo>
                        <a:pt x="240" y="0"/>
                      </a:lnTo>
                      <a:lnTo>
                        <a:pt x="251" y="7"/>
                      </a:lnTo>
                      <a:lnTo>
                        <a:pt x="260" y="15"/>
                      </a:lnTo>
                      <a:lnTo>
                        <a:pt x="269" y="23"/>
                      </a:lnTo>
                      <a:lnTo>
                        <a:pt x="277" y="31"/>
                      </a:lnTo>
                      <a:lnTo>
                        <a:pt x="286" y="39"/>
                      </a:lnTo>
                      <a:lnTo>
                        <a:pt x="294" y="44"/>
                      </a:lnTo>
                      <a:lnTo>
                        <a:pt x="300" y="47"/>
                      </a:lnTo>
                      <a:lnTo>
                        <a:pt x="305" y="48"/>
                      </a:lnTo>
                      <a:lnTo>
                        <a:pt x="312" y="49"/>
                      </a:lnTo>
                      <a:lnTo>
                        <a:pt x="320" y="49"/>
                      </a:lnTo>
                      <a:lnTo>
                        <a:pt x="325" y="75"/>
                      </a:lnTo>
                      <a:lnTo>
                        <a:pt x="332" y="99"/>
                      </a:lnTo>
                      <a:lnTo>
                        <a:pt x="335" y="110"/>
                      </a:lnTo>
                      <a:lnTo>
                        <a:pt x="337" y="122"/>
                      </a:lnTo>
                      <a:lnTo>
                        <a:pt x="338" y="134"/>
                      </a:lnTo>
                      <a:lnTo>
                        <a:pt x="339" y="147"/>
                      </a:lnTo>
                      <a:lnTo>
                        <a:pt x="338" y="155"/>
                      </a:lnTo>
                      <a:lnTo>
                        <a:pt x="337" y="161"/>
                      </a:lnTo>
                      <a:lnTo>
                        <a:pt x="335" y="167"/>
                      </a:lnTo>
                      <a:lnTo>
                        <a:pt x="332" y="173"/>
                      </a:lnTo>
                      <a:lnTo>
                        <a:pt x="324" y="183"/>
                      </a:lnTo>
                      <a:lnTo>
                        <a:pt x="316" y="194"/>
                      </a:lnTo>
                      <a:lnTo>
                        <a:pt x="308" y="204"/>
                      </a:lnTo>
                      <a:lnTo>
                        <a:pt x="300" y="216"/>
                      </a:lnTo>
                      <a:lnTo>
                        <a:pt x="297" y="221"/>
                      </a:lnTo>
                      <a:lnTo>
                        <a:pt x="294" y="227"/>
                      </a:lnTo>
                      <a:lnTo>
                        <a:pt x="293" y="233"/>
                      </a:lnTo>
                      <a:lnTo>
                        <a:pt x="292" y="240"/>
                      </a:lnTo>
                      <a:lnTo>
                        <a:pt x="293" y="245"/>
                      </a:lnTo>
                      <a:lnTo>
                        <a:pt x="294" y="250"/>
                      </a:lnTo>
                      <a:lnTo>
                        <a:pt x="297" y="253"/>
                      </a:lnTo>
                      <a:lnTo>
                        <a:pt x="300" y="256"/>
                      </a:lnTo>
                      <a:lnTo>
                        <a:pt x="304" y="258"/>
                      </a:lnTo>
                      <a:lnTo>
                        <a:pt x="309" y="261"/>
                      </a:lnTo>
                      <a:lnTo>
                        <a:pt x="313" y="262"/>
                      </a:lnTo>
                      <a:lnTo>
                        <a:pt x="319" y="264"/>
                      </a:lnTo>
                      <a:lnTo>
                        <a:pt x="330" y="266"/>
                      </a:lnTo>
                      <a:lnTo>
                        <a:pt x="341" y="268"/>
                      </a:lnTo>
                      <a:lnTo>
                        <a:pt x="346" y="270"/>
                      </a:lnTo>
                      <a:lnTo>
                        <a:pt x="350" y="272"/>
                      </a:lnTo>
                      <a:lnTo>
                        <a:pt x="355" y="274"/>
                      </a:lnTo>
                      <a:lnTo>
                        <a:pt x="359" y="277"/>
                      </a:lnTo>
                      <a:lnTo>
                        <a:pt x="366" y="284"/>
                      </a:lnTo>
                      <a:lnTo>
                        <a:pt x="371" y="291"/>
                      </a:lnTo>
                      <a:lnTo>
                        <a:pt x="375" y="298"/>
                      </a:lnTo>
                      <a:lnTo>
                        <a:pt x="378" y="304"/>
                      </a:lnTo>
                      <a:lnTo>
                        <a:pt x="384" y="319"/>
                      </a:lnTo>
                      <a:lnTo>
                        <a:pt x="392" y="333"/>
                      </a:lnTo>
                      <a:lnTo>
                        <a:pt x="398" y="345"/>
                      </a:lnTo>
                      <a:lnTo>
                        <a:pt x="404" y="359"/>
                      </a:lnTo>
                      <a:lnTo>
                        <a:pt x="411" y="374"/>
                      </a:lnTo>
                      <a:lnTo>
                        <a:pt x="420" y="387"/>
                      </a:lnTo>
                      <a:lnTo>
                        <a:pt x="425" y="394"/>
                      </a:lnTo>
                      <a:lnTo>
                        <a:pt x="430" y="400"/>
                      </a:lnTo>
                      <a:lnTo>
                        <a:pt x="436" y="405"/>
                      </a:lnTo>
                      <a:lnTo>
                        <a:pt x="442" y="409"/>
                      </a:lnTo>
                      <a:lnTo>
                        <a:pt x="448" y="413"/>
                      </a:lnTo>
                      <a:lnTo>
                        <a:pt x="456" y="416"/>
                      </a:lnTo>
                      <a:lnTo>
                        <a:pt x="464" y="418"/>
                      </a:lnTo>
                      <a:lnTo>
                        <a:pt x="472" y="418"/>
                      </a:lnTo>
                      <a:lnTo>
                        <a:pt x="477" y="418"/>
                      </a:lnTo>
                      <a:lnTo>
                        <a:pt x="487" y="418"/>
                      </a:lnTo>
                      <a:lnTo>
                        <a:pt x="498" y="418"/>
                      </a:lnTo>
                      <a:lnTo>
                        <a:pt x="505" y="418"/>
                      </a:lnTo>
                      <a:lnTo>
                        <a:pt x="499" y="439"/>
                      </a:lnTo>
                      <a:lnTo>
                        <a:pt x="489" y="460"/>
                      </a:lnTo>
                      <a:lnTo>
                        <a:pt x="483" y="470"/>
                      </a:lnTo>
                      <a:lnTo>
                        <a:pt x="479" y="482"/>
                      </a:lnTo>
                      <a:lnTo>
                        <a:pt x="476" y="494"/>
                      </a:lnTo>
                      <a:lnTo>
                        <a:pt x="472" y="505"/>
                      </a:lnTo>
                      <a:lnTo>
                        <a:pt x="479" y="499"/>
                      </a:lnTo>
                      <a:lnTo>
                        <a:pt x="458" y="503"/>
                      </a:lnTo>
                      <a:lnTo>
                        <a:pt x="437" y="507"/>
                      </a:lnTo>
                      <a:lnTo>
                        <a:pt x="427" y="510"/>
                      </a:lnTo>
                      <a:lnTo>
                        <a:pt x="417" y="512"/>
                      </a:lnTo>
                      <a:lnTo>
                        <a:pt x="408" y="515"/>
                      </a:lnTo>
                      <a:lnTo>
                        <a:pt x="399" y="519"/>
                      </a:lnTo>
                      <a:lnTo>
                        <a:pt x="391" y="523"/>
                      </a:lnTo>
                      <a:lnTo>
                        <a:pt x="383" y="528"/>
                      </a:lnTo>
                      <a:lnTo>
                        <a:pt x="376" y="534"/>
                      </a:lnTo>
                      <a:lnTo>
                        <a:pt x="370" y="543"/>
                      </a:lnTo>
                      <a:lnTo>
                        <a:pt x="366" y="551"/>
                      </a:lnTo>
                      <a:lnTo>
                        <a:pt x="363" y="561"/>
                      </a:lnTo>
                      <a:lnTo>
                        <a:pt x="360" y="572"/>
                      </a:lnTo>
                      <a:lnTo>
                        <a:pt x="359" y="585"/>
                      </a:lnTo>
                      <a:lnTo>
                        <a:pt x="360" y="601"/>
                      </a:lnTo>
                      <a:lnTo>
                        <a:pt x="363" y="614"/>
                      </a:lnTo>
                      <a:lnTo>
                        <a:pt x="366" y="626"/>
                      </a:lnTo>
                      <a:lnTo>
                        <a:pt x="370" y="637"/>
                      </a:lnTo>
                      <a:lnTo>
                        <a:pt x="376" y="647"/>
                      </a:lnTo>
                      <a:lnTo>
                        <a:pt x="382" y="657"/>
                      </a:lnTo>
                      <a:lnTo>
                        <a:pt x="389" y="666"/>
                      </a:lnTo>
                      <a:lnTo>
                        <a:pt x="395" y="675"/>
                      </a:lnTo>
                      <a:lnTo>
                        <a:pt x="402" y="683"/>
                      </a:lnTo>
                      <a:lnTo>
                        <a:pt x="409" y="692"/>
                      </a:lnTo>
                      <a:lnTo>
                        <a:pt x="415" y="701"/>
                      </a:lnTo>
                      <a:lnTo>
                        <a:pt x="421" y="712"/>
                      </a:lnTo>
                      <a:lnTo>
                        <a:pt x="425" y="723"/>
                      </a:lnTo>
                      <a:lnTo>
                        <a:pt x="430" y="735"/>
                      </a:lnTo>
                      <a:lnTo>
                        <a:pt x="432" y="748"/>
                      </a:lnTo>
                      <a:lnTo>
                        <a:pt x="433" y="764"/>
                      </a:lnTo>
                      <a:lnTo>
                        <a:pt x="432" y="769"/>
                      </a:lnTo>
                      <a:lnTo>
                        <a:pt x="431" y="773"/>
                      </a:lnTo>
                      <a:lnTo>
                        <a:pt x="428" y="776"/>
                      </a:lnTo>
                      <a:lnTo>
                        <a:pt x="425" y="780"/>
                      </a:lnTo>
                      <a:lnTo>
                        <a:pt x="423" y="784"/>
                      </a:lnTo>
                      <a:lnTo>
                        <a:pt x="421" y="789"/>
                      </a:lnTo>
                      <a:lnTo>
                        <a:pt x="420" y="794"/>
                      </a:lnTo>
                      <a:lnTo>
                        <a:pt x="419" y="801"/>
                      </a:lnTo>
                      <a:lnTo>
                        <a:pt x="420" y="809"/>
                      </a:lnTo>
                      <a:lnTo>
                        <a:pt x="421" y="818"/>
                      </a:lnTo>
                      <a:lnTo>
                        <a:pt x="423" y="826"/>
                      </a:lnTo>
                      <a:lnTo>
                        <a:pt x="426" y="834"/>
                      </a:lnTo>
                      <a:lnTo>
                        <a:pt x="435" y="851"/>
                      </a:lnTo>
                      <a:lnTo>
                        <a:pt x="445" y="868"/>
                      </a:lnTo>
                      <a:lnTo>
                        <a:pt x="467" y="903"/>
                      </a:lnTo>
                      <a:lnTo>
                        <a:pt x="486" y="937"/>
                      </a:lnTo>
                      <a:lnTo>
                        <a:pt x="486" y="951"/>
                      </a:lnTo>
                      <a:lnTo>
                        <a:pt x="483" y="965"/>
                      </a:lnTo>
                      <a:lnTo>
                        <a:pt x="482" y="980"/>
                      </a:lnTo>
                      <a:lnTo>
                        <a:pt x="479" y="997"/>
                      </a:lnTo>
                      <a:lnTo>
                        <a:pt x="472" y="1027"/>
                      </a:lnTo>
                      <a:lnTo>
                        <a:pt x="466" y="1057"/>
                      </a:lnTo>
                      <a:lnTo>
                        <a:pt x="458" y="1082"/>
                      </a:lnTo>
                      <a:lnTo>
                        <a:pt x="451" y="1103"/>
                      </a:lnTo>
                      <a:lnTo>
                        <a:pt x="447" y="1116"/>
                      </a:lnTo>
                      <a:lnTo>
                        <a:pt x="446" y="1121"/>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94" name="Freeform 273">
                  <a:extLst>
                    <a:ext uri="{FF2B5EF4-FFF2-40B4-BE49-F238E27FC236}">
                      <a16:creationId xmlns:a16="http://schemas.microsoft.com/office/drawing/2014/main" id="{F41015E3-D3A0-460A-BD0D-A25C39E57445}"/>
                    </a:ext>
                  </a:extLst>
                </p:cNvPr>
                <p:cNvSpPr>
                  <a:spLocks/>
                </p:cNvSpPr>
                <p:nvPr>
                  <p:custDataLst>
                    <p:tags r:id="rId19"/>
                  </p:custDataLst>
                </p:nvPr>
              </p:nvSpPr>
              <p:spPr bwMode="auto">
                <a:xfrm>
                  <a:off x="1821703" y="3045711"/>
                  <a:ext cx="330579" cy="198347"/>
                </a:xfrm>
                <a:custGeom>
                  <a:avLst/>
                  <a:gdLst>
                    <a:gd name="T0" fmla="*/ 37682 w 471"/>
                    <a:gd name="T1" fmla="*/ 0 h 237"/>
                    <a:gd name="T2" fmla="*/ 40311 w 471"/>
                    <a:gd name="T3" fmla="*/ 3657 h 237"/>
                    <a:gd name="T4" fmla="*/ 44693 w 471"/>
                    <a:gd name="T5" fmla="*/ 6792 h 237"/>
                    <a:gd name="T6" fmla="*/ 54770 w 471"/>
                    <a:gd name="T7" fmla="*/ 12017 h 237"/>
                    <a:gd name="T8" fmla="*/ 69668 w 471"/>
                    <a:gd name="T9" fmla="*/ 19331 h 237"/>
                    <a:gd name="T10" fmla="*/ 97710 w 471"/>
                    <a:gd name="T11" fmla="*/ 40230 h 237"/>
                    <a:gd name="T12" fmla="*/ 110855 w 471"/>
                    <a:gd name="T13" fmla="*/ 50679 h 237"/>
                    <a:gd name="T14" fmla="*/ 124000 w 471"/>
                    <a:gd name="T15" fmla="*/ 59039 h 237"/>
                    <a:gd name="T16" fmla="*/ 138460 w 471"/>
                    <a:gd name="T17" fmla="*/ 66353 h 237"/>
                    <a:gd name="T18" fmla="*/ 155548 w 471"/>
                    <a:gd name="T19" fmla="*/ 72623 h 237"/>
                    <a:gd name="T20" fmla="*/ 174827 w 471"/>
                    <a:gd name="T21" fmla="*/ 76280 h 237"/>
                    <a:gd name="T22" fmla="*/ 197612 w 471"/>
                    <a:gd name="T23" fmla="*/ 77325 h 237"/>
                    <a:gd name="T24" fmla="*/ 198050 w 471"/>
                    <a:gd name="T25" fmla="*/ 97702 h 237"/>
                    <a:gd name="T26" fmla="*/ 201117 w 471"/>
                    <a:gd name="T27" fmla="*/ 110241 h 237"/>
                    <a:gd name="T28" fmla="*/ 204622 w 471"/>
                    <a:gd name="T29" fmla="*/ 118600 h 237"/>
                    <a:gd name="T30" fmla="*/ 204622 w 471"/>
                    <a:gd name="T31" fmla="*/ 123303 h 237"/>
                    <a:gd name="T32" fmla="*/ 197612 w 471"/>
                    <a:gd name="T33" fmla="*/ 123303 h 237"/>
                    <a:gd name="T34" fmla="*/ 182276 w 471"/>
                    <a:gd name="T35" fmla="*/ 120690 h 237"/>
                    <a:gd name="T36" fmla="*/ 158615 w 471"/>
                    <a:gd name="T37" fmla="*/ 114421 h 237"/>
                    <a:gd name="T38" fmla="*/ 138021 w 471"/>
                    <a:gd name="T39" fmla="*/ 108151 h 237"/>
                    <a:gd name="T40" fmla="*/ 128820 w 471"/>
                    <a:gd name="T41" fmla="*/ 106061 h 237"/>
                    <a:gd name="T42" fmla="*/ 125753 w 471"/>
                    <a:gd name="T43" fmla="*/ 103971 h 237"/>
                    <a:gd name="T44" fmla="*/ 121371 w 471"/>
                    <a:gd name="T45" fmla="*/ 99269 h 237"/>
                    <a:gd name="T46" fmla="*/ 116990 w 471"/>
                    <a:gd name="T47" fmla="*/ 92999 h 237"/>
                    <a:gd name="T48" fmla="*/ 111732 w 471"/>
                    <a:gd name="T49" fmla="*/ 86730 h 237"/>
                    <a:gd name="T50" fmla="*/ 105159 w 471"/>
                    <a:gd name="T51" fmla="*/ 83072 h 237"/>
                    <a:gd name="T52" fmla="*/ 99463 w 471"/>
                    <a:gd name="T53" fmla="*/ 83072 h 237"/>
                    <a:gd name="T54" fmla="*/ 89824 w 471"/>
                    <a:gd name="T55" fmla="*/ 85162 h 237"/>
                    <a:gd name="T56" fmla="*/ 80184 w 471"/>
                    <a:gd name="T57" fmla="*/ 87252 h 237"/>
                    <a:gd name="T58" fmla="*/ 74050 w 471"/>
                    <a:gd name="T59" fmla="*/ 87775 h 237"/>
                    <a:gd name="T60" fmla="*/ 69230 w 471"/>
                    <a:gd name="T61" fmla="*/ 85685 h 237"/>
                    <a:gd name="T62" fmla="*/ 64848 w 471"/>
                    <a:gd name="T63" fmla="*/ 80983 h 237"/>
                    <a:gd name="T64" fmla="*/ 60905 w 471"/>
                    <a:gd name="T65" fmla="*/ 77325 h 237"/>
                    <a:gd name="T66" fmla="*/ 53456 w 471"/>
                    <a:gd name="T67" fmla="*/ 75758 h 237"/>
                    <a:gd name="T68" fmla="*/ 40311 w 471"/>
                    <a:gd name="T69" fmla="*/ 70533 h 237"/>
                    <a:gd name="T70" fmla="*/ 21032 w 471"/>
                    <a:gd name="T71" fmla="*/ 61129 h 237"/>
                    <a:gd name="T72" fmla="*/ 5258 w 471"/>
                    <a:gd name="T73" fmla="*/ 50157 h 237"/>
                    <a:gd name="T74" fmla="*/ 3067 w 471"/>
                    <a:gd name="T75" fmla="*/ 0 h 23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71" h="237">
                      <a:moveTo>
                        <a:pt x="7" y="0"/>
                      </a:moveTo>
                      <a:lnTo>
                        <a:pt x="86" y="0"/>
                      </a:lnTo>
                      <a:lnTo>
                        <a:pt x="89" y="4"/>
                      </a:lnTo>
                      <a:lnTo>
                        <a:pt x="92" y="7"/>
                      </a:lnTo>
                      <a:lnTo>
                        <a:pt x="97" y="10"/>
                      </a:lnTo>
                      <a:lnTo>
                        <a:pt x="102" y="13"/>
                      </a:lnTo>
                      <a:lnTo>
                        <a:pt x="113" y="18"/>
                      </a:lnTo>
                      <a:lnTo>
                        <a:pt x="125" y="23"/>
                      </a:lnTo>
                      <a:lnTo>
                        <a:pt x="147" y="32"/>
                      </a:lnTo>
                      <a:lnTo>
                        <a:pt x="159" y="37"/>
                      </a:lnTo>
                      <a:lnTo>
                        <a:pt x="192" y="58"/>
                      </a:lnTo>
                      <a:lnTo>
                        <a:pt x="223" y="77"/>
                      </a:lnTo>
                      <a:lnTo>
                        <a:pt x="237" y="88"/>
                      </a:lnTo>
                      <a:lnTo>
                        <a:pt x="253" y="97"/>
                      </a:lnTo>
                      <a:lnTo>
                        <a:pt x="267" y="105"/>
                      </a:lnTo>
                      <a:lnTo>
                        <a:pt x="283" y="113"/>
                      </a:lnTo>
                      <a:lnTo>
                        <a:pt x="299" y="121"/>
                      </a:lnTo>
                      <a:lnTo>
                        <a:pt x="316" y="127"/>
                      </a:lnTo>
                      <a:lnTo>
                        <a:pt x="335" y="133"/>
                      </a:lnTo>
                      <a:lnTo>
                        <a:pt x="355" y="139"/>
                      </a:lnTo>
                      <a:lnTo>
                        <a:pt x="376" y="143"/>
                      </a:lnTo>
                      <a:lnTo>
                        <a:pt x="399" y="146"/>
                      </a:lnTo>
                      <a:lnTo>
                        <a:pt x="424" y="148"/>
                      </a:lnTo>
                      <a:lnTo>
                        <a:pt x="451" y="148"/>
                      </a:lnTo>
                      <a:lnTo>
                        <a:pt x="451" y="179"/>
                      </a:lnTo>
                      <a:lnTo>
                        <a:pt x="452" y="187"/>
                      </a:lnTo>
                      <a:lnTo>
                        <a:pt x="457" y="202"/>
                      </a:lnTo>
                      <a:lnTo>
                        <a:pt x="459" y="211"/>
                      </a:lnTo>
                      <a:lnTo>
                        <a:pt x="462" y="219"/>
                      </a:lnTo>
                      <a:lnTo>
                        <a:pt x="467" y="227"/>
                      </a:lnTo>
                      <a:lnTo>
                        <a:pt x="471" y="234"/>
                      </a:lnTo>
                      <a:lnTo>
                        <a:pt x="467" y="236"/>
                      </a:lnTo>
                      <a:lnTo>
                        <a:pt x="459" y="237"/>
                      </a:lnTo>
                      <a:lnTo>
                        <a:pt x="451" y="236"/>
                      </a:lnTo>
                      <a:lnTo>
                        <a:pt x="440" y="235"/>
                      </a:lnTo>
                      <a:lnTo>
                        <a:pt x="416" y="231"/>
                      </a:lnTo>
                      <a:lnTo>
                        <a:pt x="390" y="226"/>
                      </a:lnTo>
                      <a:lnTo>
                        <a:pt x="362" y="219"/>
                      </a:lnTo>
                      <a:lnTo>
                        <a:pt x="337" y="213"/>
                      </a:lnTo>
                      <a:lnTo>
                        <a:pt x="315" y="207"/>
                      </a:lnTo>
                      <a:lnTo>
                        <a:pt x="299" y="204"/>
                      </a:lnTo>
                      <a:lnTo>
                        <a:pt x="294" y="203"/>
                      </a:lnTo>
                      <a:lnTo>
                        <a:pt x="290" y="201"/>
                      </a:lnTo>
                      <a:lnTo>
                        <a:pt x="287" y="199"/>
                      </a:lnTo>
                      <a:lnTo>
                        <a:pt x="283" y="196"/>
                      </a:lnTo>
                      <a:lnTo>
                        <a:pt x="277" y="190"/>
                      </a:lnTo>
                      <a:lnTo>
                        <a:pt x="272" y="184"/>
                      </a:lnTo>
                      <a:lnTo>
                        <a:pt x="267" y="178"/>
                      </a:lnTo>
                      <a:lnTo>
                        <a:pt x="261" y="171"/>
                      </a:lnTo>
                      <a:lnTo>
                        <a:pt x="255" y="166"/>
                      </a:lnTo>
                      <a:lnTo>
                        <a:pt x="246" y="160"/>
                      </a:lnTo>
                      <a:lnTo>
                        <a:pt x="240" y="159"/>
                      </a:lnTo>
                      <a:lnTo>
                        <a:pt x="234" y="158"/>
                      </a:lnTo>
                      <a:lnTo>
                        <a:pt x="227" y="159"/>
                      </a:lnTo>
                      <a:lnTo>
                        <a:pt x="221" y="159"/>
                      </a:lnTo>
                      <a:lnTo>
                        <a:pt x="205" y="163"/>
                      </a:lnTo>
                      <a:lnTo>
                        <a:pt x="191" y="166"/>
                      </a:lnTo>
                      <a:lnTo>
                        <a:pt x="183" y="167"/>
                      </a:lnTo>
                      <a:lnTo>
                        <a:pt x="176" y="168"/>
                      </a:lnTo>
                      <a:lnTo>
                        <a:pt x="169" y="168"/>
                      </a:lnTo>
                      <a:lnTo>
                        <a:pt x="164" y="166"/>
                      </a:lnTo>
                      <a:lnTo>
                        <a:pt x="158" y="164"/>
                      </a:lnTo>
                      <a:lnTo>
                        <a:pt x="153" y="161"/>
                      </a:lnTo>
                      <a:lnTo>
                        <a:pt x="148" y="155"/>
                      </a:lnTo>
                      <a:lnTo>
                        <a:pt x="146" y="148"/>
                      </a:lnTo>
                      <a:lnTo>
                        <a:pt x="139" y="148"/>
                      </a:lnTo>
                      <a:lnTo>
                        <a:pt x="131" y="147"/>
                      </a:lnTo>
                      <a:lnTo>
                        <a:pt x="122" y="145"/>
                      </a:lnTo>
                      <a:lnTo>
                        <a:pt x="113" y="142"/>
                      </a:lnTo>
                      <a:lnTo>
                        <a:pt x="92" y="135"/>
                      </a:lnTo>
                      <a:lnTo>
                        <a:pt x="70" y="126"/>
                      </a:lnTo>
                      <a:lnTo>
                        <a:pt x="48" y="117"/>
                      </a:lnTo>
                      <a:lnTo>
                        <a:pt x="29" y="107"/>
                      </a:lnTo>
                      <a:lnTo>
                        <a:pt x="12" y="96"/>
                      </a:lnTo>
                      <a:lnTo>
                        <a:pt x="0" y="87"/>
                      </a:lnTo>
                      <a:lnTo>
                        <a:pt x="7"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95" name="Freeform 274">
                  <a:extLst>
                    <a:ext uri="{FF2B5EF4-FFF2-40B4-BE49-F238E27FC236}">
                      <a16:creationId xmlns:a16="http://schemas.microsoft.com/office/drawing/2014/main" id="{203A8977-9849-4E11-9316-C9050B88BE94}"/>
                    </a:ext>
                  </a:extLst>
                </p:cNvPr>
                <p:cNvSpPr>
                  <a:spLocks/>
                </p:cNvSpPr>
                <p:nvPr>
                  <p:custDataLst>
                    <p:tags r:id="rId20"/>
                  </p:custDataLst>
                </p:nvPr>
              </p:nvSpPr>
              <p:spPr bwMode="auto">
                <a:xfrm>
                  <a:off x="2167539" y="3134714"/>
                  <a:ext cx="116974" cy="104259"/>
                </a:xfrm>
                <a:custGeom>
                  <a:avLst/>
                  <a:gdLst>
                    <a:gd name="T0" fmla="*/ 73025 w 167"/>
                    <a:gd name="T1" fmla="*/ 22754 h 123"/>
                    <a:gd name="T2" fmla="*/ 71713 w 167"/>
                    <a:gd name="T3" fmla="*/ 28575 h 123"/>
                    <a:gd name="T4" fmla="*/ 70401 w 167"/>
                    <a:gd name="T5" fmla="*/ 34925 h 123"/>
                    <a:gd name="T6" fmla="*/ 67778 w 167"/>
                    <a:gd name="T7" fmla="*/ 41804 h 123"/>
                    <a:gd name="T8" fmla="*/ 65591 w 167"/>
                    <a:gd name="T9" fmla="*/ 49212 h 123"/>
                    <a:gd name="T10" fmla="*/ 63842 w 167"/>
                    <a:gd name="T11" fmla="*/ 52387 h 123"/>
                    <a:gd name="T12" fmla="*/ 62093 w 167"/>
                    <a:gd name="T13" fmla="*/ 55562 h 123"/>
                    <a:gd name="T14" fmla="*/ 60344 w 167"/>
                    <a:gd name="T15" fmla="*/ 58208 h 123"/>
                    <a:gd name="T16" fmla="*/ 57720 w 167"/>
                    <a:gd name="T17" fmla="*/ 60325 h 123"/>
                    <a:gd name="T18" fmla="*/ 55534 w 167"/>
                    <a:gd name="T19" fmla="*/ 62441 h 123"/>
                    <a:gd name="T20" fmla="*/ 52910 w 167"/>
                    <a:gd name="T21" fmla="*/ 64029 h 123"/>
                    <a:gd name="T22" fmla="*/ 50287 w 167"/>
                    <a:gd name="T23" fmla="*/ 64558 h 123"/>
                    <a:gd name="T24" fmla="*/ 46788 w 167"/>
                    <a:gd name="T25" fmla="*/ 65087 h 123"/>
                    <a:gd name="T26" fmla="*/ 43728 w 167"/>
                    <a:gd name="T27" fmla="*/ 64558 h 123"/>
                    <a:gd name="T28" fmla="*/ 40229 w 167"/>
                    <a:gd name="T29" fmla="*/ 62970 h 123"/>
                    <a:gd name="T30" fmla="*/ 38043 w 167"/>
                    <a:gd name="T31" fmla="*/ 61383 h 123"/>
                    <a:gd name="T32" fmla="*/ 36731 w 167"/>
                    <a:gd name="T33" fmla="*/ 59795 h 123"/>
                    <a:gd name="T34" fmla="*/ 35857 w 167"/>
                    <a:gd name="T35" fmla="*/ 57679 h 123"/>
                    <a:gd name="T36" fmla="*/ 35419 w 167"/>
                    <a:gd name="T37" fmla="*/ 55562 h 123"/>
                    <a:gd name="T38" fmla="*/ 31047 w 167"/>
                    <a:gd name="T39" fmla="*/ 55033 h 123"/>
                    <a:gd name="T40" fmla="*/ 26674 w 167"/>
                    <a:gd name="T41" fmla="*/ 54504 h 123"/>
                    <a:gd name="T42" fmla="*/ 22301 w 167"/>
                    <a:gd name="T43" fmla="*/ 53445 h 123"/>
                    <a:gd name="T44" fmla="*/ 17928 w 167"/>
                    <a:gd name="T45" fmla="*/ 51858 h 123"/>
                    <a:gd name="T46" fmla="*/ 9183 w 167"/>
                    <a:gd name="T47" fmla="*/ 48683 h 123"/>
                    <a:gd name="T48" fmla="*/ 0 w 167"/>
                    <a:gd name="T49" fmla="*/ 45508 h 123"/>
                    <a:gd name="T50" fmla="*/ 875 w 167"/>
                    <a:gd name="T51" fmla="*/ 40746 h 123"/>
                    <a:gd name="T52" fmla="*/ 2186 w 167"/>
                    <a:gd name="T53" fmla="*/ 35454 h 123"/>
                    <a:gd name="T54" fmla="*/ 3935 w 167"/>
                    <a:gd name="T55" fmla="*/ 29633 h 123"/>
                    <a:gd name="T56" fmla="*/ 6559 w 167"/>
                    <a:gd name="T57" fmla="*/ 22754 h 123"/>
                    <a:gd name="T58" fmla="*/ 8746 w 167"/>
                    <a:gd name="T59" fmla="*/ 22754 h 123"/>
                    <a:gd name="T60" fmla="*/ 11369 w 167"/>
                    <a:gd name="T61" fmla="*/ 22225 h 123"/>
                    <a:gd name="T62" fmla="*/ 13118 w 167"/>
                    <a:gd name="T63" fmla="*/ 21696 h 123"/>
                    <a:gd name="T64" fmla="*/ 14430 w 167"/>
                    <a:gd name="T65" fmla="*/ 20108 h 123"/>
                    <a:gd name="T66" fmla="*/ 17491 w 167"/>
                    <a:gd name="T67" fmla="*/ 17462 h 123"/>
                    <a:gd name="T68" fmla="*/ 19677 w 167"/>
                    <a:gd name="T69" fmla="*/ 13758 h 123"/>
                    <a:gd name="T70" fmla="*/ 22738 w 167"/>
                    <a:gd name="T71" fmla="*/ 6350 h 123"/>
                    <a:gd name="T72" fmla="*/ 26674 w 167"/>
                    <a:gd name="T73" fmla="*/ 0 h 123"/>
                    <a:gd name="T74" fmla="*/ 27986 w 167"/>
                    <a:gd name="T75" fmla="*/ 2117 h 123"/>
                    <a:gd name="T76" fmla="*/ 29297 w 167"/>
                    <a:gd name="T77" fmla="*/ 3704 h 123"/>
                    <a:gd name="T78" fmla="*/ 31921 w 167"/>
                    <a:gd name="T79" fmla="*/ 5821 h 123"/>
                    <a:gd name="T80" fmla="*/ 34107 w 167"/>
                    <a:gd name="T81" fmla="*/ 7408 h 123"/>
                    <a:gd name="T82" fmla="*/ 40229 w 167"/>
                    <a:gd name="T83" fmla="*/ 11112 h 123"/>
                    <a:gd name="T84" fmla="*/ 46788 w 167"/>
                    <a:gd name="T85" fmla="*/ 14817 h 123"/>
                    <a:gd name="T86" fmla="*/ 53348 w 167"/>
                    <a:gd name="T87" fmla="*/ 18521 h 123"/>
                    <a:gd name="T88" fmla="*/ 60781 w 167"/>
                    <a:gd name="T89" fmla="*/ 20637 h 123"/>
                    <a:gd name="T90" fmla="*/ 66903 w 167"/>
                    <a:gd name="T91" fmla="*/ 22225 h 123"/>
                    <a:gd name="T92" fmla="*/ 73025 w 167"/>
                    <a:gd name="T93" fmla="*/ 22754 h 12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7" h="123">
                      <a:moveTo>
                        <a:pt x="167" y="43"/>
                      </a:moveTo>
                      <a:lnTo>
                        <a:pt x="164" y="54"/>
                      </a:lnTo>
                      <a:lnTo>
                        <a:pt x="161" y="66"/>
                      </a:lnTo>
                      <a:lnTo>
                        <a:pt x="155" y="79"/>
                      </a:lnTo>
                      <a:lnTo>
                        <a:pt x="150" y="93"/>
                      </a:lnTo>
                      <a:lnTo>
                        <a:pt x="146" y="99"/>
                      </a:lnTo>
                      <a:lnTo>
                        <a:pt x="142" y="105"/>
                      </a:lnTo>
                      <a:lnTo>
                        <a:pt x="138" y="110"/>
                      </a:lnTo>
                      <a:lnTo>
                        <a:pt x="132" y="114"/>
                      </a:lnTo>
                      <a:lnTo>
                        <a:pt x="127" y="118"/>
                      </a:lnTo>
                      <a:lnTo>
                        <a:pt x="121" y="121"/>
                      </a:lnTo>
                      <a:lnTo>
                        <a:pt x="115" y="122"/>
                      </a:lnTo>
                      <a:lnTo>
                        <a:pt x="107" y="123"/>
                      </a:lnTo>
                      <a:lnTo>
                        <a:pt x="100" y="122"/>
                      </a:lnTo>
                      <a:lnTo>
                        <a:pt x="92" y="119"/>
                      </a:lnTo>
                      <a:lnTo>
                        <a:pt x="87" y="116"/>
                      </a:lnTo>
                      <a:lnTo>
                        <a:pt x="84" y="113"/>
                      </a:lnTo>
                      <a:lnTo>
                        <a:pt x="82" y="109"/>
                      </a:lnTo>
                      <a:lnTo>
                        <a:pt x="81" y="105"/>
                      </a:lnTo>
                      <a:lnTo>
                        <a:pt x="71" y="104"/>
                      </a:lnTo>
                      <a:lnTo>
                        <a:pt x="61" y="103"/>
                      </a:lnTo>
                      <a:lnTo>
                        <a:pt x="51" y="101"/>
                      </a:lnTo>
                      <a:lnTo>
                        <a:pt x="41" y="98"/>
                      </a:lnTo>
                      <a:lnTo>
                        <a:pt x="21" y="92"/>
                      </a:lnTo>
                      <a:lnTo>
                        <a:pt x="0" y="86"/>
                      </a:lnTo>
                      <a:lnTo>
                        <a:pt x="2" y="77"/>
                      </a:lnTo>
                      <a:lnTo>
                        <a:pt x="5" y="67"/>
                      </a:lnTo>
                      <a:lnTo>
                        <a:pt x="9" y="56"/>
                      </a:lnTo>
                      <a:lnTo>
                        <a:pt x="15" y="43"/>
                      </a:lnTo>
                      <a:lnTo>
                        <a:pt x="20" y="43"/>
                      </a:lnTo>
                      <a:lnTo>
                        <a:pt x="26" y="42"/>
                      </a:lnTo>
                      <a:lnTo>
                        <a:pt x="30" y="41"/>
                      </a:lnTo>
                      <a:lnTo>
                        <a:pt x="33" y="38"/>
                      </a:lnTo>
                      <a:lnTo>
                        <a:pt x="40" y="33"/>
                      </a:lnTo>
                      <a:lnTo>
                        <a:pt x="45" y="26"/>
                      </a:lnTo>
                      <a:lnTo>
                        <a:pt x="52" y="12"/>
                      </a:lnTo>
                      <a:lnTo>
                        <a:pt x="61" y="0"/>
                      </a:lnTo>
                      <a:lnTo>
                        <a:pt x="64" y="4"/>
                      </a:lnTo>
                      <a:lnTo>
                        <a:pt x="67" y="7"/>
                      </a:lnTo>
                      <a:lnTo>
                        <a:pt x="73" y="11"/>
                      </a:lnTo>
                      <a:lnTo>
                        <a:pt x="78" y="14"/>
                      </a:lnTo>
                      <a:lnTo>
                        <a:pt x="92" y="21"/>
                      </a:lnTo>
                      <a:lnTo>
                        <a:pt x="107" y="28"/>
                      </a:lnTo>
                      <a:lnTo>
                        <a:pt x="122" y="35"/>
                      </a:lnTo>
                      <a:lnTo>
                        <a:pt x="139" y="39"/>
                      </a:lnTo>
                      <a:lnTo>
                        <a:pt x="153" y="42"/>
                      </a:lnTo>
                      <a:lnTo>
                        <a:pt x="167" y="43"/>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96" name="Freeform 276">
                  <a:extLst>
                    <a:ext uri="{FF2B5EF4-FFF2-40B4-BE49-F238E27FC236}">
                      <a16:creationId xmlns:a16="http://schemas.microsoft.com/office/drawing/2014/main" id="{2B18DCDA-B453-4C03-AE9A-7448E53AB0E4}"/>
                    </a:ext>
                  </a:extLst>
                </p:cNvPr>
                <p:cNvSpPr>
                  <a:spLocks/>
                </p:cNvSpPr>
                <p:nvPr>
                  <p:custDataLst>
                    <p:tags r:id="rId21"/>
                  </p:custDataLst>
                </p:nvPr>
              </p:nvSpPr>
              <p:spPr bwMode="auto">
                <a:xfrm>
                  <a:off x="2660864" y="3434777"/>
                  <a:ext cx="322949" cy="432295"/>
                </a:xfrm>
                <a:custGeom>
                  <a:avLst/>
                  <a:gdLst>
                    <a:gd name="T0" fmla="*/ 40237 w 471"/>
                    <a:gd name="T1" fmla="*/ 6252 h 518"/>
                    <a:gd name="T2" fmla="*/ 28679 w 471"/>
                    <a:gd name="T3" fmla="*/ 16672 h 518"/>
                    <a:gd name="T4" fmla="*/ 17122 w 471"/>
                    <a:gd name="T5" fmla="*/ 25529 h 518"/>
                    <a:gd name="T6" fmla="*/ 11557 w 471"/>
                    <a:gd name="T7" fmla="*/ 42722 h 518"/>
                    <a:gd name="T8" fmla="*/ 3424 w 471"/>
                    <a:gd name="T9" fmla="*/ 61477 h 518"/>
                    <a:gd name="T10" fmla="*/ 2996 w 471"/>
                    <a:gd name="T11" fmla="*/ 70855 h 518"/>
                    <a:gd name="T12" fmla="*/ 12842 w 471"/>
                    <a:gd name="T13" fmla="*/ 79712 h 518"/>
                    <a:gd name="T14" fmla="*/ 21403 w 471"/>
                    <a:gd name="T15" fmla="*/ 87527 h 518"/>
                    <a:gd name="T16" fmla="*/ 26539 w 471"/>
                    <a:gd name="T17" fmla="*/ 89611 h 518"/>
                    <a:gd name="T18" fmla="*/ 32104 w 471"/>
                    <a:gd name="T19" fmla="*/ 109930 h 518"/>
                    <a:gd name="T20" fmla="*/ 35956 w 471"/>
                    <a:gd name="T21" fmla="*/ 141710 h 518"/>
                    <a:gd name="T22" fmla="*/ 40237 w 471"/>
                    <a:gd name="T23" fmla="*/ 155777 h 518"/>
                    <a:gd name="T24" fmla="*/ 44517 w 471"/>
                    <a:gd name="T25" fmla="*/ 157340 h 518"/>
                    <a:gd name="T26" fmla="*/ 47942 w 471"/>
                    <a:gd name="T27" fmla="*/ 154735 h 518"/>
                    <a:gd name="T28" fmla="*/ 54791 w 471"/>
                    <a:gd name="T29" fmla="*/ 139626 h 518"/>
                    <a:gd name="T30" fmla="*/ 62067 w 471"/>
                    <a:gd name="T31" fmla="*/ 136500 h 518"/>
                    <a:gd name="T32" fmla="*/ 68488 w 471"/>
                    <a:gd name="T33" fmla="*/ 141710 h 518"/>
                    <a:gd name="T34" fmla="*/ 74053 w 471"/>
                    <a:gd name="T35" fmla="*/ 144315 h 518"/>
                    <a:gd name="T36" fmla="*/ 78333 w 471"/>
                    <a:gd name="T37" fmla="*/ 142752 h 518"/>
                    <a:gd name="T38" fmla="*/ 82186 w 471"/>
                    <a:gd name="T39" fmla="*/ 134938 h 518"/>
                    <a:gd name="T40" fmla="*/ 86894 w 471"/>
                    <a:gd name="T41" fmla="*/ 127123 h 518"/>
                    <a:gd name="T42" fmla="*/ 90747 w 471"/>
                    <a:gd name="T43" fmla="*/ 125560 h 518"/>
                    <a:gd name="T44" fmla="*/ 103160 w 471"/>
                    <a:gd name="T45" fmla="*/ 128686 h 518"/>
                    <a:gd name="T46" fmla="*/ 110865 w 471"/>
                    <a:gd name="T47" fmla="*/ 141189 h 518"/>
                    <a:gd name="T48" fmla="*/ 131840 w 471"/>
                    <a:gd name="T49" fmla="*/ 175054 h 518"/>
                    <a:gd name="T50" fmla="*/ 145965 w 471"/>
                    <a:gd name="T51" fmla="*/ 199020 h 518"/>
                    <a:gd name="T52" fmla="*/ 153242 w 471"/>
                    <a:gd name="T53" fmla="*/ 218297 h 518"/>
                    <a:gd name="T54" fmla="*/ 156667 w 471"/>
                    <a:gd name="T55" fmla="*/ 238094 h 518"/>
                    <a:gd name="T56" fmla="*/ 153670 w 471"/>
                    <a:gd name="T57" fmla="*/ 244867 h 518"/>
                    <a:gd name="T58" fmla="*/ 145109 w 471"/>
                    <a:gd name="T59" fmla="*/ 253724 h 518"/>
                    <a:gd name="T60" fmla="*/ 155382 w 471"/>
                    <a:gd name="T61" fmla="*/ 258413 h 518"/>
                    <a:gd name="T62" fmla="*/ 167796 w 471"/>
                    <a:gd name="T63" fmla="*/ 269875 h 518"/>
                    <a:gd name="T64" fmla="*/ 171648 w 471"/>
                    <a:gd name="T65" fmla="*/ 259976 h 518"/>
                    <a:gd name="T66" fmla="*/ 176785 w 471"/>
                    <a:gd name="T67" fmla="*/ 254766 h 518"/>
                    <a:gd name="T68" fmla="*/ 190055 w 471"/>
                    <a:gd name="T69" fmla="*/ 251640 h 518"/>
                    <a:gd name="T70" fmla="*/ 200328 w 471"/>
                    <a:gd name="T71" fmla="*/ 228195 h 518"/>
                    <a:gd name="T72" fmla="*/ 192195 w 471"/>
                    <a:gd name="T73" fmla="*/ 201625 h 518"/>
                    <a:gd name="T74" fmla="*/ 180209 w 471"/>
                    <a:gd name="T75" fmla="*/ 180785 h 518"/>
                    <a:gd name="T76" fmla="*/ 147678 w 471"/>
                    <a:gd name="T77" fmla="*/ 144315 h 518"/>
                    <a:gd name="T78" fmla="*/ 119426 w 471"/>
                    <a:gd name="T79" fmla="*/ 113577 h 518"/>
                    <a:gd name="T80" fmla="*/ 95883 w 471"/>
                    <a:gd name="T81" fmla="*/ 84401 h 518"/>
                    <a:gd name="T82" fmla="*/ 76621 w 471"/>
                    <a:gd name="T83" fmla="*/ 54704 h 518"/>
                    <a:gd name="T84" fmla="*/ 54362 w 471"/>
                    <a:gd name="T85" fmla="*/ 20840 h 518"/>
                    <a:gd name="T86" fmla="*/ 49226 w 471"/>
                    <a:gd name="T87" fmla="*/ 7294 h 51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71" h="518">
                      <a:moveTo>
                        <a:pt x="113" y="0"/>
                      </a:moveTo>
                      <a:lnTo>
                        <a:pt x="104" y="5"/>
                      </a:lnTo>
                      <a:lnTo>
                        <a:pt x="94" y="12"/>
                      </a:lnTo>
                      <a:lnTo>
                        <a:pt x="85" y="18"/>
                      </a:lnTo>
                      <a:lnTo>
                        <a:pt x="76" y="25"/>
                      </a:lnTo>
                      <a:lnTo>
                        <a:pt x="67" y="32"/>
                      </a:lnTo>
                      <a:lnTo>
                        <a:pt x="59" y="38"/>
                      </a:lnTo>
                      <a:lnTo>
                        <a:pt x="50" y="44"/>
                      </a:lnTo>
                      <a:lnTo>
                        <a:pt x="40" y="49"/>
                      </a:lnTo>
                      <a:lnTo>
                        <a:pt x="37" y="59"/>
                      </a:lnTo>
                      <a:lnTo>
                        <a:pt x="32" y="71"/>
                      </a:lnTo>
                      <a:lnTo>
                        <a:pt x="27" y="82"/>
                      </a:lnTo>
                      <a:lnTo>
                        <a:pt x="20" y="93"/>
                      </a:lnTo>
                      <a:lnTo>
                        <a:pt x="14" y="106"/>
                      </a:lnTo>
                      <a:lnTo>
                        <a:pt x="8" y="118"/>
                      </a:lnTo>
                      <a:lnTo>
                        <a:pt x="4" y="131"/>
                      </a:lnTo>
                      <a:lnTo>
                        <a:pt x="0" y="142"/>
                      </a:lnTo>
                      <a:lnTo>
                        <a:pt x="7" y="136"/>
                      </a:lnTo>
                      <a:lnTo>
                        <a:pt x="16" y="141"/>
                      </a:lnTo>
                      <a:lnTo>
                        <a:pt x="23" y="147"/>
                      </a:lnTo>
                      <a:lnTo>
                        <a:pt x="30" y="153"/>
                      </a:lnTo>
                      <a:lnTo>
                        <a:pt x="37" y="159"/>
                      </a:lnTo>
                      <a:lnTo>
                        <a:pt x="43" y="164"/>
                      </a:lnTo>
                      <a:lnTo>
                        <a:pt x="50" y="168"/>
                      </a:lnTo>
                      <a:lnTo>
                        <a:pt x="53" y="170"/>
                      </a:lnTo>
                      <a:lnTo>
                        <a:pt x="57" y="171"/>
                      </a:lnTo>
                      <a:lnTo>
                        <a:pt x="62" y="172"/>
                      </a:lnTo>
                      <a:lnTo>
                        <a:pt x="66" y="172"/>
                      </a:lnTo>
                      <a:lnTo>
                        <a:pt x="71" y="191"/>
                      </a:lnTo>
                      <a:lnTo>
                        <a:pt x="75" y="211"/>
                      </a:lnTo>
                      <a:lnTo>
                        <a:pt x="77" y="233"/>
                      </a:lnTo>
                      <a:lnTo>
                        <a:pt x="80" y="254"/>
                      </a:lnTo>
                      <a:lnTo>
                        <a:pt x="84" y="272"/>
                      </a:lnTo>
                      <a:lnTo>
                        <a:pt x="88" y="289"/>
                      </a:lnTo>
                      <a:lnTo>
                        <a:pt x="90" y="294"/>
                      </a:lnTo>
                      <a:lnTo>
                        <a:pt x="94" y="299"/>
                      </a:lnTo>
                      <a:lnTo>
                        <a:pt x="96" y="302"/>
                      </a:lnTo>
                      <a:lnTo>
                        <a:pt x="100" y="302"/>
                      </a:lnTo>
                      <a:lnTo>
                        <a:pt x="104" y="302"/>
                      </a:lnTo>
                      <a:lnTo>
                        <a:pt x="107" y="301"/>
                      </a:lnTo>
                      <a:lnTo>
                        <a:pt x="110" y="299"/>
                      </a:lnTo>
                      <a:lnTo>
                        <a:pt x="112" y="297"/>
                      </a:lnTo>
                      <a:lnTo>
                        <a:pt x="118" y="291"/>
                      </a:lnTo>
                      <a:lnTo>
                        <a:pt x="121" y="283"/>
                      </a:lnTo>
                      <a:lnTo>
                        <a:pt x="128" y="268"/>
                      </a:lnTo>
                      <a:lnTo>
                        <a:pt x="133" y="259"/>
                      </a:lnTo>
                      <a:lnTo>
                        <a:pt x="140" y="260"/>
                      </a:lnTo>
                      <a:lnTo>
                        <a:pt x="145" y="262"/>
                      </a:lnTo>
                      <a:lnTo>
                        <a:pt x="151" y="265"/>
                      </a:lnTo>
                      <a:lnTo>
                        <a:pt x="155" y="268"/>
                      </a:lnTo>
                      <a:lnTo>
                        <a:pt x="160" y="272"/>
                      </a:lnTo>
                      <a:lnTo>
                        <a:pt x="164" y="274"/>
                      </a:lnTo>
                      <a:lnTo>
                        <a:pt x="168" y="277"/>
                      </a:lnTo>
                      <a:lnTo>
                        <a:pt x="173" y="277"/>
                      </a:lnTo>
                      <a:lnTo>
                        <a:pt x="176" y="277"/>
                      </a:lnTo>
                      <a:lnTo>
                        <a:pt x="179" y="276"/>
                      </a:lnTo>
                      <a:lnTo>
                        <a:pt x="183" y="274"/>
                      </a:lnTo>
                      <a:lnTo>
                        <a:pt x="185" y="272"/>
                      </a:lnTo>
                      <a:lnTo>
                        <a:pt x="189" y="266"/>
                      </a:lnTo>
                      <a:lnTo>
                        <a:pt x="192" y="259"/>
                      </a:lnTo>
                      <a:lnTo>
                        <a:pt x="197" y="252"/>
                      </a:lnTo>
                      <a:lnTo>
                        <a:pt x="201" y="247"/>
                      </a:lnTo>
                      <a:lnTo>
                        <a:pt x="203" y="244"/>
                      </a:lnTo>
                      <a:lnTo>
                        <a:pt x="206" y="243"/>
                      </a:lnTo>
                      <a:lnTo>
                        <a:pt x="209" y="241"/>
                      </a:lnTo>
                      <a:lnTo>
                        <a:pt x="212" y="241"/>
                      </a:lnTo>
                      <a:lnTo>
                        <a:pt x="224" y="242"/>
                      </a:lnTo>
                      <a:lnTo>
                        <a:pt x="233" y="244"/>
                      </a:lnTo>
                      <a:lnTo>
                        <a:pt x="241" y="247"/>
                      </a:lnTo>
                      <a:lnTo>
                        <a:pt x="246" y="252"/>
                      </a:lnTo>
                      <a:lnTo>
                        <a:pt x="254" y="261"/>
                      </a:lnTo>
                      <a:lnTo>
                        <a:pt x="259" y="271"/>
                      </a:lnTo>
                      <a:lnTo>
                        <a:pt x="274" y="293"/>
                      </a:lnTo>
                      <a:lnTo>
                        <a:pt x="290" y="314"/>
                      </a:lnTo>
                      <a:lnTo>
                        <a:pt x="308" y="336"/>
                      </a:lnTo>
                      <a:lnTo>
                        <a:pt x="325" y="359"/>
                      </a:lnTo>
                      <a:lnTo>
                        <a:pt x="333" y="371"/>
                      </a:lnTo>
                      <a:lnTo>
                        <a:pt x="341" y="382"/>
                      </a:lnTo>
                      <a:lnTo>
                        <a:pt x="347" y="394"/>
                      </a:lnTo>
                      <a:lnTo>
                        <a:pt x="354" y="407"/>
                      </a:lnTo>
                      <a:lnTo>
                        <a:pt x="358" y="419"/>
                      </a:lnTo>
                      <a:lnTo>
                        <a:pt x="363" y="431"/>
                      </a:lnTo>
                      <a:lnTo>
                        <a:pt x="365" y="443"/>
                      </a:lnTo>
                      <a:lnTo>
                        <a:pt x="366" y="457"/>
                      </a:lnTo>
                      <a:lnTo>
                        <a:pt x="365" y="461"/>
                      </a:lnTo>
                      <a:lnTo>
                        <a:pt x="363" y="466"/>
                      </a:lnTo>
                      <a:lnTo>
                        <a:pt x="359" y="470"/>
                      </a:lnTo>
                      <a:lnTo>
                        <a:pt x="355" y="474"/>
                      </a:lnTo>
                      <a:lnTo>
                        <a:pt x="346" y="481"/>
                      </a:lnTo>
                      <a:lnTo>
                        <a:pt x="339" y="487"/>
                      </a:lnTo>
                      <a:lnTo>
                        <a:pt x="348" y="490"/>
                      </a:lnTo>
                      <a:lnTo>
                        <a:pt x="356" y="493"/>
                      </a:lnTo>
                      <a:lnTo>
                        <a:pt x="363" y="496"/>
                      </a:lnTo>
                      <a:lnTo>
                        <a:pt x="368" y="500"/>
                      </a:lnTo>
                      <a:lnTo>
                        <a:pt x="379" y="508"/>
                      </a:lnTo>
                      <a:lnTo>
                        <a:pt x="392" y="518"/>
                      </a:lnTo>
                      <a:lnTo>
                        <a:pt x="395" y="511"/>
                      </a:lnTo>
                      <a:lnTo>
                        <a:pt x="398" y="504"/>
                      </a:lnTo>
                      <a:lnTo>
                        <a:pt x="401" y="499"/>
                      </a:lnTo>
                      <a:lnTo>
                        <a:pt x="404" y="495"/>
                      </a:lnTo>
                      <a:lnTo>
                        <a:pt x="409" y="491"/>
                      </a:lnTo>
                      <a:lnTo>
                        <a:pt x="413" y="489"/>
                      </a:lnTo>
                      <a:lnTo>
                        <a:pt x="418" y="487"/>
                      </a:lnTo>
                      <a:lnTo>
                        <a:pt x="422" y="485"/>
                      </a:lnTo>
                      <a:lnTo>
                        <a:pt x="444" y="483"/>
                      </a:lnTo>
                      <a:lnTo>
                        <a:pt x="471" y="481"/>
                      </a:lnTo>
                      <a:lnTo>
                        <a:pt x="471" y="459"/>
                      </a:lnTo>
                      <a:lnTo>
                        <a:pt x="468" y="438"/>
                      </a:lnTo>
                      <a:lnTo>
                        <a:pt x="464" y="420"/>
                      </a:lnTo>
                      <a:lnTo>
                        <a:pt x="457" y="403"/>
                      </a:lnTo>
                      <a:lnTo>
                        <a:pt x="449" y="387"/>
                      </a:lnTo>
                      <a:lnTo>
                        <a:pt x="441" y="372"/>
                      </a:lnTo>
                      <a:lnTo>
                        <a:pt x="431" y="359"/>
                      </a:lnTo>
                      <a:lnTo>
                        <a:pt x="421" y="347"/>
                      </a:lnTo>
                      <a:lnTo>
                        <a:pt x="397" y="322"/>
                      </a:lnTo>
                      <a:lnTo>
                        <a:pt x="371" y="300"/>
                      </a:lnTo>
                      <a:lnTo>
                        <a:pt x="345" y="277"/>
                      </a:lnTo>
                      <a:lnTo>
                        <a:pt x="319" y="253"/>
                      </a:lnTo>
                      <a:lnTo>
                        <a:pt x="299" y="237"/>
                      </a:lnTo>
                      <a:lnTo>
                        <a:pt x="279" y="218"/>
                      </a:lnTo>
                      <a:lnTo>
                        <a:pt x="261" y="200"/>
                      </a:lnTo>
                      <a:lnTo>
                        <a:pt x="242" y="182"/>
                      </a:lnTo>
                      <a:lnTo>
                        <a:pt x="224" y="162"/>
                      </a:lnTo>
                      <a:lnTo>
                        <a:pt x="208" y="143"/>
                      </a:lnTo>
                      <a:lnTo>
                        <a:pt x="192" y="124"/>
                      </a:lnTo>
                      <a:lnTo>
                        <a:pt x="179" y="105"/>
                      </a:lnTo>
                      <a:lnTo>
                        <a:pt x="158" y="79"/>
                      </a:lnTo>
                      <a:lnTo>
                        <a:pt x="136" y="52"/>
                      </a:lnTo>
                      <a:lnTo>
                        <a:pt x="127" y="40"/>
                      </a:lnTo>
                      <a:lnTo>
                        <a:pt x="120" y="27"/>
                      </a:lnTo>
                      <a:lnTo>
                        <a:pt x="117" y="21"/>
                      </a:lnTo>
                      <a:lnTo>
                        <a:pt x="115" y="14"/>
                      </a:lnTo>
                      <a:lnTo>
                        <a:pt x="113" y="7"/>
                      </a:lnTo>
                      <a:lnTo>
                        <a:pt x="113"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97" name="Freeform 277">
                  <a:extLst>
                    <a:ext uri="{FF2B5EF4-FFF2-40B4-BE49-F238E27FC236}">
                      <a16:creationId xmlns:a16="http://schemas.microsoft.com/office/drawing/2014/main" id="{B2121924-3E28-4700-B923-C51D013BFD32}"/>
                    </a:ext>
                  </a:extLst>
                </p:cNvPr>
                <p:cNvSpPr>
                  <a:spLocks/>
                </p:cNvSpPr>
                <p:nvPr>
                  <p:custDataLst>
                    <p:tags r:id="rId22"/>
                  </p:custDataLst>
                </p:nvPr>
              </p:nvSpPr>
              <p:spPr bwMode="auto">
                <a:xfrm>
                  <a:off x="2793095" y="3836558"/>
                  <a:ext cx="213605" cy="208519"/>
                </a:xfrm>
                <a:custGeom>
                  <a:avLst/>
                  <a:gdLst>
                    <a:gd name="T0" fmla="*/ 69178 w 293"/>
                    <a:gd name="T1" fmla="*/ 10054 h 246"/>
                    <a:gd name="T2" fmla="*/ 81466 w 293"/>
                    <a:gd name="T3" fmla="*/ 15875 h 246"/>
                    <a:gd name="T4" fmla="*/ 89203 w 293"/>
                    <a:gd name="T5" fmla="*/ 15875 h 246"/>
                    <a:gd name="T6" fmla="*/ 91934 w 293"/>
                    <a:gd name="T7" fmla="*/ 9525 h 246"/>
                    <a:gd name="T8" fmla="*/ 95575 w 293"/>
                    <a:gd name="T9" fmla="*/ 5292 h 246"/>
                    <a:gd name="T10" fmla="*/ 99671 w 293"/>
                    <a:gd name="T11" fmla="*/ 3175 h 246"/>
                    <a:gd name="T12" fmla="*/ 111504 w 293"/>
                    <a:gd name="T13" fmla="*/ 1058 h 246"/>
                    <a:gd name="T14" fmla="*/ 133350 w 293"/>
                    <a:gd name="T15" fmla="*/ 42333 h 246"/>
                    <a:gd name="T16" fmla="*/ 121062 w 293"/>
                    <a:gd name="T17" fmla="*/ 56621 h 246"/>
                    <a:gd name="T18" fmla="*/ 107863 w 293"/>
                    <a:gd name="T19" fmla="*/ 74613 h 246"/>
                    <a:gd name="T20" fmla="*/ 102402 w 293"/>
                    <a:gd name="T21" fmla="*/ 84138 h 246"/>
                    <a:gd name="T22" fmla="*/ 97851 w 293"/>
                    <a:gd name="T23" fmla="*/ 94192 h 246"/>
                    <a:gd name="T24" fmla="*/ 95120 w 293"/>
                    <a:gd name="T25" fmla="*/ 104246 h 246"/>
                    <a:gd name="T26" fmla="*/ 93755 w 293"/>
                    <a:gd name="T27" fmla="*/ 114300 h 246"/>
                    <a:gd name="T28" fmla="*/ 89203 w 293"/>
                    <a:gd name="T29" fmla="*/ 114829 h 246"/>
                    <a:gd name="T30" fmla="*/ 84652 w 293"/>
                    <a:gd name="T31" fmla="*/ 116417 h 246"/>
                    <a:gd name="T32" fmla="*/ 77370 w 293"/>
                    <a:gd name="T33" fmla="*/ 121179 h 246"/>
                    <a:gd name="T34" fmla="*/ 70088 w 293"/>
                    <a:gd name="T35" fmla="*/ 126471 h 246"/>
                    <a:gd name="T36" fmla="*/ 60531 w 293"/>
                    <a:gd name="T37" fmla="*/ 130175 h 246"/>
                    <a:gd name="T38" fmla="*/ 46422 w 293"/>
                    <a:gd name="T39" fmla="*/ 127000 h 246"/>
                    <a:gd name="T40" fmla="*/ 32313 w 293"/>
                    <a:gd name="T41" fmla="*/ 122767 h 246"/>
                    <a:gd name="T42" fmla="*/ 26852 w 293"/>
                    <a:gd name="T43" fmla="*/ 119592 h 246"/>
                    <a:gd name="T44" fmla="*/ 22301 w 293"/>
                    <a:gd name="T45" fmla="*/ 116417 h 246"/>
                    <a:gd name="T46" fmla="*/ 19570 w 293"/>
                    <a:gd name="T47" fmla="*/ 112183 h 246"/>
                    <a:gd name="T48" fmla="*/ 18660 w 293"/>
                    <a:gd name="T49" fmla="*/ 107950 h 246"/>
                    <a:gd name="T50" fmla="*/ 21391 w 293"/>
                    <a:gd name="T51" fmla="*/ 94192 h 246"/>
                    <a:gd name="T52" fmla="*/ 20480 w 293"/>
                    <a:gd name="T53" fmla="*/ 85725 h 246"/>
                    <a:gd name="T54" fmla="*/ 18205 w 293"/>
                    <a:gd name="T55" fmla="*/ 77788 h 246"/>
                    <a:gd name="T56" fmla="*/ 10923 w 293"/>
                    <a:gd name="T57" fmla="*/ 62971 h 246"/>
                    <a:gd name="T58" fmla="*/ 3641 w 293"/>
                    <a:gd name="T59" fmla="*/ 48154 h 246"/>
                    <a:gd name="T60" fmla="*/ 910 w 293"/>
                    <a:gd name="T61" fmla="*/ 39158 h 246"/>
                    <a:gd name="T62" fmla="*/ 0 w 293"/>
                    <a:gd name="T63" fmla="*/ 29104 h 246"/>
                    <a:gd name="T64" fmla="*/ 910 w 293"/>
                    <a:gd name="T65" fmla="*/ 23813 h 246"/>
                    <a:gd name="T66" fmla="*/ 3641 w 293"/>
                    <a:gd name="T67" fmla="*/ 19050 h 246"/>
                    <a:gd name="T68" fmla="*/ 7737 w 293"/>
                    <a:gd name="T69" fmla="*/ 15346 h 246"/>
                    <a:gd name="T70" fmla="*/ 11833 w 293"/>
                    <a:gd name="T71" fmla="*/ 11642 h 246"/>
                    <a:gd name="T72" fmla="*/ 21846 w 293"/>
                    <a:gd name="T73" fmla="*/ 7408 h 246"/>
                    <a:gd name="T74" fmla="*/ 30493 w 293"/>
                    <a:gd name="T75" fmla="*/ 6350 h 246"/>
                    <a:gd name="T76" fmla="*/ 43691 w 293"/>
                    <a:gd name="T77" fmla="*/ 6350 h 246"/>
                    <a:gd name="T78" fmla="*/ 60531 w 293"/>
                    <a:gd name="T79" fmla="*/ 6350 h 24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93" h="246">
                      <a:moveTo>
                        <a:pt x="133" y="12"/>
                      </a:moveTo>
                      <a:lnTo>
                        <a:pt x="152" y="19"/>
                      </a:lnTo>
                      <a:lnTo>
                        <a:pt x="166" y="24"/>
                      </a:lnTo>
                      <a:lnTo>
                        <a:pt x="179" y="30"/>
                      </a:lnTo>
                      <a:lnTo>
                        <a:pt x="193" y="37"/>
                      </a:lnTo>
                      <a:lnTo>
                        <a:pt x="196" y="30"/>
                      </a:lnTo>
                      <a:lnTo>
                        <a:pt x="199" y="23"/>
                      </a:lnTo>
                      <a:lnTo>
                        <a:pt x="202" y="18"/>
                      </a:lnTo>
                      <a:lnTo>
                        <a:pt x="205" y="14"/>
                      </a:lnTo>
                      <a:lnTo>
                        <a:pt x="210" y="10"/>
                      </a:lnTo>
                      <a:lnTo>
                        <a:pt x="214" y="8"/>
                      </a:lnTo>
                      <a:lnTo>
                        <a:pt x="219" y="6"/>
                      </a:lnTo>
                      <a:lnTo>
                        <a:pt x="223" y="4"/>
                      </a:lnTo>
                      <a:lnTo>
                        <a:pt x="245" y="2"/>
                      </a:lnTo>
                      <a:lnTo>
                        <a:pt x="272" y="0"/>
                      </a:lnTo>
                      <a:lnTo>
                        <a:pt x="293" y="80"/>
                      </a:lnTo>
                      <a:lnTo>
                        <a:pt x="279" y="93"/>
                      </a:lnTo>
                      <a:lnTo>
                        <a:pt x="266" y="107"/>
                      </a:lnTo>
                      <a:lnTo>
                        <a:pt x="250" y="123"/>
                      </a:lnTo>
                      <a:lnTo>
                        <a:pt x="237" y="141"/>
                      </a:lnTo>
                      <a:lnTo>
                        <a:pt x="231" y="150"/>
                      </a:lnTo>
                      <a:lnTo>
                        <a:pt x="225" y="159"/>
                      </a:lnTo>
                      <a:lnTo>
                        <a:pt x="220" y="169"/>
                      </a:lnTo>
                      <a:lnTo>
                        <a:pt x="215" y="178"/>
                      </a:lnTo>
                      <a:lnTo>
                        <a:pt x="212" y="187"/>
                      </a:lnTo>
                      <a:lnTo>
                        <a:pt x="209" y="197"/>
                      </a:lnTo>
                      <a:lnTo>
                        <a:pt x="206" y="207"/>
                      </a:lnTo>
                      <a:lnTo>
                        <a:pt x="206" y="216"/>
                      </a:lnTo>
                      <a:lnTo>
                        <a:pt x="201" y="216"/>
                      </a:lnTo>
                      <a:lnTo>
                        <a:pt x="196" y="217"/>
                      </a:lnTo>
                      <a:lnTo>
                        <a:pt x="190" y="218"/>
                      </a:lnTo>
                      <a:lnTo>
                        <a:pt x="186" y="220"/>
                      </a:lnTo>
                      <a:lnTo>
                        <a:pt x="178" y="224"/>
                      </a:lnTo>
                      <a:lnTo>
                        <a:pt x="170" y="229"/>
                      </a:lnTo>
                      <a:lnTo>
                        <a:pt x="163" y="234"/>
                      </a:lnTo>
                      <a:lnTo>
                        <a:pt x="154" y="239"/>
                      </a:lnTo>
                      <a:lnTo>
                        <a:pt x="145" y="243"/>
                      </a:lnTo>
                      <a:lnTo>
                        <a:pt x="133" y="246"/>
                      </a:lnTo>
                      <a:lnTo>
                        <a:pt x="118" y="243"/>
                      </a:lnTo>
                      <a:lnTo>
                        <a:pt x="102" y="240"/>
                      </a:lnTo>
                      <a:lnTo>
                        <a:pt x="87" y="236"/>
                      </a:lnTo>
                      <a:lnTo>
                        <a:pt x="71" y="232"/>
                      </a:lnTo>
                      <a:lnTo>
                        <a:pt x="65" y="229"/>
                      </a:lnTo>
                      <a:lnTo>
                        <a:pt x="59" y="226"/>
                      </a:lnTo>
                      <a:lnTo>
                        <a:pt x="54" y="223"/>
                      </a:lnTo>
                      <a:lnTo>
                        <a:pt x="49" y="220"/>
                      </a:lnTo>
                      <a:lnTo>
                        <a:pt x="45" y="216"/>
                      </a:lnTo>
                      <a:lnTo>
                        <a:pt x="43" y="212"/>
                      </a:lnTo>
                      <a:lnTo>
                        <a:pt x="41" y="208"/>
                      </a:lnTo>
                      <a:lnTo>
                        <a:pt x="41" y="204"/>
                      </a:lnTo>
                      <a:lnTo>
                        <a:pt x="44" y="193"/>
                      </a:lnTo>
                      <a:lnTo>
                        <a:pt x="47" y="178"/>
                      </a:lnTo>
                      <a:lnTo>
                        <a:pt x="46" y="170"/>
                      </a:lnTo>
                      <a:lnTo>
                        <a:pt x="45" y="162"/>
                      </a:lnTo>
                      <a:lnTo>
                        <a:pt x="43" y="154"/>
                      </a:lnTo>
                      <a:lnTo>
                        <a:pt x="40" y="147"/>
                      </a:lnTo>
                      <a:lnTo>
                        <a:pt x="32" y="132"/>
                      </a:lnTo>
                      <a:lnTo>
                        <a:pt x="24" y="119"/>
                      </a:lnTo>
                      <a:lnTo>
                        <a:pt x="15" y="106"/>
                      </a:lnTo>
                      <a:lnTo>
                        <a:pt x="8" y="91"/>
                      </a:lnTo>
                      <a:lnTo>
                        <a:pt x="4" y="83"/>
                      </a:lnTo>
                      <a:lnTo>
                        <a:pt x="2" y="74"/>
                      </a:lnTo>
                      <a:lnTo>
                        <a:pt x="1" y="65"/>
                      </a:lnTo>
                      <a:lnTo>
                        <a:pt x="0" y="55"/>
                      </a:lnTo>
                      <a:lnTo>
                        <a:pt x="1" y="50"/>
                      </a:lnTo>
                      <a:lnTo>
                        <a:pt x="2" y="45"/>
                      </a:lnTo>
                      <a:lnTo>
                        <a:pt x="4" y="40"/>
                      </a:lnTo>
                      <a:lnTo>
                        <a:pt x="8" y="36"/>
                      </a:lnTo>
                      <a:lnTo>
                        <a:pt x="12" y="32"/>
                      </a:lnTo>
                      <a:lnTo>
                        <a:pt x="17" y="29"/>
                      </a:lnTo>
                      <a:lnTo>
                        <a:pt x="21" y="25"/>
                      </a:lnTo>
                      <a:lnTo>
                        <a:pt x="26" y="22"/>
                      </a:lnTo>
                      <a:lnTo>
                        <a:pt x="37" y="17"/>
                      </a:lnTo>
                      <a:lnTo>
                        <a:pt x="48" y="14"/>
                      </a:lnTo>
                      <a:lnTo>
                        <a:pt x="58" y="13"/>
                      </a:lnTo>
                      <a:lnTo>
                        <a:pt x="67" y="12"/>
                      </a:lnTo>
                      <a:lnTo>
                        <a:pt x="79" y="12"/>
                      </a:lnTo>
                      <a:lnTo>
                        <a:pt x="96" y="12"/>
                      </a:lnTo>
                      <a:lnTo>
                        <a:pt x="113" y="12"/>
                      </a:lnTo>
                      <a:lnTo>
                        <a:pt x="133" y="12"/>
                      </a:lnTo>
                    </a:path>
                  </a:pathLst>
                </a:custGeom>
                <a:solidFill>
                  <a:schemeClr val="bg1">
                    <a:lumMod val="85000"/>
                  </a:schemeClr>
                </a:solidFill>
                <a:ln w="9525" cmpd="sng">
                  <a:solidFill>
                    <a:srgbClr val="FFFFFF"/>
                  </a:solidFill>
                  <a:prstDash val="solid"/>
                  <a:round/>
                  <a:headEnd/>
                  <a:tailEnd/>
                </a:ln>
              </p:spPr>
              <p:txBody>
                <a:bodyPr/>
                <a:lstStyle/>
                <a:p>
                  <a:endParaRPr lang="en-US"/>
                </a:p>
              </p:txBody>
            </p:sp>
            <p:grpSp>
              <p:nvGrpSpPr>
                <p:cNvPr id="98" name="Group 282">
                  <a:extLst>
                    <a:ext uri="{FF2B5EF4-FFF2-40B4-BE49-F238E27FC236}">
                      <a16:creationId xmlns:a16="http://schemas.microsoft.com/office/drawing/2014/main" id="{466593DD-3A88-4B7F-B88F-D8ECC86698C0}"/>
                    </a:ext>
                  </a:extLst>
                </p:cNvPr>
                <p:cNvGrpSpPr>
                  <a:grpSpLocks/>
                </p:cNvGrpSpPr>
                <p:nvPr>
                  <p:custDataLst>
                    <p:tags r:id="rId23"/>
                  </p:custDataLst>
                </p:nvPr>
              </p:nvGrpSpPr>
              <p:grpSpPr bwMode="auto">
                <a:xfrm>
                  <a:off x="3398308" y="3615323"/>
                  <a:ext cx="373807" cy="704387"/>
                  <a:chOff x="5062" y="2295"/>
                  <a:chExt cx="177" cy="279"/>
                </a:xfrm>
                <a:solidFill>
                  <a:schemeClr val="bg1">
                    <a:lumMod val="85000"/>
                  </a:schemeClr>
                </a:solidFill>
              </p:grpSpPr>
              <p:sp>
                <p:nvSpPr>
                  <p:cNvPr id="135" name="Freeform 283">
                    <a:extLst>
                      <a:ext uri="{FF2B5EF4-FFF2-40B4-BE49-F238E27FC236}">
                        <a16:creationId xmlns:a16="http://schemas.microsoft.com/office/drawing/2014/main" id="{C03230E4-A090-4218-9F5B-701309A5C76A}"/>
                      </a:ext>
                    </a:extLst>
                  </p:cNvPr>
                  <p:cNvSpPr>
                    <a:spLocks/>
                  </p:cNvSpPr>
                  <p:nvPr/>
                </p:nvSpPr>
                <p:spPr bwMode="auto">
                  <a:xfrm>
                    <a:off x="5154" y="2449"/>
                    <a:ext cx="19" cy="37"/>
                  </a:xfrm>
                  <a:custGeom>
                    <a:avLst/>
                    <a:gdLst>
                      <a:gd name="T0" fmla="*/ 12 w 60"/>
                      <a:gd name="T1" fmla="*/ 37 h 110"/>
                      <a:gd name="T2" fmla="*/ 13 w 60"/>
                      <a:gd name="T3" fmla="*/ 37 h 110"/>
                      <a:gd name="T4" fmla="*/ 15 w 60"/>
                      <a:gd name="T5" fmla="*/ 36 h 110"/>
                      <a:gd name="T6" fmla="*/ 16 w 60"/>
                      <a:gd name="T7" fmla="*/ 34 h 110"/>
                      <a:gd name="T8" fmla="*/ 16 w 60"/>
                      <a:gd name="T9" fmla="*/ 32 h 110"/>
                      <a:gd name="T10" fmla="*/ 17 w 60"/>
                      <a:gd name="T11" fmla="*/ 30 h 110"/>
                      <a:gd name="T12" fmla="*/ 18 w 60"/>
                      <a:gd name="T13" fmla="*/ 28 h 110"/>
                      <a:gd name="T14" fmla="*/ 19 w 60"/>
                      <a:gd name="T15" fmla="*/ 26 h 110"/>
                      <a:gd name="T16" fmla="*/ 19 w 60"/>
                      <a:gd name="T17" fmla="*/ 25 h 110"/>
                      <a:gd name="T18" fmla="*/ 19 w 60"/>
                      <a:gd name="T19" fmla="*/ 20 h 110"/>
                      <a:gd name="T20" fmla="*/ 18 w 60"/>
                      <a:gd name="T21" fmla="*/ 16 h 110"/>
                      <a:gd name="T22" fmla="*/ 18 w 60"/>
                      <a:gd name="T23" fmla="*/ 13 h 110"/>
                      <a:gd name="T24" fmla="*/ 17 w 60"/>
                      <a:gd name="T25" fmla="*/ 10 h 110"/>
                      <a:gd name="T26" fmla="*/ 16 w 60"/>
                      <a:gd name="T27" fmla="*/ 7 h 110"/>
                      <a:gd name="T28" fmla="*/ 15 w 60"/>
                      <a:gd name="T29" fmla="*/ 4 h 110"/>
                      <a:gd name="T30" fmla="*/ 14 w 60"/>
                      <a:gd name="T31" fmla="*/ 2 h 110"/>
                      <a:gd name="T32" fmla="*/ 12 w 60"/>
                      <a:gd name="T33" fmla="*/ 0 h 110"/>
                      <a:gd name="T34" fmla="*/ 11 w 60"/>
                      <a:gd name="T35" fmla="*/ 1 h 110"/>
                      <a:gd name="T36" fmla="*/ 10 w 60"/>
                      <a:gd name="T37" fmla="*/ 3 h 110"/>
                      <a:gd name="T38" fmla="*/ 9 w 60"/>
                      <a:gd name="T39" fmla="*/ 4 h 110"/>
                      <a:gd name="T40" fmla="*/ 8 w 60"/>
                      <a:gd name="T41" fmla="*/ 6 h 110"/>
                      <a:gd name="T42" fmla="*/ 6 w 60"/>
                      <a:gd name="T43" fmla="*/ 10 h 110"/>
                      <a:gd name="T44" fmla="*/ 5 w 60"/>
                      <a:gd name="T45" fmla="*/ 13 h 110"/>
                      <a:gd name="T46" fmla="*/ 3 w 60"/>
                      <a:gd name="T47" fmla="*/ 17 h 110"/>
                      <a:gd name="T48" fmla="*/ 2 w 60"/>
                      <a:gd name="T49" fmla="*/ 21 h 110"/>
                      <a:gd name="T50" fmla="*/ 2 w 60"/>
                      <a:gd name="T51" fmla="*/ 22 h 110"/>
                      <a:gd name="T52" fmla="*/ 1 w 60"/>
                      <a:gd name="T53" fmla="*/ 23 h 110"/>
                      <a:gd name="T54" fmla="*/ 1 w 60"/>
                      <a:gd name="T55" fmla="*/ 24 h 110"/>
                      <a:gd name="T56" fmla="*/ 0 w 60"/>
                      <a:gd name="T57" fmla="*/ 25 h 110"/>
                      <a:gd name="T58" fmla="*/ 0 w 60"/>
                      <a:gd name="T59" fmla="*/ 26 h 110"/>
                      <a:gd name="T60" fmla="*/ 1 w 60"/>
                      <a:gd name="T61" fmla="*/ 28 h 110"/>
                      <a:gd name="T62" fmla="*/ 2 w 60"/>
                      <a:gd name="T63" fmla="*/ 30 h 110"/>
                      <a:gd name="T64" fmla="*/ 4 w 60"/>
                      <a:gd name="T65" fmla="*/ 32 h 110"/>
                      <a:gd name="T66" fmla="*/ 6 w 60"/>
                      <a:gd name="T67" fmla="*/ 34 h 110"/>
                      <a:gd name="T68" fmla="*/ 8 w 60"/>
                      <a:gd name="T69" fmla="*/ 36 h 110"/>
                      <a:gd name="T70" fmla="*/ 10 w 60"/>
                      <a:gd name="T71" fmla="*/ 37 h 110"/>
                      <a:gd name="T72" fmla="*/ 12 w 60"/>
                      <a:gd name="T73" fmla="*/ 37 h 11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0" h="110">
                        <a:moveTo>
                          <a:pt x="39" y="110"/>
                        </a:moveTo>
                        <a:lnTo>
                          <a:pt x="42" y="109"/>
                        </a:lnTo>
                        <a:lnTo>
                          <a:pt x="46" y="106"/>
                        </a:lnTo>
                        <a:lnTo>
                          <a:pt x="49" y="101"/>
                        </a:lnTo>
                        <a:lnTo>
                          <a:pt x="52" y="96"/>
                        </a:lnTo>
                        <a:lnTo>
                          <a:pt x="54" y="90"/>
                        </a:lnTo>
                        <a:lnTo>
                          <a:pt x="57" y="84"/>
                        </a:lnTo>
                        <a:lnTo>
                          <a:pt x="59" y="78"/>
                        </a:lnTo>
                        <a:lnTo>
                          <a:pt x="60" y="73"/>
                        </a:lnTo>
                        <a:lnTo>
                          <a:pt x="59" y="60"/>
                        </a:lnTo>
                        <a:lnTo>
                          <a:pt x="58" y="48"/>
                        </a:lnTo>
                        <a:lnTo>
                          <a:pt x="57" y="38"/>
                        </a:lnTo>
                        <a:lnTo>
                          <a:pt x="54" y="29"/>
                        </a:lnTo>
                        <a:lnTo>
                          <a:pt x="51" y="21"/>
                        </a:lnTo>
                        <a:lnTo>
                          <a:pt x="48" y="13"/>
                        </a:lnTo>
                        <a:lnTo>
                          <a:pt x="45" y="6"/>
                        </a:lnTo>
                        <a:lnTo>
                          <a:pt x="39" y="0"/>
                        </a:lnTo>
                        <a:lnTo>
                          <a:pt x="35" y="3"/>
                        </a:lnTo>
                        <a:lnTo>
                          <a:pt x="30" y="8"/>
                        </a:lnTo>
                        <a:lnTo>
                          <a:pt x="27" y="13"/>
                        </a:lnTo>
                        <a:lnTo>
                          <a:pt x="24" y="18"/>
                        </a:lnTo>
                        <a:lnTo>
                          <a:pt x="18" y="29"/>
                        </a:lnTo>
                        <a:lnTo>
                          <a:pt x="15" y="40"/>
                        </a:lnTo>
                        <a:lnTo>
                          <a:pt x="10" y="51"/>
                        </a:lnTo>
                        <a:lnTo>
                          <a:pt x="7" y="62"/>
                        </a:lnTo>
                        <a:lnTo>
                          <a:pt x="6" y="66"/>
                        </a:lnTo>
                        <a:lnTo>
                          <a:pt x="4" y="69"/>
                        </a:lnTo>
                        <a:lnTo>
                          <a:pt x="2" y="72"/>
                        </a:lnTo>
                        <a:lnTo>
                          <a:pt x="0" y="73"/>
                        </a:lnTo>
                        <a:lnTo>
                          <a:pt x="1" y="78"/>
                        </a:lnTo>
                        <a:lnTo>
                          <a:pt x="3" y="84"/>
                        </a:lnTo>
                        <a:lnTo>
                          <a:pt x="7" y="90"/>
                        </a:lnTo>
                        <a:lnTo>
                          <a:pt x="12" y="96"/>
                        </a:lnTo>
                        <a:lnTo>
                          <a:pt x="18" y="101"/>
                        </a:lnTo>
                        <a:lnTo>
                          <a:pt x="25" y="106"/>
                        </a:lnTo>
                        <a:lnTo>
                          <a:pt x="32" y="109"/>
                        </a:lnTo>
                        <a:lnTo>
                          <a:pt x="39" y="110"/>
                        </a:lnTo>
                      </a:path>
                    </a:pathLst>
                  </a:custGeom>
                  <a:grpFill/>
                  <a:ln w="9525" cmpd="sng">
                    <a:solidFill>
                      <a:srgbClr val="FFFFFF"/>
                    </a:solidFill>
                    <a:prstDash val="solid"/>
                    <a:round/>
                    <a:headEnd/>
                    <a:tailEnd/>
                  </a:ln>
                </p:spPr>
                <p:txBody>
                  <a:bodyPr/>
                  <a:lstStyle/>
                  <a:p>
                    <a:endParaRPr lang="en-US"/>
                  </a:p>
                </p:txBody>
              </p:sp>
              <p:sp>
                <p:nvSpPr>
                  <p:cNvPr id="136" name="Freeform 284">
                    <a:extLst>
                      <a:ext uri="{FF2B5EF4-FFF2-40B4-BE49-F238E27FC236}">
                        <a16:creationId xmlns:a16="http://schemas.microsoft.com/office/drawing/2014/main" id="{D91FEF39-9ACF-46BD-9066-CE4806424310}"/>
                      </a:ext>
                    </a:extLst>
                  </p:cNvPr>
                  <p:cNvSpPr>
                    <a:spLocks/>
                  </p:cNvSpPr>
                  <p:nvPr/>
                </p:nvSpPr>
                <p:spPr bwMode="auto">
                  <a:xfrm>
                    <a:off x="5189" y="2422"/>
                    <a:ext cx="24" cy="25"/>
                  </a:xfrm>
                  <a:custGeom>
                    <a:avLst/>
                    <a:gdLst>
                      <a:gd name="T0" fmla="*/ 0 w 72"/>
                      <a:gd name="T1" fmla="*/ 4 h 75"/>
                      <a:gd name="T2" fmla="*/ 3 w 72"/>
                      <a:gd name="T3" fmla="*/ 6 h 75"/>
                      <a:gd name="T4" fmla="*/ 5 w 72"/>
                      <a:gd name="T5" fmla="*/ 8 h 75"/>
                      <a:gd name="T6" fmla="*/ 8 w 72"/>
                      <a:gd name="T7" fmla="*/ 11 h 75"/>
                      <a:gd name="T8" fmla="*/ 10 w 72"/>
                      <a:gd name="T9" fmla="*/ 13 h 75"/>
                      <a:gd name="T10" fmla="*/ 12 w 72"/>
                      <a:gd name="T11" fmla="*/ 16 h 75"/>
                      <a:gd name="T12" fmla="*/ 14 w 72"/>
                      <a:gd name="T13" fmla="*/ 19 h 75"/>
                      <a:gd name="T14" fmla="*/ 15 w 72"/>
                      <a:gd name="T15" fmla="*/ 22 h 75"/>
                      <a:gd name="T16" fmla="*/ 15 w 72"/>
                      <a:gd name="T17" fmla="*/ 25 h 75"/>
                      <a:gd name="T18" fmla="*/ 24 w 72"/>
                      <a:gd name="T19" fmla="*/ 25 h 75"/>
                      <a:gd name="T20" fmla="*/ 22 w 72"/>
                      <a:gd name="T21" fmla="*/ 17 h 75"/>
                      <a:gd name="T22" fmla="*/ 20 w 72"/>
                      <a:gd name="T23" fmla="*/ 11 h 75"/>
                      <a:gd name="T24" fmla="*/ 20 w 72"/>
                      <a:gd name="T25" fmla="*/ 9 h 75"/>
                      <a:gd name="T26" fmla="*/ 21 w 72"/>
                      <a:gd name="T27" fmla="*/ 6 h 75"/>
                      <a:gd name="T28" fmla="*/ 22 w 72"/>
                      <a:gd name="T29" fmla="*/ 4 h 75"/>
                      <a:gd name="T30" fmla="*/ 24 w 72"/>
                      <a:gd name="T31" fmla="*/ 0 h 75"/>
                      <a:gd name="T32" fmla="*/ 17 w 72"/>
                      <a:gd name="T33" fmla="*/ 0 h 75"/>
                      <a:gd name="T34" fmla="*/ 11 w 72"/>
                      <a:gd name="T35" fmla="*/ 0 h 75"/>
                      <a:gd name="T36" fmla="*/ 7 w 72"/>
                      <a:gd name="T37" fmla="*/ 0 h 75"/>
                      <a:gd name="T38" fmla="*/ 4 w 72"/>
                      <a:gd name="T39" fmla="*/ 1 h 75"/>
                      <a:gd name="T40" fmla="*/ 3 w 72"/>
                      <a:gd name="T41" fmla="*/ 2 h 75"/>
                      <a:gd name="T42" fmla="*/ 2 w 72"/>
                      <a:gd name="T43" fmla="*/ 2 h 75"/>
                      <a:gd name="T44" fmla="*/ 1 w 72"/>
                      <a:gd name="T45" fmla="*/ 3 h 75"/>
                      <a:gd name="T46" fmla="*/ 0 w 72"/>
                      <a:gd name="T47" fmla="*/ 4 h 7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2" h="75">
                        <a:moveTo>
                          <a:pt x="0" y="13"/>
                        </a:moveTo>
                        <a:lnTo>
                          <a:pt x="8" y="18"/>
                        </a:lnTo>
                        <a:lnTo>
                          <a:pt x="15" y="25"/>
                        </a:lnTo>
                        <a:lnTo>
                          <a:pt x="23" y="32"/>
                        </a:lnTo>
                        <a:lnTo>
                          <a:pt x="31" y="40"/>
                        </a:lnTo>
                        <a:lnTo>
                          <a:pt x="37" y="48"/>
                        </a:lnTo>
                        <a:lnTo>
                          <a:pt x="42" y="57"/>
                        </a:lnTo>
                        <a:lnTo>
                          <a:pt x="45" y="65"/>
                        </a:lnTo>
                        <a:lnTo>
                          <a:pt x="46" y="75"/>
                        </a:lnTo>
                        <a:lnTo>
                          <a:pt x="72" y="75"/>
                        </a:lnTo>
                        <a:lnTo>
                          <a:pt x="65" y="50"/>
                        </a:lnTo>
                        <a:lnTo>
                          <a:pt x="60" y="34"/>
                        </a:lnTo>
                        <a:lnTo>
                          <a:pt x="60" y="27"/>
                        </a:lnTo>
                        <a:lnTo>
                          <a:pt x="63" y="19"/>
                        </a:lnTo>
                        <a:lnTo>
                          <a:pt x="67" y="11"/>
                        </a:lnTo>
                        <a:lnTo>
                          <a:pt x="72" y="1"/>
                        </a:lnTo>
                        <a:lnTo>
                          <a:pt x="52" y="0"/>
                        </a:lnTo>
                        <a:lnTo>
                          <a:pt x="32" y="0"/>
                        </a:lnTo>
                        <a:lnTo>
                          <a:pt x="22" y="1"/>
                        </a:lnTo>
                        <a:lnTo>
                          <a:pt x="13" y="3"/>
                        </a:lnTo>
                        <a:lnTo>
                          <a:pt x="9" y="5"/>
                        </a:lnTo>
                        <a:lnTo>
                          <a:pt x="6" y="7"/>
                        </a:lnTo>
                        <a:lnTo>
                          <a:pt x="2" y="10"/>
                        </a:lnTo>
                        <a:lnTo>
                          <a:pt x="0" y="13"/>
                        </a:lnTo>
                      </a:path>
                    </a:pathLst>
                  </a:custGeom>
                  <a:grpFill/>
                  <a:ln w="9525" cmpd="sng">
                    <a:solidFill>
                      <a:srgbClr val="FFFFFF"/>
                    </a:solidFill>
                    <a:prstDash val="solid"/>
                    <a:round/>
                    <a:headEnd/>
                    <a:tailEnd/>
                  </a:ln>
                </p:spPr>
                <p:txBody>
                  <a:bodyPr/>
                  <a:lstStyle/>
                  <a:p>
                    <a:endParaRPr lang="en-US"/>
                  </a:p>
                </p:txBody>
              </p:sp>
              <p:sp>
                <p:nvSpPr>
                  <p:cNvPr id="137" name="Freeform 285">
                    <a:extLst>
                      <a:ext uri="{FF2B5EF4-FFF2-40B4-BE49-F238E27FC236}">
                        <a16:creationId xmlns:a16="http://schemas.microsoft.com/office/drawing/2014/main" id="{0455B44E-9C51-4202-A663-55DF9739D065}"/>
                      </a:ext>
                    </a:extLst>
                  </p:cNvPr>
                  <p:cNvSpPr>
                    <a:spLocks/>
                  </p:cNvSpPr>
                  <p:nvPr/>
                </p:nvSpPr>
                <p:spPr bwMode="auto">
                  <a:xfrm>
                    <a:off x="5160" y="2389"/>
                    <a:ext cx="5" cy="16"/>
                  </a:xfrm>
                  <a:custGeom>
                    <a:avLst/>
                    <a:gdLst>
                      <a:gd name="T0" fmla="*/ 5 w 15"/>
                      <a:gd name="T1" fmla="*/ 16 h 49"/>
                      <a:gd name="T2" fmla="*/ 5 w 15"/>
                      <a:gd name="T3" fmla="*/ 11 h 49"/>
                      <a:gd name="T4" fmla="*/ 5 w 15"/>
                      <a:gd name="T5" fmla="*/ 6 h 49"/>
                      <a:gd name="T6" fmla="*/ 5 w 15"/>
                      <a:gd name="T7" fmla="*/ 4 h 49"/>
                      <a:gd name="T8" fmla="*/ 4 w 15"/>
                      <a:gd name="T9" fmla="*/ 2 h 49"/>
                      <a:gd name="T10" fmla="*/ 4 w 15"/>
                      <a:gd name="T11" fmla="*/ 1 h 49"/>
                      <a:gd name="T12" fmla="*/ 3 w 15"/>
                      <a:gd name="T13" fmla="*/ 0 h 49"/>
                      <a:gd name="T14" fmla="*/ 1 w 15"/>
                      <a:gd name="T15" fmla="*/ 2 h 49"/>
                      <a:gd name="T16" fmla="*/ 1 w 15"/>
                      <a:gd name="T17" fmla="*/ 5 h 49"/>
                      <a:gd name="T18" fmla="*/ 0 w 15"/>
                      <a:gd name="T19" fmla="*/ 8 h 49"/>
                      <a:gd name="T20" fmla="*/ 0 w 15"/>
                      <a:gd name="T21" fmla="*/ 10 h 49"/>
                      <a:gd name="T22" fmla="*/ 0 w 15"/>
                      <a:gd name="T23" fmla="*/ 12 h 49"/>
                      <a:gd name="T24" fmla="*/ 1 w 15"/>
                      <a:gd name="T25" fmla="*/ 14 h 49"/>
                      <a:gd name="T26" fmla="*/ 2 w 15"/>
                      <a:gd name="T27" fmla="*/ 14 h 49"/>
                      <a:gd name="T28" fmla="*/ 3 w 15"/>
                      <a:gd name="T29" fmla="*/ 15 h 49"/>
                      <a:gd name="T30" fmla="*/ 4 w 15"/>
                      <a:gd name="T31" fmla="*/ 16 h 49"/>
                      <a:gd name="T32" fmla="*/ 5 w 15"/>
                      <a:gd name="T33" fmla="*/ 16 h 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 h="49">
                        <a:moveTo>
                          <a:pt x="15" y="49"/>
                        </a:moveTo>
                        <a:lnTo>
                          <a:pt x="15" y="33"/>
                        </a:lnTo>
                        <a:lnTo>
                          <a:pt x="15" y="19"/>
                        </a:lnTo>
                        <a:lnTo>
                          <a:pt x="14" y="13"/>
                        </a:lnTo>
                        <a:lnTo>
                          <a:pt x="13" y="7"/>
                        </a:lnTo>
                        <a:lnTo>
                          <a:pt x="11" y="3"/>
                        </a:lnTo>
                        <a:lnTo>
                          <a:pt x="9" y="0"/>
                        </a:lnTo>
                        <a:lnTo>
                          <a:pt x="4" y="7"/>
                        </a:lnTo>
                        <a:lnTo>
                          <a:pt x="2" y="15"/>
                        </a:lnTo>
                        <a:lnTo>
                          <a:pt x="0" y="23"/>
                        </a:lnTo>
                        <a:lnTo>
                          <a:pt x="0" y="30"/>
                        </a:lnTo>
                        <a:lnTo>
                          <a:pt x="1" y="36"/>
                        </a:lnTo>
                        <a:lnTo>
                          <a:pt x="4" y="42"/>
                        </a:lnTo>
                        <a:lnTo>
                          <a:pt x="7" y="44"/>
                        </a:lnTo>
                        <a:lnTo>
                          <a:pt x="9" y="46"/>
                        </a:lnTo>
                        <a:lnTo>
                          <a:pt x="12" y="48"/>
                        </a:lnTo>
                        <a:lnTo>
                          <a:pt x="15" y="49"/>
                        </a:lnTo>
                      </a:path>
                    </a:pathLst>
                  </a:custGeom>
                  <a:grpFill/>
                  <a:ln w="9525" cmpd="sng">
                    <a:solidFill>
                      <a:srgbClr val="FFFFFF"/>
                    </a:solidFill>
                    <a:prstDash val="solid"/>
                    <a:round/>
                    <a:headEnd/>
                    <a:tailEnd/>
                  </a:ln>
                </p:spPr>
                <p:txBody>
                  <a:bodyPr/>
                  <a:lstStyle/>
                  <a:p>
                    <a:endParaRPr lang="en-US"/>
                  </a:p>
                </p:txBody>
              </p:sp>
              <p:sp>
                <p:nvSpPr>
                  <p:cNvPr id="138" name="Freeform 286">
                    <a:extLst>
                      <a:ext uri="{FF2B5EF4-FFF2-40B4-BE49-F238E27FC236}">
                        <a16:creationId xmlns:a16="http://schemas.microsoft.com/office/drawing/2014/main" id="{02EF1652-AEC7-4B86-9767-17FD8B55B5EF}"/>
                      </a:ext>
                    </a:extLst>
                  </p:cNvPr>
                  <p:cNvSpPr>
                    <a:spLocks/>
                  </p:cNvSpPr>
                  <p:nvPr/>
                </p:nvSpPr>
                <p:spPr bwMode="auto">
                  <a:xfrm>
                    <a:off x="5139" y="2387"/>
                    <a:ext cx="15" cy="13"/>
                  </a:xfrm>
                  <a:custGeom>
                    <a:avLst/>
                    <a:gdLst>
                      <a:gd name="T0" fmla="*/ 6 w 47"/>
                      <a:gd name="T1" fmla="*/ 2 h 40"/>
                      <a:gd name="T2" fmla="*/ 0 w 47"/>
                      <a:gd name="T3" fmla="*/ 12 h 40"/>
                      <a:gd name="T4" fmla="*/ 2 w 47"/>
                      <a:gd name="T5" fmla="*/ 13 h 40"/>
                      <a:gd name="T6" fmla="*/ 4 w 47"/>
                      <a:gd name="T7" fmla="*/ 13 h 40"/>
                      <a:gd name="T8" fmla="*/ 6 w 47"/>
                      <a:gd name="T9" fmla="*/ 13 h 40"/>
                      <a:gd name="T10" fmla="*/ 8 w 47"/>
                      <a:gd name="T11" fmla="*/ 12 h 40"/>
                      <a:gd name="T12" fmla="*/ 10 w 47"/>
                      <a:gd name="T13" fmla="*/ 12 h 40"/>
                      <a:gd name="T14" fmla="*/ 12 w 47"/>
                      <a:gd name="T15" fmla="*/ 11 h 40"/>
                      <a:gd name="T16" fmla="*/ 14 w 47"/>
                      <a:gd name="T17" fmla="*/ 10 h 40"/>
                      <a:gd name="T18" fmla="*/ 15 w 47"/>
                      <a:gd name="T19" fmla="*/ 8 h 40"/>
                      <a:gd name="T20" fmla="*/ 15 w 47"/>
                      <a:gd name="T21" fmla="*/ 0 h 40"/>
                      <a:gd name="T22" fmla="*/ 13 w 47"/>
                      <a:gd name="T23" fmla="*/ 0 h 40"/>
                      <a:gd name="T24" fmla="*/ 11 w 47"/>
                      <a:gd name="T25" fmla="*/ 0 h 40"/>
                      <a:gd name="T26" fmla="*/ 8 w 47"/>
                      <a:gd name="T27" fmla="*/ 1 h 40"/>
                      <a:gd name="T28" fmla="*/ 6 w 47"/>
                      <a:gd name="T29" fmla="*/ 2 h 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7" h="40">
                        <a:moveTo>
                          <a:pt x="20" y="6"/>
                        </a:moveTo>
                        <a:lnTo>
                          <a:pt x="0" y="37"/>
                        </a:lnTo>
                        <a:lnTo>
                          <a:pt x="6" y="39"/>
                        </a:lnTo>
                        <a:lnTo>
                          <a:pt x="12" y="40"/>
                        </a:lnTo>
                        <a:lnTo>
                          <a:pt x="19" y="39"/>
                        </a:lnTo>
                        <a:lnTo>
                          <a:pt x="26" y="38"/>
                        </a:lnTo>
                        <a:lnTo>
                          <a:pt x="32" y="36"/>
                        </a:lnTo>
                        <a:lnTo>
                          <a:pt x="39" y="33"/>
                        </a:lnTo>
                        <a:lnTo>
                          <a:pt x="43" y="30"/>
                        </a:lnTo>
                        <a:lnTo>
                          <a:pt x="47" y="25"/>
                        </a:lnTo>
                        <a:lnTo>
                          <a:pt x="47" y="0"/>
                        </a:lnTo>
                        <a:lnTo>
                          <a:pt x="41" y="0"/>
                        </a:lnTo>
                        <a:lnTo>
                          <a:pt x="33" y="1"/>
                        </a:lnTo>
                        <a:lnTo>
                          <a:pt x="26" y="3"/>
                        </a:lnTo>
                        <a:lnTo>
                          <a:pt x="20" y="6"/>
                        </a:lnTo>
                      </a:path>
                    </a:pathLst>
                  </a:custGeom>
                  <a:grpFill/>
                  <a:ln w="9525" cmpd="sng">
                    <a:solidFill>
                      <a:srgbClr val="FFFFFF"/>
                    </a:solidFill>
                    <a:prstDash val="solid"/>
                    <a:round/>
                    <a:headEnd/>
                    <a:tailEnd/>
                  </a:ln>
                </p:spPr>
                <p:txBody>
                  <a:bodyPr/>
                  <a:lstStyle/>
                  <a:p>
                    <a:endParaRPr lang="en-US"/>
                  </a:p>
                </p:txBody>
              </p:sp>
              <p:sp>
                <p:nvSpPr>
                  <p:cNvPr id="139" name="Freeform 287">
                    <a:extLst>
                      <a:ext uri="{FF2B5EF4-FFF2-40B4-BE49-F238E27FC236}">
                        <a16:creationId xmlns:a16="http://schemas.microsoft.com/office/drawing/2014/main" id="{79E9BE82-CBF6-4833-9EB1-9B20D463EDAE}"/>
                      </a:ext>
                    </a:extLst>
                  </p:cNvPr>
                  <p:cNvSpPr>
                    <a:spLocks/>
                  </p:cNvSpPr>
                  <p:nvPr/>
                </p:nvSpPr>
                <p:spPr bwMode="auto">
                  <a:xfrm>
                    <a:off x="5184" y="2465"/>
                    <a:ext cx="13" cy="10"/>
                  </a:xfrm>
                  <a:custGeom>
                    <a:avLst/>
                    <a:gdLst>
                      <a:gd name="T0" fmla="*/ 0 w 39"/>
                      <a:gd name="T1" fmla="*/ 0 h 31"/>
                      <a:gd name="T2" fmla="*/ 1 w 39"/>
                      <a:gd name="T3" fmla="*/ 3 h 31"/>
                      <a:gd name="T4" fmla="*/ 2 w 39"/>
                      <a:gd name="T5" fmla="*/ 4 h 31"/>
                      <a:gd name="T6" fmla="*/ 4 w 39"/>
                      <a:gd name="T7" fmla="*/ 6 h 31"/>
                      <a:gd name="T8" fmla="*/ 6 w 39"/>
                      <a:gd name="T9" fmla="*/ 7 h 31"/>
                      <a:gd name="T10" fmla="*/ 8 w 39"/>
                      <a:gd name="T11" fmla="*/ 8 h 31"/>
                      <a:gd name="T12" fmla="*/ 9 w 39"/>
                      <a:gd name="T13" fmla="*/ 9 h 31"/>
                      <a:gd name="T14" fmla="*/ 11 w 39"/>
                      <a:gd name="T15" fmla="*/ 10 h 31"/>
                      <a:gd name="T16" fmla="*/ 13 w 39"/>
                      <a:gd name="T17" fmla="*/ 10 h 31"/>
                      <a:gd name="T18" fmla="*/ 11 w 39"/>
                      <a:gd name="T19" fmla="*/ 7 h 31"/>
                      <a:gd name="T20" fmla="*/ 8 w 39"/>
                      <a:gd name="T21" fmla="*/ 5 h 31"/>
                      <a:gd name="T22" fmla="*/ 5 w 39"/>
                      <a:gd name="T23" fmla="*/ 2 h 31"/>
                      <a:gd name="T24" fmla="*/ 2 w 39"/>
                      <a:gd name="T25" fmla="*/ 0 h 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 h="31">
                        <a:moveTo>
                          <a:pt x="0" y="0"/>
                        </a:moveTo>
                        <a:lnTo>
                          <a:pt x="3" y="8"/>
                        </a:lnTo>
                        <a:lnTo>
                          <a:pt x="6" y="13"/>
                        </a:lnTo>
                        <a:lnTo>
                          <a:pt x="12" y="19"/>
                        </a:lnTo>
                        <a:lnTo>
                          <a:pt x="17" y="23"/>
                        </a:lnTo>
                        <a:lnTo>
                          <a:pt x="23" y="26"/>
                        </a:lnTo>
                        <a:lnTo>
                          <a:pt x="28" y="29"/>
                        </a:lnTo>
                        <a:lnTo>
                          <a:pt x="34" y="31"/>
                        </a:lnTo>
                        <a:lnTo>
                          <a:pt x="39" y="31"/>
                        </a:lnTo>
                        <a:lnTo>
                          <a:pt x="33" y="22"/>
                        </a:lnTo>
                        <a:lnTo>
                          <a:pt x="25" y="14"/>
                        </a:lnTo>
                        <a:lnTo>
                          <a:pt x="16" y="7"/>
                        </a:lnTo>
                        <a:lnTo>
                          <a:pt x="6" y="0"/>
                        </a:lnTo>
                      </a:path>
                    </a:pathLst>
                  </a:custGeom>
                  <a:grpFill/>
                  <a:ln w="9525" cmpd="sng">
                    <a:solidFill>
                      <a:srgbClr val="FFFFFF"/>
                    </a:solidFill>
                    <a:prstDash val="solid"/>
                    <a:round/>
                    <a:headEnd/>
                    <a:tailEnd/>
                  </a:ln>
                </p:spPr>
                <p:txBody>
                  <a:bodyPr/>
                  <a:lstStyle/>
                  <a:p>
                    <a:endParaRPr lang="en-US"/>
                  </a:p>
                </p:txBody>
              </p:sp>
              <p:sp>
                <p:nvSpPr>
                  <p:cNvPr id="140" name="Freeform 288">
                    <a:extLst>
                      <a:ext uri="{FF2B5EF4-FFF2-40B4-BE49-F238E27FC236}">
                        <a16:creationId xmlns:a16="http://schemas.microsoft.com/office/drawing/2014/main" id="{410039AA-63B1-4F54-8A48-0B191EB13649}"/>
                      </a:ext>
                    </a:extLst>
                  </p:cNvPr>
                  <p:cNvSpPr>
                    <a:spLocks/>
                  </p:cNvSpPr>
                  <p:nvPr/>
                </p:nvSpPr>
                <p:spPr bwMode="auto">
                  <a:xfrm>
                    <a:off x="5172" y="2410"/>
                    <a:ext cx="10" cy="6"/>
                  </a:xfrm>
                  <a:custGeom>
                    <a:avLst/>
                    <a:gdLst>
                      <a:gd name="T0" fmla="*/ 0 w 34"/>
                      <a:gd name="T1" fmla="*/ 0 h 19"/>
                      <a:gd name="T2" fmla="*/ 10 w 34"/>
                      <a:gd name="T3" fmla="*/ 6 h 19"/>
                      <a:gd name="T4" fmla="*/ 10 w 34"/>
                      <a:gd name="T5" fmla="*/ 0 h 19"/>
                      <a:gd name="T6" fmla="*/ 7 w 34"/>
                      <a:gd name="T7" fmla="*/ 0 h 19"/>
                      <a:gd name="T8" fmla="*/ 4 w 34"/>
                      <a:gd name="T9" fmla="*/ 0 h 19"/>
                      <a:gd name="T10" fmla="*/ 2 w 34"/>
                      <a:gd name="T11" fmla="*/ 0 h 19"/>
                      <a:gd name="T12" fmla="*/ 0 w 34"/>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9">
                        <a:moveTo>
                          <a:pt x="0" y="0"/>
                        </a:moveTo>
                        <a:lnTo>
                          <a:pt x="34" y="19"/>
                        </a:lnTo>
                        <a:lnTo>
                          <a:pt x="34" y="0"/>
                        </a:lnTo>
                        <a:lnTo>
                          <a:pt x="24" y="0"/>
                        </a:lnTo>
                        <a:lnTo>
                          <a:pt x="14" y="0"/>
                        </a:lnTo>
                        <a:lnTo>
                          <a:pt x="7" y="0"/>
                        </a:lnTo>
                        <a:lnTo>
                          <a:pt x="0" y="0"/>
                        </a:lnTo>
                      </a:path>
                    </a:pathLst>
                  </a:custGeom>
                  <a:grpFill/>
                  <a:ln w="9525" cmpd="sng">
                    <a:solidFill>
                      <a:srgbClr val="FFFFFF"/>
                    </a:solidFill>
                    <a:prstDash val="solid"/>
                    <a:round/>
                    <a:headEnd/>
                    <a:tailEnd/>
                  </a:ln>
                </p:spPr>
                <p:txBody>
                  <a:bodyPr/>
                  <a:lstStyle/>
                  <a:p>
                    <a:endParaRPr lang="en-US"/>
                  </a:p>
                </p:txBody>
              </p:sp>
              <p:sp>
                <p:nvSpPr>
                  <p:cNvPr id="141" name="Freeform 289">
                    <a:extLst>
                      <a:ext uri="{FF2B5EF4-FFF2-40B4-BE49-F238E27FC236}">
                        <a16:creationId xmlns:a16="http://schemas.microsoft.com/office/drawing/2014/main" id="{4A0640D0-7B6D-469F-8FC5-7A282A2A85B8}"/>
                      </a:ext>
                    </a:extLst>
                  </p:cNvPr>
                  <p:cNvSpPr>
                    <a:spLocks/>
                  </p:cNvSpPr>
                  <p:nvPr/>
                </p:nvSpPr>
                <p:spPr bwMode="auto">
                  <a:xfrm>
                    <a:off x="5180" y="2471"/>
                    <a:ext cx="6" cy="4"/>
                  </a:xfrm>
                  <a:custGeom>
                    <a:avLst/>
                    <a:gdLst>
                      <a:gd name="T0" fmla="*/ 0 w 19"/>
                      <a:gd name="T1" fmla="*/ 0 h 12"/>
                      <a:gd name="T2" fmla="*/ 6 w 19"/>
                      <a:gd name="T3" fmla="*/ 4 h 12"/>
                      <a:gd name="T4" fmla="*/ 4 w 19"/>
                      <a:gd name="T5" fmla="*/ 2 h 12"/>
                      <a:gd name="T6" fmla="*/ 2 w 19"/>
                      <a:gd name="T7" fmla="*/ 2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0" y="0"/>
                        </a:moveTo>
                        <a:lnTo>
                          <a:pt x="19" y="12"/>
                        </a:lnTo>
                        <a:lnTo>
                          <a:pt x="13" y="6"/>
                        </a:lnTo>
                        <a:lnTo>
                          <a:pt x="6" y="6"/>
                        </a:lnTo>
                      </a:path>
                    </a:pathLst>
                  </a:custGeom>
                  <a:grpFill/>
                  <a:ln w="9525" cmpd="sng">
                    <a:solidFill>
                      <a:srgbClr val="FFFFFF"/>
                    </a:solidFill>
                    <a:prstDash val="solid"/>
                    <a:round/>
                    <a:headEnd/>
                    <a:tailEnd/>
                  </a:ln>
                </p:spPr>
                <p:txBody>
                  <a:bodyPr/>
                  <a:lstStyle/>
                  <a:p>
                    <a:endParaRPr lang="en-US"/>
                  </a:p>
                </p:txBody>
              </p:sp>
              <p:sp>
                <p:nvSpPr>
                  <p:cNvPr id="142" name="Freeform 290">
                    <a:extLst>
                      <a:ext uri="{FF2B5EF4-FFF2-40B4-BE49-F238E27FC236}">
                        <a16:creationId xmlns:a16="http://schemas.microsoft.com/office/drawing/2014/main" id="{CEFE0153-115F-4053-8826-46A70F75F1C8}"/>
                      </a:ext>
                    </a:extLst>
                  </p:cNvPr>
                  <p:cNvSpPr>
                    <a:spLocks/>
                  </p:cNvSpPr>
                  <p:nvPr/>
                </p:nvSpPr>
                <p:spPr bwMode="auto">
                  <a:xfrm>
                    <a:off x="5062" y="2447"/>
                    <a:ext cx="42" cy="55"/>
                  </a:xfrm>
                  <a:custGeom>
                    <a:avLst/>
                    <a:gdLst>
                      <a:gd name="T0" fmla="*/ 38 w 126"/>
                      <a:gd name="T1" fmla="*/ 0 h 166"/>
                      <a:gd name="T2" fmla="*/ 39 w 126"/>
                      <a:gd name="T3" fmla="*/ 2 h 166"/>
                      <a:gd name="T4" fmla="*/ 40 w 126"/>
                      <a:gd name="T5" fmla="*/ 3 h 166"/>
                      <a:gd name="T6" fmla="*/ 41 w 126"/>
                      <a:gd name="T7" fmla="*/ 4 h 166"/>
                      <a:gd name="T8" fmla="*/ 42 w 126"/>
                      <a:gd name="T9" fmla="*/ 6 h 166"/>
                      <a:gd name="T10" fmla="*/ 42 w 126"/>
                      <a:gd name="T11" fmla="*/ 7 h 166"/>
                      <a:gd name="T12" fmla="*/ 42 w 126"/>
                      <a:gd name="T13" fmla="*/ 8 h 166"/>
                      <a:gd name="T14" fmla="*/ 41 w 126"/>
                      <a:gd name="T15" fmla="*/ 11 h 166"/>
                      <a:gd name="T16" fmla="*/ 39 w 126"/>
                      <a:gd name="T17" fmla="*/ 14 h 166"/>
                      <a:gd name="T18" fmla="*/ 38 w 126"/>
                      <a:gd name="T19" fmla="*/ 17 h 166"/>
                      <a:gd name="T20" fmla="*/ 35 w 126"/>
                      <a:gd name="T21" fmla="*/ 20 h 166"/>
                      <a:gd name="T22" fmla="*/ 30 w 126"/>
                      <a:gd name="T23" fmla="*/ 28 h 166"/>
                      <a:gd name="T24" fmla="*/ 24 w 126"/>
                      <a:gd name="T25" fmla="*/ 34 h 166"/>
                      <a:gd name="T26" fmla="*/ 18 w 126"/>
                      <a:gd name="T27" fmla="*/ 42 h 166"/>
                      <a:gd name="T28" fmla="*/ 11 w 126"/>
                      <a:gd name="T29" fmla="*/ 48 h 166"/>
                      <a:gd name="T30" fmla="*/ 8 w 126"/>
                      <a:gd name="T31" fmla="*/ 50 h 166"/>
                      <a:gd name="T32" fmla="*/ 5 w 126"/>
                      <a:gd name="T33" fmla="*/ 52 h 166"/>
                      <a:gd name="T34" fmla="*/ 2 w 126"/>
                      <a:gd name="T35" fmla="*/ 54 h 166"/>
                      <a:gd name="T36" fmla="*/ 0 w 126"/>
                      <a:gd name="T37" fmla="*/ 55 h 166"/>
                      <a:gd name="T38" fmla="*/ 0 w 126"/>
                      <a:gd name="T39" fmla="*/ 53 h 166"/>
                      <a:gd name="T40" fmla="*/ 0 w 126"/>
                      <a:gd name="T41" fmla="*/ 51 h 166"/>
                      <a:gd name="T42" fmla="*/ 0 w 126"/>
                      <a:gd name="T43" fmla="*/ 48 h 166"/>
                      <a:gd name="T44" fmla="*/ 0 w 126"/>
                      <a:gd name="T45" fmla="*/ 45 h 166"/>
                      <a:gd name="T46" fmla="*/ 1 w 126"/>
                      <a:gd name="T47" fmla="*/ 43 h 166"/>
                      <a:gd name="T48" fmla="*/ 2 w 126"/>
                      <a:gd name="T49" fmla="*/ 42 h 166"/>
                      <a:gd name="T50" fmla="*/ 4 w 126"/>
                      <a:gd name="T51" fmla="*/ 41 h 166"/>
                      <a:gd name="T52" fmla="*/ 5 w 126"/>
                      <a:gd name="T53" fmla="*/ 40 h 166"/>
                      <a:gd name="T54" fmla="*/ 9 w 126"/>
                      <a:gd name="T55" fmla="*/ 38 h 166"/>
                      <a:gd name="T56" fmla="*/ 11 w 126"/>
                      <a:gd name="T57" fmla="*/ 36 h 166"/>
                      <a:gd name="T58" fmla="*/ 13 w 126"/>
                      <a:gd name="T59" fmla="*/ 34 h 166"/>
                      <a:gd name="T60" fmla="*/ 16 w 126"/>
                      <a:gd name="T61" fmla="*/ 32 h 166"/>
                      <a:gd name="T62" fmla="*/ 18 w 126"/>
                      <a:gd name="T63" fmla="*/ 29 h 166"/>
                      <a:gd name="T64" fmla="*/ 19 w 126"/>
                      <a:gd name="T65" fmla="*/ 27 h 166"/>
                      <a:gd name="T66" fmla="*/ 22 w 126"/>
                      <a:gd name="T67" fmla="*/ 22 h 166"/>
                      <a:gd name="T68" fmla="*/ 24 w 126"/>
                      <a:gd name="T69" fmla="*/ 17 h 166"/>
                      <a:gd name="T70" fmla="*/ 26 w 126"/>
                      <a:gd name="T71" fmla="*/ 12 h 166"/>
                      <a:gd name="T72" fmla="*/ 29 w 126"/>
                      <a:gd name="T73" fmla="*/ 8 h 166"/>
                      <a:gd name="T74" fmla="*/ 31 w 126"/>
                      <a:gd name="T75" fmla="*/ 5 h 166"/>
                      <a:gd name="T76" fmla="*/ 32 w 126"/>
                      <a:gd name="T77" fmla="*/ 4 h 166"/>
                      <a:gd name="T78" fmla="*/ 35 w 126"/>
                      <a:gd name="T79" fmla="*/ 2 h 166"/>
                      <a:gd name="T80" fmla="*/ 38 w 126"/>
                      <a:gd name="T81" fmla="*/ 0 h 16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6" h="166">
                        <a:moveTo>
                          <a:pt x="113" y="0"/>
                        </a:moveTo>
                        <a:lnTo>
                          <a:pt x="117" y="5"/>
                        </a:lnTo>
                        <a:lnTo>
                          <a:pt x="121" y="10"/>
                        </a:lnTo>
                        <a:lnTo>
                          <a:pt x="124" y="13"/>
                        </a:lnTo>
                        <a:lnTo>
                          <a:pt x="125" y="17"/>
                        </a:lnTo>
                        <a:lnTo>
                          <a:pt x="126" y="20"/>
                        </a:lnTo>
                        <a:lnTo>
                          <a:pt x="126" y="25"/>
                        </a:lnTo>
                        <a:lnTo>
                          <a:pt x="123" y="32"/>
                        </a:lnTo>
                        <a:lnTo>
                          <a:pt x="118" y="41"/>
                        </a:lnTo>
                        <a:lnTo>
                          <a:pt x="113" y="50"/>
                        </a:lnTo>
                        <a:lnTo>
                          <a:pt x="106" y="61"/>
                        </a:lnTo>
                        <a:lnTo>
                          <a:pt x="91" y="83"/>
                        </a:lnTo>
                        <a:lnTo>
                          <a:pt x="72" y="104"/>
                        </a:lnTo>
                        <a:lnTo>
                          <a:pt x="53" y="126"/>
                        </a:lnTo>
                        <a:lnTo>
                          <a:pt x="34" y="144"/>
                        </a:lnTo>
                        <a:lnTo>
                          <a:pt x="25" y="152"/>
                        </a:lnTo>
                        <a:lnTo>
                          <a:pt x="16" y="158"/>
                        </a:lnTo>
                        <a:lnTo>
                          <a:pt x="7" y="163"/>
                        </a:lnTo>
                        <a:lnTo>
                          <a:pt x="0" y="166"/>
                        </a:lnTo>
                        <a:lnTo>
                          <a:pt x="0" y="160"/>
                        </a:lnTo>
                        <a:lnTo>
                          <a:pt x="0" y="153"/>
                        </a:lnTo>
                        <a:lnTo>
                          <a:pt x="0" y="145"/>
                        </a:lnTo>
                        <a:lnTo>
                          <a:pt x="0" y="136"/>
                        </a:lnTo>
                        <a:lnTo>
                          <a:pt x="3" y="131"/>
                        </a:lnTo>
                        <a:lnTo>
                          <a:pt x="6" y="128"/>
                        </a:lnTo>
                        <a:lnTo>
                          <a:pt x="12" y="124"/>
                        </a:lnTo>
                        <a:lnTo>
                          <a:pt x="16" y="121"/>
                        </a:lnTo>
                        <a:lnTo>
                          <a:pt x="26" y="116"/>
                        </a:lnTo>
                        <a:lnTo>
                          <a:pt x="33" y="110"/>
                        </a:lnTo>
                        <a:lnTo>
                          <a:pt x="40" y="104"/>
                        </a:lnTo>
                        <a:lnTo>
                          <a:pt x="48" y="96"/>
                        </a:lnTo>
                        <a:lnTo>
                          <a:pt x="53" y="89"/>
                        </a:lnTo>
                        <a:lnTo>
                          <a:pt x="58" y="82"/>
                        </a:lnTo>
                        <a:lnTo>
                          <a:pt x="67" y="66"/>
                        </a:lnTo>
                        <a:lnTo>
                          <a:pt x="72" y="50"/>
                        </a:lnTo>
                        <a:lnTo>
                          <a:pt x="79" y="36"/>
                        </a:lnTo>
                        <a:lnTo>
                          <a:pt x="87" y="23"/>
                        </a:lnTo>
                        <a:lnTo>
                          <a:pt x="92" y="16"/>
                        </a:lnTo>
                        <a:lnTo>
                          <a:pt x="97" y="11"/>
                        </a:lnTo>
                        <a:lnTo>
                          <a:pt x="104" y="5"/>
                        </a:lnTo>
                        <a:lnTo>
                          <a:pt x="113" y="0"/>
                        </a:lnTo>
                      </a:path>
                    </a:pathLst>
                  </a:custGeom>
                  <a:grpFill/>
                  <a:ln w="9525" cmpd="sng">
                    <a:solidFill>
                      <a:srgbClr val="FFFFFF"/>
                    </a:solidFill>
                    <a:prstDash val="solid"/>
                    <a:round/>
                    <a:headEnd/>
                    <a:tailEnd/>
                  </a:ln>
                </p:spPr>
                <p:txBody>
                  <a:bodyPr/>
                  <a:lstStyle/>
                  <a:p>
                    <a:endParaRPr lang="en-US"/>
                  </a:p>
                </p:txBody>
              </p:sp>
              <p:sp>
                <p:nvSpPr>
                  <p:cNvPr id="143" name="Freeform 291">
                    <a:extLst>
                      <a:ext uri="{FF2B5EF4-FFF2-40B4-BE49-F238E27FC236}">
                        <a16:creationId xmlns:a16="http://schemas.microsoft.com/office/drawing/2014/main" id="{E8F0CF83-CF2A-4E70-8014-418ABB67DB3F}"/>
                      </a:ext>
                    </a:extLst>
                  </p:cNvPr>
                  <p:cNvSpPr>
                    <a:spLocks/>
                  </p:cNvSpPr>
                  <p:nvPr/>
                </p:nvSpPr>
                <p:spPr bwMode="auto">
                  <a:xfrm>
                    <a:off x="5154" y="2465"/>
                    <a:ext cx="85" cy="86"/>
                  </a:xfrm>
                  <a:custGeom>
                    <a:avLst/>
                    <a:gdLst>
                      <a:gd name="T0" fmla="*/ 3 w 259"/>
                      <a:gd name="T1" fmla="*/ 60 h 259"/>
                      <a:gd name="T2" fmla="*/ 0 w 259"/>
                      <a:gd name="T3" fmla="*/ 54 h 259"/>
                      <a:gd name="T4" fmla="*/ 0 w 259"/>
                      <a:gd name="T5" fmla="*/ 47 h 259"/>
                      <a:gd name="T6" fmla="*/ 2 w 259"/>
                      <a:gd name="T7" fmla="*/ 43 h 259"/>
                      <a:gd name="T8" fmla="*/ 6 w 259"/>
                      <a:gd name="T9" fmla="*/ 42 h 259"/>
                      <a:gd name="T10" fmla="*/ 11 w 259"/>
                      <a:gd name="T11" fmla="*/ 39 h 259"/>
                      <a:gd name="T12" fmla="*/ 16 w 259"/>
                      <a:gd name="T13" fmla="*/ 33 h 259"/>
                      <a:gd name="T14" fmla="*/ 20 w 259"/>
                      <a:gd name="T15" fmla="*/ 30 h 259"/>
                      <a:gd name="T16" fmla="*/ 22 w 259"/>
                      <a:gd name="T17" fmla="*/ 29 h 259"/>
                      <a:gd name="T18" fmla="*/ 27 w 259"/>
                      <a:gd name="T19" fmla="*/ 29 h 259"/>
                      <a:gd name="T20" fmla="*/ 31 w 259"/>
                      <a:gd name="T21" fmla="*/ 31 h 259"/>
                      <a:gd name="T22" fmla="*/ 33 w 259"/>
                      <a:gd name="T23" fmla="*/ 35 h 259"/>
                      <a:gd name="T24" fmla="*/ 35 w 259"/>
                      <a:gd name="T25" fmla="*/ 37 h 259"/>
                      <a:gd name="T26" fmla="*/ 39 w 259"/>
                      <a:gd name="T27" fmla="*/ 37 h 259"/>
                      <a:gd name="T28" fmla="*/ 44 w 259"/>
                      <a:gd name="T29" fmla="*/ 35 h 259"/>
                      <a:gd name="T30" fmla="*/ 49 w 259"/>
                      <a:gd name="T31" fmla="*/ 31 h 259"/>
                      <a:gd name="T32" fmla="*/ 53 w 259"/>
                      <a:gd name="T33" fmla="*/ 26 h 259"/>
                      <a:gd name="T34" fmla="*/ 57 w 259"/>
                      <a:gd name="T35" fmla="*/ 17 h 259"/>
                      <a:gd name="T36" fmla="*/ 62 w 259"/>
                      <a:gd name="T37" fmla="*/ 5 h 259"/>
                      <a:gd name="T38" fmla="*/ 64 w 259"/>
                      <a:gd name="T39" fmla="*/ 1 h 259"/>
                      <a:gd name="T40" fmla="*/ 66 w 259"/>
                      <a:gd name="T41" fmla="*/ 4 h 259"/>
                      <a:gd name="T42" fmla="*/ 70 w 259"/>
                      <a:gd name="T43" fmla="*/ 6 h 259"/>
                      <a:gd name="T44" fmla="*/ 72 w 259"/>
                      <a:gd name="T45" fmla="*/ 11 h 259"/>
                      <a:gd name="T46" fmla="*/ 72 w 259"/>
                      <a:gd name="T47" fmla="*/ 17 h 259"/>
                      <a:gd name="T48" fmla="*/ 74 w 259"/>
                      <a:gd name="T49" fmla="*/ 20 h 259"/>
                      <a:gd name="T50" fmla="*/ 77 w 259"/>
                      <a:gd name="T51" fmla="*/ 23 h 259"/>
                      <a:gd name="T52" fmla="*/ 77 w 259"/>
                      <a:gd name="T53" fmla="*/ 29 h 259"/>
                      <a:gd name="T54" fmla="*/ 77 w 259"/>
                      <a:gd name="T55" fmla="*/ 35 h 259"/>
                      <a:gd name="T56" fmla="*/ 78 w 259"/>
                      <a:gd name="T57" fmla="*/ 37 h 259"/>
                      <a:gd name="T58" fmla="*/ 80 w 259"/>
                      <a:gd name="T59" fmla="*/ 40 h 259"/>
                      <a:gd name="T60" fmla="*/ 82 w 259"/>
                      <a:gd name="T61" fmla="*/ 45 h 259"/>
                      <a:gd name="T62" fmla="*/ 83 w 259"/>
                      <a:gd name="T63" fmla="*/ 53 h 259"/>
                      <a:gd name="T64" fmla="*/ 80 w 259"/>
                      <a:gd name="T65" fmla="*/ 78 h 259"/>
                      <a:gd name="T66" fmla="*/ 78 w 259"/>
                      <a:gd name="T67" fmla="*/ 74 h 259"/>
                      <a:gd name="T68" fmla="*/ 78 w 259"/>
                      <a:gd name="T69" fmla="*/ 69 h 259"/>
                      <a:gd name="T70" fmla="*/ 78 w 259"/>
                      <a:gd name="T71" fmla="*/ 64 h 259"/>
                      <a:gd name="T72" fmla="*/ 73 w 259"/>
                      <a:gd name="T73" fmla="*/ 62 h 259"/>
                      <a:gd name="T74" fmla="*/ 68 w 259"/>
                      <a:gd name="T75" fmla="*/ 59 h 259"/>
                      <a:gd name="T76" fmla="*/ 64 w 259"/>
                      <a:gd name="T77" fmla="*/ 66 h 259"/>
                      <a:gd name="T78" fmla="*/ 62 w 259"/>
                      <a:gd name="T79" fmla="*/ 73 h 259"/>
                      <a:gd name="T80" fmla="*/ 61 w 259"/>
                      <a:gd name="T81" fmla="*/ 86 h 259"/>
                      <a:gd name="T82" fmla="*/ 41 w 259"/>
                      <a:gd name="T83" fmla="*/ 80 h 259"/>
                      <a:gd name="T84" fmla="*/ 36 w 259"/>
                      <a:gd name="T85" fmla="*/ 73 h 259"/>
                      <a:gd name="T86" fmla="*/ 32 w 259"/>
                      <a:gd name="T87" fmla="*/ 69 h 259"/>
                      <a:gd name="T88" fmla="*/ 32 w 259"/>
                      <a:gd name="T89" fmla="*/ 65 h 259"/>
                      <a:gd name="T90" fmla="*/ 34 w 259"/>
                      <a:gd name="T91" fmla="*/ 62 h 259"/>
                      <a:gd name="T92" fmla="*/ 37 w 259"/>
                      <a:gd name="T93" fmla="*/ 60 h 259"/>
                      <a:gd name="T94" fmla="*/ 38 w 259"/>
                      <a:gd name="T95" fmla="*/ 57 h 259"/>
                      <a:gd name="T96" fmla="*/ 31 w 259"/>
                      <a:gd name="T97" fmla="*/ 51 h 259"/>
                      <a:gd name="T98" fmla="*/ 9 w 259"/>
                      <a:gd name="T99" fmla="*/ 51 h 259"/>
                      <a:gd name="T100" fmla="*/ 7 w 259"/>
                      <a:gd name="T101" fmla="*/ 54 h 259"/>
                      <a:gd name="T102" fmla="*/ 5 w 259"/>
                      <a:gd name="T103" fmla="*/ 58 h 259"/>
                      <a:gd name="T104" fmla="*/ 4 w 259"/>
                      <a:gd name="T105" fmla="*/ 62 h 25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59" h="259">
                        <a:moveTo>
                          <a:pt x="13" y="192"/>
                        </a:moveTo>
                        <a:lnTo>
                          <a:pt x="8" y="182"/>
                        </a:lnTo>
                        <a:lnTo>
                          <a:pt x="4" y="173"/>
                        </a:lnTo>
                        <a:lnTo>
                          <a:pt x="1" y="163"/>
                        </a:lnTo>
                        <a:lnTo>
                          <a:pt x="0" y="154"/>
                        </a:lnTo>
                        <a:lnTo>
                          <a:pt x="0" y="142"/>
                        </a:lnTo>
                        <a:lnTo>
                          <a:pt x="0" y="130"/>
                        </a:lnTo>
                        <a:lnTo>
                          <a:pt x="6" y="130"/>
                        </a:lnTo>
                        <a:lnTo>
                          <a:pt x="13" y="128"/>
                        </a:lnTo>
                        <a:lnTo>
                          <a:pt x="19" y="126"/>
                        </a:lnTo>
                        <a:lnTo>
                          <a:pt x="24" y="123"/>
                        </a:lnTo>
                        <a:lnTo>
                          <a:pt x="34" y="117"/>
                        </a:lnTo>
                        <a:lnTo>
                          <a:pt x="41" y="108"/>
                        </a:lnTo>
                        <a:lnTo>
                          <a:pt x="48" y="100"/>
                        </a:lnTo>
                        <a:lnTo>
                          <a:pt x="56" y="93"/>
                        </a:lnTo>
                        <a:lnTo>
                          <a:pt x="60" y="91"/>
                        </a:lnTo>
                        <a:lnTo>
                          <a:pt x="63" y="89"/>
                        </a:lnTo>
                        <a:lnTo>
                          <a:pt x="68" y="87"/>
                        </a:lnTo>
                        <a:lnTo>
                          <a:pt x="73" y="87"/>
                        </a:lnTo>
                        <a:lnTo>
                          <a:pt x="83" y="87"/>
                        </a:lnTo>
                        <a:lnTo>
                          <a:pt x="93" y="87"/>
                        </a:lnTo>
                        <a:lnTo>
                          <a:pt x="94" y="93"/>
                        </a:lnTo>
                        <a:lnTo>
                          <a:pt x="97" y="101"/>
                        </a:lnTo>
                        <a:lnTo>
                          <a:pt x="101" y="105"/>
                        </a:lnTo>
                        <a:lnTo>
                          <a:pt x="104" y="108"/>
                        </a:lnTo>
                        <a:lnTo>
                          <a:pt x="108" y="110"/>
                        </a:lnTo>
                        <a:lnTo>
                          <a:pt x="113" y="111"/>
                        </a:lnTo>
                        <a:lnTo>
                          <a:pt x="120" y="110"/>
                        </a:lnTo>
                        <a:lnTo>
                          <a:pt x="127" y="108"/>
                        </a:lnTo>
                        <a:lnTo>
                          <a:pt x="135" y="104"/>
                        </a:lnTo>
                        <a:lnTo>
                          <a:pt x="141" y="99"/>
                        </a:lnTo>
                        <a:lnTo>
                          <a:pt x="148" y="93"/>
                        </a:lnTo>
                        <a:lnTo>
                          <a:pt x="153" y="86"/>
                        </a:lnTo>
                        <a:lnTo>
                          <a:pt x="160" y="78"/>
                        </a:lnTo>
                        <a:lnTo>
                          <a:pt x="165" y="70"/>
                        </a:lnTo>
                        <a:lnTo>
                          <a:pt x="174" y="51"/>
                        </a:lnTo>
                        <a:lnTo>
                          <a:pt x="183" y="33"/>
                        </a:lnTo>
                        <a:lnTo>
                          <a:pt x="188" y="16"/>
                        </a:lnTo>
                        <a:lnTo>
                          <a:pt x="193" y="0"/>
                        </a:lnTo>
                        <a:lnTo>
                          <a:pt x="195" y="4"/>
                        </a:lnTo>
                        <a:lnTo>
                          <a:pt x="198" y="9"/>
                        </a:lnTo>
                        <a:lnTo>
                          <a:pt x="202" y="12"/>
                        </a:lnTo>
                        <a:lnTo>
                          <a:pt x="206" y="15"/>
                        </a:lnTo>
                        <a:lnTo>
                          <a:pt x="213" y="18"/>
                        </a:lnTo>
                        <a:lnTo>
                          <a:pt x="219" y="19"/>
                        </a:lnTo>
                        <a:lnTo>
                          <a:pt x="219" y="32"/>
                        </a:lnTo>
                        <a:lnTo>
                          <a:pt x="219" y="44"/>
                        </a:lnTo>
                        <a:lnTo>
                          <a:pt x="219" y="52"/>
                        </a:lnTo>
                        <a:lnTo>
                          <a:pt x="219" y="55"/>
                        </a:lnTo>
                        <a:lnTo>
                          <a:pt x="227" y="61"/>
                        </a:lnTo>
                        <a:lnTo>
                          <a:pt x="231" y="66"/>
                        </a:lnTo>
                        <a:lnTo>
                          <a:pt x="234" y="70"/>
                        </a:lnTo>
                        <a:lnTo>
                          <a:pt x="239" y="75"/>
                        </a:lnTo>
                        <a:lnTo>
                          <a:pt x="234" y="88"/>
                        </a:lnTo>
                        <a:lnTo>
                          <a:pt x="233" y="100"/>
                        </a:lnTo>
                        <a:lnTo>
                          <a:pt x="234" y="104"/>
                        </a:lnTo>
                        <a:lnTo>
                          <a:pt x="234" y="108"/>
                        </a:lnTo>
                        <a:lnTo>
                          <a:pt x="237" y="110"/>
                        </a:lnTo>
                        <a:lnTo>
                          <a:pt x="239" y="111"/>
                        </a:lnTo>
                        <a:lnTo>
                          <a:pt x="243" y="121"/>
                        </a:lnTo>
                        <a:lnTo>
                          <a:pt x="247" y="129"/>
                        </a:lnTo>
                        <a:lnTo>
                          <a:pt x="249" y="137"/>
                        </a:lnTo>
                        <a:lnTo>
                          <a:pt x="251" y="145"/>
                        </a:lnTo>
                        <a:lnTo>
                          <a:pt x="254" y="161"/>
                        </a:lnTo>
                        <a:lnTo>
                          <a:pt x="259" y="179"/>
                        </a:lnTo>
                        <a:lnTo>
                          <a:pt x="245" y="235"/>
                        </a:lnTo>
                        <a:lnTo>
                          <a:pt x="241" y="230"/>
                        </a:lnTo>
                        <a:lnTo>
                          <a:pt x="239" y="222"/>
                        </a:lnTo>
                        <a:lnTo>
                          <a:pt x="238" y="215"/>
                        </a:lnTo>
                        <a:lnTo>
                          <a:pt x="237" y="208"/>
                        </a:lnTo>
                        <a:lnTo>
                          <a:pt x="238" y="196"/>
                        </a:lnTo>
                        <a:lnTo>
                          <a:pt x="239" y="192"/>
                        </a:lnTo>
                        <a:lnTo>
                          <a:pt x="231" y="191"/>
                        </a:lnTo>
                        <a:lnTo>
                          <a:pt x="222" y="188"/>
                        </a:lnTo>
                        <a:lnTo>
                          <a:pt x="213" y="184"/>
                        </a:lnTo>
                        <a:lnTo>
                          <a:pt x="206" y="179"/>
                        </a:lnTo>
                        <a:lnTo>
                          <a:pt x="199" y="189"/>
                        </a:lnTo>
                        <a:lnTo>
                          <a:pt x="194" y="199"/>
                        </a:lnTo>
                        <a:lnTo>
                          <a:pt x="191" y="209"/>
                        </a:lnTo>
                        <a:lnTo>
                          <a:pt x="188" y="219"/>
                        </a:lnTo>
                        <a:lnTo>
                          <a:pt x="186" y="240"/>
                        </a:lnTo>
                        <a:lnTo>
                          <a:pt x="185" y="259"/>
                        </a:lnTo>
                        <a:lnTo>
                          <a:pt x="132" y="259"/>
                        </a:lnTo>
                        <a:lnTo>
                          <a:pt x="124" y="242"/>
                        </a:lnTo>
                        <a:lnTo>
                          <a:pt x="115" y="226"/>
                        </a:lnTo>
                        <a:lnTo>
                          <a:pt x="110" y="220"/>
                        </a:lnTo>
                        <a:lnTo>
                          <a:pt x="105" y="214"/>
                        </a:lnTo>
                        <a:lnTo>
                          <a:pt x="99" y="209"/>
                        </a:lnTo>
                        <a:lnTo>
                          <a:pt x="93" y="204"/>
                        </a:lnTo>
                        <a:lnTo>
                          <a:pt x="97" y="196"/>
                        </a:lnTo>
                        <a:lnTo>
                          <a:pt x="102" y="190"/>
                        </a:lnTo>
                        <a:lnTo>
                          <a:pt x="105" y="186"/>
                        </a:lnTo>
                        <a:lnTo>
                          <a:pt x="108" y="183"/>
                        </a:lnTo>
                        <a:lnTo>
                          <a:pt x="112" y="180"/>
                        </a:lnTo>
                        <a:lnTo>
                          <a:pt x="114" y="177"/>
                        </a:lnTo>
                        <a:lnTo>
                          <a:pt x="117" y="173"/>
                        </a:lnTo>
                        <a:lnTo>
                          <a:pt x="119" y="166"/>
                        </a:lnTo>
                        <a:lnTo>
                          <a:pt x="93" y="154"/>
                        </a:lnTo>
                        <a:lnTo>
                          <a:pt x="32" y="154"/>
                        </a:lnTo>
                        <a:lnTo>
                          <a:pt x="28" y="155"/>
                        </a:lnTo>
                        <a:lnTo>
                          <a:pt x="24" y="158"/>
                        </a:lnTo>
                        <a:lnTo>
                          <a:pt x="20" y="163"/>
                        </a:lnTo>
                        <a:lnTo>
                          <a:pt x="18" y="168"/>
                        </a:lnTo>
                        <a:lnTo>
                          <a:pt x="16" y="175"/>
                        </a:lnTo>
                        <a:lnTo>
                          <a:pt x="14" y="181"/>
                        </a:lnTo>
                        <a:lnTo>
                          <a:pt x="13" y="187"/>
                        </a:lnTo>
                        <a:lnTo>
                          <a:pt x="13" y="192"/>
                        </a:lnTo>
                      </a:path>
                    </a:pathLst>
                  </a:custGeom>
                  <a:grpFill/>
                  <a:ln w="9525" cmpd="sng">
                    <a:solidFill>
                      <a:srgbClr val="FFFFFF"/>
                    </a:solidFill>
                    <a:prstDash val="solid"/>
                    <a:round/>
                    <a:headEnd/>
                    <a:tailEnd/>
                  </a:ln>
                </p:spPr>
                <p:txBody>
                  <a:bodyPr/>
                  <a:lstStyle/>
                  <a:p>
                    <a:endParaRPr lang="en-US"/>
                  </a:p>
                </p:txBody>
              </p:sp>
              <p:sp>
                <p:nvSpPr>
                  <p:cNvPr id="144" name="Freeform 292">
                    <a:extLst>
                      <a:ext uri="{FF2B5EF4-FFF2-40B4-BE49-F238E27FC236}">
                        <a16:creationId xmlns:a16="http://schemas.microsoft.com/office/drawing/2014/main" id="{044D1E64-1252-4F44-B4F8-F2E00152AA15}"/>
                      </a:ext>
                    </a:extLst>
                  </p:cNvPr>
                  <p:cNvSpPr>
                    <a:spLocks/>
                  </p:cNvSpPr>
                  <p:nvPr/>
                </p:nvSpPr>
                <p:spPr bwMode="auto">
                  <a:xfrm>
                    <a:off x="5104" y="2395"/>
                    <a:ext cx="23" cy="31"/>
                  </a:xfrm>
                  <a:custGeom>
                    <a:avLst/>
                    <a:gdLst>
                      <a:gd name="T0" fmla="*/ 23 w 72"/>
                      <a:gd name="T1" fmla="*/ 14 h 92"/>
                      <a:gd name="T2" fmla="*/ 23 w 72"/>
                      <a:gd name="T3" fmla="*/ 31 h 92"/>
                      <a:gd name="T4" fmla="*/ 21 w 72"/>
                      <a:gd name="T5" fmla="*/ 29 h 92"/>
                      <a:gd name="T6" fmla="*/ 19 w 72"/>
                      <a:gd name="T7" fmla="*/ 27 h 92"/>
                      <a:gd name="T8" fmla="*/ 16 w 72"/>
                      <a:gd name="T9" fmla="*/ 25 h 92"/>
                      <a:gd name="T10" fmla="*/ 15 w 72"/>
                      <a:gd name="T11" fmla="*/ 23 h 92"/>
                      <a:gd name="T12" fmla="*/ 12 w 72"/>
                      <a:gd name="T13" fmla="*/ 20 h 92"/>
                      <a:gd name="T14" fmla="*/ 10 w 72"/>
                      <a:gd name="T15" fmla="*/ 16 h 92"/>
                      <a:gd name="T16" fmla="*/ 8 w 72"/>
                      <a:gd name="T17" fmla="*/ 11 h 92"/>
                      <a:gd name="T18" fmla="*/ 6 w 72"/>
                      <a:gd name="T19" fmla="*/ 8 h 92"/>
                      <a:gd name="T20" fmla="*/ 4 w 72"/>
                      <a:gd name="T21" fmla="*/ 4 h 92"/>
                      <a:gd name="T22" fmla="*/ 0 w 72"/>
                      <a:gd name="T23" fmla="*/ 0 h 92"/>
                      <a:gd name="T24" fmla="*/ 8 w 72"/>
                      <a:gd name="T25" fmla="*/ 4 h 92"/>
                      <a:gd name="T26" fmla="*/ 14 w 72"/>
                      <a:gd name="T27" fmla="*/ 7 h 92"/>
                      <a:gd name="T28" fmla="*/ 16 w 72"/>
                      <a:gd name="T29" fmla="*/ 9 h 92"/>
                      <a:gd name="T30" fmla="*/ 19 w 72"/>
                      <a:gd name="T31" fmla="*/ 10 h 92"/>
                      <a:gd name="T32" fmla="*/ 21 w 72"/>
                      <a:gd name="T33" fmla="*/ 12 h 92"/>
                      <a:gd name="T34" fmla="*/ 23 w 72"/>
                      <a:gd name="T35" fmla="*/ 14 h 9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2" h="92">
                        <a:moveTo>
                          <a:pt x="72" y="43"/>
                        </a:moveTo>
                        <a:lnTo>
                          <a:pt x="72" y="92"/>
                        </a:lnTo>
                        <a:lnTo>
                          <a:pt x="65" y="86"/>
                        </a:lnTo>
                        <a:lnTo>
                          <a:pt x="58" y="81"/>
                        </a:lnTo>
                        <a:lnTo>
                          <a:pt x="51" y="75"/>
                        </a:lnTo>
                        <a:lnTo>
                          <a:pt x="46" y="69"/>
                        </a:lnTo>
                        <a:lnTo>
                          <a:pt x="38" y="58"/>
                        </a:lnTo>
                        <a:lnTo>
                          <a:pt x="32" y="46"/>
                        </a:lnTo>
                        <a:lnTo>
                          <a:pt x="25" y="34"/>
                        </a:lnTo>
                        <a:lnTo>
                          <a:pt x="19" y="23"/>
                        </a:lnTo>
                        <a:lnTo>
                          <a:pt x="11" y="12"/>
                        </a:lnTo>
                        <a:lnTo>
                          <a:pt x="0" y="0"/>
                        </a:lnTo>
                        <a:lnTo>
                          <a:pt x="25" y="12"/>
                        </a:lnTo>
                        <a:lnTo>
                          <a:pt x="44" y="21"/>
                        </a:lnTo>
                        <a:lnTo>
                          <a:pt x="51" y="26"/>
                        </a:lnTo>
                        <a:lnTo>
                          <a:pt x="58" y="31"/>
                        </a:lnTo>
                        <a:lnTo>
                          <a:pt x="66" y="36"/>
                        </a:lnTo>
                        <a:lnTo>
                          <a:pt x="72" y="43"/>
                        </a:lnTo>
                      </a:path>
                    </a:pathLst>
                  </a:custGeom>
                  <a:grpFill/>
                  <a:ln w="9525" cmpd="sng">
                    <a:solidFill>
                      <a:srgbClr val="FFFFFF"/>
                    </a:solidFill>
                    <a:prstDash val="solid"/>
                    <a:round/>
                    <a:headEnd/>
                    <a:tailEnd/>
                  </a:ln>
                </p:spPr>
                <p:txBody>
                  <a:bodyPr/>
                  <a:lstStyle/>
                  <a:p>
                    <a:endParaRPr lang="en-US"/>
                  </a:p>
                </p:txBody>
              </p:sp>
              <p:sp>
                <p:nvSpPr>
                  <p:cNvPr id="145" name="Freeform 293">
                    <a:extLst>
                      <a:ext uri="{FF2B5EF4-FFF2-40B4-BE49-F238E27FC236}">
                        <a16:creationId xmlns:a16="http://schemas.microsoft.com/office/drawing/2014/main" id="{417222AA-AA35-44F0-BB19-98AB3D834BA4}"/>
                      </a:ext>
                    </a:extLst>
                  </p:cNvPr>
                  <p:cNvSpPr>
                    <a:spLocks/>
                  </p:cNvSpPr>
                  <p:nvPr/>
                </p:nvSpPr>
                <p:spPr bwMode="auto">
                  <a:xfrm>
                    <a:off x="5143" y="2436"/>
                    <a:ext cx="16" cy="21"/>
                  </a:xfrm>
                  <a:custGeom>
                    <a:avLst/>
                    <a:gdLst>
                      <a:gd name="T0" fmla="*/ 2 w 46"/>
                      <a:gd name="T1" fmla="*/ 2 h 62"/>
                      <a:gd name="T2" fmla="*/ 7 w 46"/>
                      <a:gd name="T3" fmla="*/ 2 h 62"/>
                      <a:gd name="T4" fmla="*/ 11 w 46"/>
                      <a:gd name="T5" fmla="*/ 1 h 62"/>
                      <a:gd name="T6" fmla="*/ 14 w 46"/>
                      <a:gd name="T7" fmla="*/ 0 h 62"/>
                      <a:gd name="T8" fmla="*/ 16 w 46"/>
                      <a:gd name="T9" fmla="*/ 0 h 62"/>
                      <a:gd name="T10" fmla="*/ 16 w 46"/>
                      <a:gd name="T11" fmla="*/ 3 h 62"/>
                      <a:gd name="T12" fmla="*/ 16 w 46"/>
                      <a:gd name="T13" fmla="*/ 6 h 62"/>
                      <a:gd name="T14" fmla="*/ 16 w 46"/>
                      <a:gd name="T15" fmla="*/ 9 h 62"/>
                      <a:gd name="T16" fmla="*/ 16 w 46"/>
                      <a:gd name="T17" fmla="*/ 13 h 62"/>
                      <a:gd name="T18" fmla="*/ 16 w 46"/>
                      <a:gd name="T19" fmla="*/ 16 h 62"/>
                      <a:gd name="T20" fmla="*/ 14 w 46"/>
                      <a:gd name="T21" fmla="*/ 18 h 62"/>
                      <a:gd name="T22" fmla="*/ 14 w 46"/>
                      <a:gd name="T23" fmla="*/ 19 h 62"/>
                      <a:gd name="T24" fmla="*/ 13 w 46"/>
                      <a:gd name="T25" fmla="*/ 20 h 62"/>
                      <a:gd name="T26" fmla="*/ 12 w 46"/>
                      <a:gd name="T27" fmla="*/ 21 h 62"/>
                      <a:gd name="T28" fmla="*/ 11 w 46"/>
                      <a:gd name="T29" fmla="*/ 21 h 62"/>
                      <a:gd name="T30" fmla="*/ 9 w 46"/>
                      <a:gd name="T31" fmla="*/ 21 h 62"/>
                      <a:gd name="T32" fmla="*/ 8 w 46"/>
                      <a:gd name="T33" fmla="*/ 20 h 62"/>
                      <a:gd name="T34" fmla="*/ 6 w 46"/>
                      <a:gd name="T35" fmla="*/ 20 h 62"/>
                      <a:gd name="T36" fmla="*/ 5 w 46"/>
                      <a:gd name="T37" fmla="*/ 19 h 62"/>
                      <a:gd name="T38" fmla="*/ 4 w 46"/>
                      <a:gd name="T39" fmla="*/ 18 h 62"/>
                      <a:gd name="T40" fmla="*/ 2 w 46"/>
                      <a:gd name="T41" fmla="*/ 17 h 62"/>
                      <a:gd name="T42" fmla="*/ 2 w 46"/>
                      <a:gd name="T43" fmla="*/ 16 h 62"/>
                      <a:gd name="T44" fmla="*/ 1 w 46"/>
                      <a:gd name="T45" fmla="*/ 15 h 62"/>
                      <a:gd name="T46" fmla="*/ 0 w 46"/>
                      <a:gd name="T47" fmla="*/ 12 h 62"/>
                      <a:gd name="T48" fmla="*/ 0 w 46"/>
                      <a:gd name="T49" fmla="*/ 8 h 62"/>
                      <a:gd name="T50" fmla="*/ 0 w 46"/>
                      <a:gd name="T51" fmla="*/ 5 h 62"/>
                      <a:gd name="T52" fmla="*/ 0 w 46"/>
                      <a:gd name="T53" fmla="*/ 2 h 62"/>
                      <a:gd name="T54" fmla="*/ 2 w 46"/>
                      <a:gd name="T55" fmla="*/ 2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6" h="62">
                        <a:moveTo>
                          <a:pt x="6" y="6"/>
                        </a:moveTo>
                        <a:lnTo>
                          <a:pt x="19" y="5"/>
                        </a:lnTo>
                        <a:lnTo>
                          <a:pt x="31" y="3"/>
                        </a:lnTo>
                        <a:lnTo>
                          <a:pt x="39" y="1"/>
                        </a:lnTo>
                        <a:lnTo>
                          <a:pt x="46" y="0"/>
                        </a:lnTo>
                        <a:lnTo>
                          <a:pt x="46" y="9"/>
                        </a:lnTo>
                        <a:lnTo>
                          <a:pt x="46" y="18"/>
                        </a:lnTo>
                        <a:lnTo>
                          <a:pt x="46" y="27"/>
                        </a:lnTo>
                        <a:lnTo>
                          <a:pt x="46" y="38"/>
                        </a:lnTo>
                        <a:lnTo>
                          <a:pt x="45" y="46"/>
                        </a:lnTo>
                        <a:lnTo>
                          <a:pt x="41" y="54"/>
                        </a:lnTo>
                        <a:lnTo>
                          <a:pt x="39" y="57"/>
                        </a:lnTo>
                        <a:lnTo>
                          <a:pt x="37" y="60"/>
                        </a:lnTo>
                        <a:lnTo>
                          <a:pt x="35" y="61"/>
                        </a:lnTo>
                        <a:lnTo>
                          <a:pt x="33" y="62"/>
                        </a:lnTo>
                        <a:lnTo>
                          <a:pt x="27" y="61"/>
                        </a:lnTo>
                        <a:lnTo>
                          <a:pt x="22" y="60"/>
                        </a:lnTo>
                        <a:lnTo>
                          <a:pt x="17" y="59"/>
                        </a:lnTo>
                        <a:lnTo>
                          <a:pt x="14" y="57"/>
                        </a:lnTo>
                        <a:lnTo>
                          <a:pt x="11" y="54"/>
                        </a:lnTo>
                        <a:lnTo>
                          <a:pt x="7" y="51"/>
                        </a:lnTo>
                        <a:lnTo>
                          <a:pt x="5" y="47"/>
                        </a:lnTo>
                        <a:lnTo>
                          <a:pt x="4" y="44"/>
                        </a:lnTo>
                        <a:lnTo>
                          <a:pt x="1" y="34"/>
                        </a:lnTo>
                        <a:lnTo>
                          <a:pt x="0" y="25"/>
                        </a:lnTo>
                        <a:lnTo>
                          <a:pt x="0" y="16"/>
                        </a:lnTo>
                        <a:lnTo>
                          <a:pt x="0" y="6"/>
                        </a:lnTo>
                        <a:lnTo>
                          <a:pt x="6" y="6"/>
                        </a:lnTo>
                      </a:path>
                    </a:pathLst>
                  </a:custGeom>
                  <a:grpFill/>
                  <a:ln w="9525" cmpd="sng">
                    <a:solidFill>
                      <a:srgbClr val="FFFFFF"/>
                    </a:solidFill>
                    <a:prstDash val="solid"/>
                    <a:round/>
                    <a:headEnd/>
                    <a:tailEnd/>
                  </a:ln>
                </p:spPr>
                <p:txBody>
                  <a:bodyPr/>
                  <a:lstStyle/>
                  <a:p>
                    <a:endParaRPr lang="en-US"/>
                  </a:p>
                </p:txBody>
              </p:sp>
              <p:sp>
                <p:nvSpPr>
                  <p:cNvPr id="146" name="Freeform 294">
                    <a:extLst>
                      <a:ext uri="{FF2B5EF4-FFF2-40B4-BE49-F238E27FC236}">
                        <a16:creationId xmlns:a16="http://schemas.microsoft.com/office/drawing/2014/main" id="{5BBC835B-6ADA-4874-8315-2C6786ED527F}"/>
                      </a:ext>
                    </a:extLst>
                  </p:cNvPr>
                  <p:cNvSpPr>
                    <a:spLocks/>
                  </p:cNvSpPr>
                  <p:nvPr/>
                </p:nvSpPr>
                <p:spPr bwMode="auto">
                  <a:xfrm>
                    <a:off x="5089" y="2295"/>
                    <a:ext cx="50" cy="98"/>
                  </a:xfrm>
                  <a:custGeom>
                    <a:avLst/>
                    <a:gdLst>
                      <a:gd name="T0" fmla="*/ 19 w 152"/>
                      <a:gd name="T1" fmla="*/ 0 h 296"/>
                      <a:gd name="T2" fmla="*/ 22 w 152"/>
                      <a:gd name="T3" fmla="*/ 3 h 296"/>
                      <a:gd name="T4" fmla="*/ 25 w 152"/>
                      <a:gd name="T5" fmla="*/ 6 h 296"/>
                      <a:gd name="T6" fmla="*/ 29 w 152"/>
                      <a:gd name="T7" fmla="*/ 8 h 296"/>
                      <a:gd name="T8" fmla="*/ 33 w 152"/>
                      <a:gd name="T9" fmla="*/ 8 h 296"/>
                      <a:gd name="T10" fmla="*/ 36 w 152"/>
                      <a:gd name="T11" fmla="*/ 7 h 296"/>
                      <a:gd name="T12" fmla="*/ 39 w 152"/>
                      <a:gd name="T13" fmla="*/ 4 h 296"/>
                      <a:gd name="T14" fmla="*/ 40 w 152"/>
                      <a:gd name="T15" fmla="*/ 12 h 296"/>
                      <a:gd name="T16" fmla="*/ 43 w 152"/>
                      <a:gd name="T17" fmla="*/ 21 h 296"/>
                      <a:gd name="T18" fmla="*/ 46 w 152"/>
                      <a:gd name="T19" fmla="*/ 28 h 296"/>
                      <a:gd name="T20" fmla="*/ 48 w 152"/>
                      <a:gd name="T21" fmla="*/ 31 h 296"/>
                      <a:gd name="T22" fmla="*/ 50 w 152"/>
                      <a:gd name="T23" fmla="*/ 33 h 296"/>
                      <a:gd name="T24" fmla="*/ 47 w 152"/>
                      <a:gd name="T25" fmla="*/ 40 h 296"/>
                      <a:gd name="T26" fmla="*/ 42 w 152"/>
                      <a:gd name="T27" fmla="*/ 46 h 296"/>
                      <a:gd name="T28" fmla="*/ 38 w 152"/>
                      <a:gd name="T29" fmla="*/ 52 h 296"/>
                      <a:gd name="T30" fmla="*/ 37 w 152"/>
                      <a:gd name="T31" fmla="*/ 57 h 296"/>
                      <a:gd name="T32" fmla="*/ 38 w 152"/>
                      <a:gd name="T33" fmla="*/ 65 h 296"/>
                      <a:gd name="T34" fmla="*/ 38 w 152"/>
                      <a:gd name="T35" fmla="*/ 68 h 296"/>
                      <a:gd name="T36" fmla="*/ 37 w 152"/>
                      <a:gd name="T37" fmla="*/ 72 h 296"/>
                      <a:gd name="T38" fmla="*/ 41 w 152"/>
                      <a:gd name="T39" fmla="*/ 72 h 296"/>
                      <a:gd name="T40" fmla="*/ 48 w 152"/>
                      <a:gd name="T41" fmla="*/ 72 h 296"/>
                      <a:gd name="T42" fmla="*/ 45 w 152"/>
                      <a:gd name="T43" fmla="*/ 83 h 296"/>
                      <a:gd name="T44" fmla="*/ 45 w 152"/>
                      <a:gd name="T45" fmla="*/ 88 h 296"/>
                      <a:gd name="T46" fmla="*/ 48 w 152"/>
                      <a:gd name="T47" fmla="*/ 94 h 296"/>
                      <a:gd name="T48" fmla="*/ 41 w 152"/>
                      <a:gd name="T49" fmla="*/ 96 h 296"/>
                      <a:gd name="T50" fmla="*/ 35 w 152"/>
                      <a:gd name="T51" fmla="*/ 98 h 296"/>
                      <a:gd name="T52" fmla="*/ 28 w 152"/>
                      <a:gd name="T53" fmla="*/ 97 h 296"/>
                      <a:gd name="T54" fmla="*/ 24 w 152"/>
                      <a:gd name="T55" fmla="*/ 95 h 296"/>
                      <a:gd name="T56" fmla="*/ 22 w 152"/>
                      <a:gd name="T57" fmla="*/ 93 h 296"/>
                      <a:gd name="T58" fmla="*/ 22 w 152"/>
                      <a:gd name="T59" fmla="*/ 90 h 296"/>
                      <a:gd name="T60" fmla="*/ 28 w 152"/>
                      <a:gd name="T61" fmla="*/ 84 h 296"/>
                      <a:gd name="T62" fmla="*/ 23 w 152"/>
                      <a:gd name="T63" fmla="*/ 82 h 296"/>
                      <a:gd name="T64" fmla="*/ 17 w 152"/>
                      <a:gd name="T65" fmla="*/ 80 h 296"/>
                      <a:gd name="T66" fmla="*/ 13 w 152"/>
                      <a:gd name="T67" fmla="*/ 76 h 296"/>
                      <a:gd name="T68" fmla="*/ 8 w 152"/>
                      <a:gd name="T69" fmla="*/ 73 h 296"/>
                      <a:gd name="T70" fmla="*/ 5 w 152"/>
                      <a:gd name="T71" fmla="*/ 68 h 296"/>
                      <a:gd name="T72" fmla="*/ 2 w 152"/>
                      <a:gd name="T73" fmla="*/ 63 h 296"/>
                      <a:gd name="T74" fmla="*/ 0 w 152"/>
                      <a:gd name="T75" fmla="*/ 57 h 296"/>
                      <a:gd name="T76" fmla="*/ 0 w 152"/>
                      <a:gd name="T77" fmla="*/ 51 h 296"/>
                      <a:gd name="T78" fmla="*/ 0 w 152"/>
                      <a:gd name="T79" fmla="*/ 43 h 296"/>
                      <a:gd name="T80" fmla="*/ 9 w 152"/>
                      <a:gd name="T81" fmla="*/ 35 h 296"/>
                      <a:gd name="T82" fmla="*/ 11 w 152"/>
                      <a:gd name="T83" fmla="*/ 15 h 296"/>
                      <a:gd name="T84" fmla="*/ 10 w 152"/>
                      <a:gd name="T85" fmla="*/ 6 h 296"/>
                      <a:gd name="T86" fmla="*/ 9 w 152"/>
                      <a:gd name="T87" fmla="*/ 1 h 29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52" h="296">
                        <a:moveTo>
                          <a:pt x="26" y="0"/>
                        </a:moveTo>
                        <a:lnTo>
                          <a:pt x="59" y="0"/>
                        </a:lnTo>
                        <a:lnTo>
                          <a:pt x="62" y="4"/>
                        </a:lnTo>
                        <a:lnTo>
                          <a:pt x="66" y="9"/>
                        </a:lnTo>
                        <a:lnTo>
                          <a:pt x="71" y="13"/>
                        </a:lnTo>
                        <a:lnTo>
                          <a:pt x="77" y="17"/>
                        </a:lnTo>
                        <a:lnTo>
                          <a:pt x="82" y="21"/>
                        </a:lnTo>
                        <a:lnTo>
                          <a:pt x="88" y="23"/>
                        </a:lnTo>
                        <a:lnTo>
                          <a:pt x="93" y="24"/>
                        </a:lnTo>
                        <a:lnTo>
                          <a:pt x="99" y="25"/>
                        </a:lnTo>
                        <a:lnTo>
                          <a:pt x="104" y="24"/>
                        </a:lnTo>
                        <a:lnTo>
                          <a:pt x="108" y="21"/>
                        </a:lnTo>
                        <a:lnTo>
                          <a:pt x="114" y="17"/>
                        </a:lnTo>
                        <a:lnTo>
                          <a:pt x="118" y="12"/>
                        </a:lnTo>
                        <a:lnTo>
                          <a:pt x="119" y="23"/>
                        </a:lnTo>
                        <a:lnTo>
                          <a:pt x="122" y="35"/>
                        </a:lnTo>
                        <a:lnTo>
                          <a:pt x="126" y="49"/>
                        </a:lnTo>
                        <a:lnTo>
                          <a:pt x="130" y="62"/>
                        </a:lnTo>
                        <a:lnTo>
                          <a:pt x="136" y="76"/>
                        </a:lnTo>
                        <a:lnTo>
                          <a:pt x="141" y="86"/>
                        </a:lnTo>
                        <a:lnTo>
                          <a:pt x="144" y="91"/>
                        </a:lnTo>
                        <a:lnTo>
                          <a:pt x="147" y="94"/>
                        </a:lnTo>
                        <a:lnTo>
                          <a:pt x="149" y="97"/>
                        </a:lnTo>
                        <a:lnTo>
                          <a:pt x="152" y="99"/>
                        </a:lnTo>
                        <a:lnTo>
                          <a:pt x="148" y="110"/>
                        </a:lnTo>
                        <a:lnTo>
                          <a:pt x="143" y="120"/>
                        </a:lnTo>
                        <a:lnTo>
                          <a:pt x="137" y="131"/>
                        </a:lnTo>
                        <a:lnTo>
                          <a:pt x="129" y="140"/>
                        </a:lnTo>
                        <a:lnTo>
                          <a:pt x="123" y="149"/>
                        </a:lnTo>
                        <a:lnTo>
                          <a:pt x="117" y="157"/>
                        </a:lnTo>
                        <a:lnTo>
                          <a:pt x="114" y="165"/>
                        </a:lnTo>
                        <a:lnTo>
                          <a:pt x="112" y="172"/>
                        </a:lnTo>
                        <a:lnTo>
                          <a:pt x="113" y="187"/>
                        </a:lnTo>
                        <a:lnTo>
                          <a:pt x="115" y="197"/>
                        </a:lnTo>
                        <a:lnTo>
                          <a:pt x="115" y="201"/>
                        </a:lnTo>
                        <a:lnTo>
                          <a:pt x="115" y="205"/>
                        </a:lnTo>
                        <a:lnTo>
                          <a:pt x="114" y="210"/>
                        </a:lnTo>
                        <a:lnTo>
                          <a:pt x="112" y="216"/>
                        </a:lnTo>
                        <a:lnTo>
                          <a:pt x="118" y="216"/>
                        </a:lnTo>
                        <a:lnTo>
                          <a:pt x="126" y="216"/>
                        </a:lnTo>
                        <a:lnTo>
                          <a:pt x="136" y="216"/>
                        </a:lnTo>
                        <a:lnTo>
                          <a:pt x="146" y="216"/>
                        </a:lnTo>
                        <a:lnTo>
                          <a:pt x="139" y="235"/>
                        </a:lnTo>
                        <a:lnTo>
                          <a:pt x="136" y="252"/>
                        </a:lnTo>
                        <a:lnTo>
                          <a:pt x="135" y="259"/>
                        </a:lnTo>
                        <a:lnTo>
                          <a:pt x="136" y="267"/>
                        </a:lnTo>
                        <a:lnTo>
                          <a:pt x="139" y="275"/>
                        </a:lnTo>
                        <a:lnTo>
                          <a:pt x="146" y="283"/>
                        </a:lnTo>
                        <a:lnTo>
                          <a:pt x="136" y="288"/>
                        </a:lnTo>
                        <a:lnTo>
                          <a:pt x="125" y="291"/>
                        </a:lnTo>
                        <a:lnTo>
                          <a:pt x="115" y="295"/>
                        </a:lnTo>
                        <a:lnTo>
                          <a:pt x="105" y="296"/>
                        </a:lnTo>
                        <a:lnTo>
                          <a:pt x="94" y="296"/>
                        </a:lnTo>
                        <a:lnTo>
                          <a:pt x="85" y="294"/>
                        </a:lnTo>
                        <a:lnTo>
                          <a:pt x="79" y="291"/>
                        </a:lnTo>
                        <a:lnTo>
                          <a:pt x="73" y="288"/>
                        </a:lnTo>
                        <a:lnTo>
                          <a:pt x="70" y="284"/>
                        </a:lnTo>
                        <a:lnTo>
                          <a:pt x="67" y="280"/>
                        </a:lnTo>
                        <a:lnTo>
                          <a:pt x="66" y="276"/>
                        </a:lnTo>
                        <a:lnTo>
                          <a:pt x="66" y="271"/>
                        </a:lnTo>
                        <a:lnTo>
                          <a:pt x="76" y="262"/>
                        </a:lnTo>
                        <a:lnTo>
                          <a:pt x="85" y="253"/>
                        </a:lnTo>
                        <a:lnTo>
                          <a:pt x="77" y="251"/>
                        </a:lnTo>
                        <a:lnTo>
                          <a:pt x="69" y="249"/>
                        </a:lnTo>
                        <a:lnTo>
                          <a:pt x="60" y="246"/>
                        </a:lnTo>
                        <a:lnTo>
                          <a:pt x="52" y="242"/>
                        </a:lnTo>
                        <a:lnTo>
                          <a:pt x="45" y="236"/>
                        </a:lnTo>
                        <a:lnTo>
                          <a:pt x="38" y="231"/>
                        </a:lnTo>
                        <a:lnTo>
                          <a:pt x="32" y="226"/>
                        </a:lnTo>
                        <a:lnTo>
                          <a:pt x="25" y="219"/>
                        </a:lnTo>
                        <a:lnTo>
                          <a:pt x="20" y="213"/>
                        </a:lnTo>
                        <a:lnTo>
                          <a:pt x="14" y="205"/>
                        </a:lnTo>
                        <a:lnTo>
                          <a:pt x="10" y="198"/>
                        </a:lnTo>
                        <a:lnTo>
                          <a:pt x="6" y="190"/>
                        </a:lnTo>
                        <a:lnTo>
                          <a:pt x="3" y="180"/>
                        </a:lnTo>
                        <a:lnTo>
                          <a:pt x="1" y="172"/>
                        </a:lnTo>
                        <a:lnTo>
                          <a:pt x="0" y="163"/>
                        </a:lnTo>
                        <a:lnTo>
                          <a:pt x="0" y="154"/>
                        </a:lnTo>
                        <a:lnTo>
                          <a:pt x="0" y="142"/>
                        </a:lnTo>
                        <a:lnTo>
                          <a:pt x="0" y="130"/>
                        </a:lnTo>
                        <a:lnTo>
                          <a:pt x="26" y="130"/>
                        </a:lnTo>
                        <a:lnTo>
                          <a:pt x="27" y="106"/>
                        </a:lnTo>
                        <a:lnTo>
                          <a:pt x="31" y="67"/>
                        </a:lnTo>
                        <a:lnTo>
                          <a:pt x="32" y="46"/>
                        </a:lnTo>
                        <a:lnTo>
                          <a:pt x="32" y="27"/>
                        </a:lnTo>
                        <a:lnTo>
                          <a:pt x="31" y="18"/>
                        </a:lnTo>
                        <a:lnTo>
                          <a:pt x="29" y="10"/>
                        </a:lnTo>
                        <a:lnTo>
                          <a:pt x="28" y="4"/>
                        </a:lnTo>
                        <a:lnTo>
                          <a:pt x="26" y="0"/>
                        </a:lnTo>
                      </a:path>
                    </a:pathLst>
                  </a:custGeom>
                  <a:grpFill/>
                  <a:ln w="9525" cmpd="sng">
                    <a:solidFill>
                      <a:srgbClr val="FFFFFF"/>
                    </a:solidFill>
                    <a:prstDash val="solid"/>
                    <a:round/>
                    <a:headEnd/>
                    <a:tailEnd/>
                  </a:ln>
                </p:spPr>
                <p:txBody>
                  <a:bodyPr/>
                  <a:lstStyle/>
                  <a:p>
                    <a:endParaRPr lang="en-US"/>
                  </a:p>
                </p:txBody>
              </p:sp>
              <p:sp>
                <p:nvSpPr>
                  <p:cNvPr id="147" name="Freeform 295">
                    <a:extLst>
                      <a:ext uri="{FF2B5EF4-FFF2-40B4-BE49-F238E27FC236}">
                        <a16:creationId xmlns:a16="http://schemas.microsoft.com/office/drawing/2014/main" id="{B99EE8EF-C990-4A31-9304-55677CBFC43C}"/>
                      </a:ext>
                    </a:extLst>
                  </p:cNvPr>
                  <p:cNvSpPr>
                    <a:spLocks/>
                  </p:cNvSpPr>
                  <p:nvPr/>
                </p:nvSpPr>
                <p:spPr bwMode="auto">
                  <a:xfrm>
                    <a:off x="5189" y="2442"/>
                    <a:ext cx="8" cy="13"/>
                  </a:xfrm>
                  <a:custGeom>
                    <a:avLst/>
                    <a:gdLst>
                      <a:gd name="T0" fmla="*/ 8 w 26"/>
                      <a:gd name="T1" fmla="*/ 13 h 38"/>
                      <a:gd name="T2" fmla="*/ 8 w 26"/>
                      <a:gd name="T3" fmla="*/ 0 h 38"/>
                      <a:gd name="T4" fmla="*/ 6 w 26"/>
                      <a:gd name="T5" fmla="*/ 0 h 38"/>
                      <a:gd name="T6" fmla="*/ 4 w 26"/>
                      <a:gd name="T7" fmla="*/ 1 h 38"/>
                      <a:gd name="T8" fmla="*/ 2 w 26"/>
                      <a:gd name="T9" fmla="*/ 3 h 38"/>
                      <a:gd name="T10" fmla="*/ 0 w 26"/>
                      <a:gd name="T11" fmla="*/ 4 h 38"/>
                      <a:gd name="T12" fmla="*/ 6 w 26"/>
                      <a:gd name="T13" fmla="*/ 10 h 38"/>
                      <a:gd name="T14" fmla="*/ 8 w 26"/>
                      <a:gd name="T15" fmla="*/ 13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6" h="38">
                        <a:moveTo>
                          <a:pt x="26" y="38"/>
                        </a:moveTo>
                        <a:lnTo>
                          <a:pt x="26" y="0"/>
                        </a:lnTo>
                        <a:lnTo>
                          <a:pt x="21" y="1"/>
                        </a:lnTo>
                        <a:lnTo>
                          <a:pt x="13" y="4"/>
                        </a:lnTo>
                        <a:lnTo>
                          <a:pt x="6" y="8"/>
                        </a:lnTo>
                        <a:lnTo>
                          <a:pt x="0" y="13"/>
                        </a:lnTo>
                        <a:lnTo>
                          <a:pt x="18" y="30"/>
                        </a:lnTo>
                        <a:lnTo>
                          <a:pt x="26" y="38"/>
                        </a:lnTo>
                      </a:path>
                    </a:pathLst>
                  </a:custGeom>
                  <a:grpFill/>
                  <a:ln w="9525" cmpd="sng">
                    <a:solidFill>
                      <a:srgbClr val="FFFFFF"/>
                    </a:solidFill>
                    <a:prstDash val="solid"/>
                    <a:round/>
                    <a:headEnd/>
                    <a:tailEnd/>
                  </a:ln>
                </p:spPr>
                <p:txBody>
                  <a:bodyPr/>
                  <a:lstStyle/>
                  <a:p>
                    <a:endParaRPr lang="en-US"/>
                  </a:p>
                </p:txBody>
              </p:sp>
              <p:sp>
                <p:nvSpPr>
                  <p:cNvPr id="148" name="Freeform 296">
                    <a:extLst>
                      <a:ext uri="{FF2B5EF4-FFF2-40B4-BE49-F238E27FC236}">
                        <a16:creationId xmlns:a16="http://schemas.microsoft.com/office/drawing/2014/main" id="{2E07AF19-C79B-4352-853C-6E06CA08E96C}"/>
                      </a:ext>
                    </a:extLst>
                  </p:cNvPr>
                  <p:cNvSpPr>
                    <a:spLocks/>
                  </p:cNvSpPr>
                  <p:nvPr/>
                </p:nvSpPr>
                <p:spPr bwMode="auto">
                  <a:xfrm>
                    <a:off x="5165" y="2420"/>
                    <a:ext cx="10" cy="10"/>
                  </a:xfrm>
                  <a:custGeom>
                    <a:avLst/>
                    <a:gdLst>
                      <a:gd name="T0" fmla="*/ 0 w 34"/>
                      <a:gd name="T1" fmla="*/ 6 h 31"/>
                      <a:gd name="T2" fmla="*/ 2 w 34"/>
                      <a:gd name="T3" fmla="*/ 7 h 31"/>
                      <a:gd name="T4" fmla="*/ 5 w 34"/>
                      <a:gd name="T5" fmla="*/ 8 h 31"/>
                      <a:gd name="T6" fmla="*/ 8 w 34"/>
                      <a:gd name="T7" fmla="*/ 10 h 31"/>
                      <a:gd name="T8" fmla="*/ 10 w 34"/>
                      <a:gd name="T9" fmla="*/ 10 h 31"/>
                      <a:gd name="T10" fmla="*/ 10 w 34"/>
                      <a:gd name="T11" fmla="*/ 8 h 31"/>
                      <a:gd name="T12" fmla="*/ 9 w 34"/>
                      <a:gd name="T13" fmla="*/ 5 h 31"/>
                      <a:gd name="T14" fmla="*/ 8 w 34"/>
                      <a:gd name="T15" fmla="*/ 2 h 31"/>
                      <a:gd name="T16" fmla="*/ 6 w 34"/>
                      <a:gd name="T17" fmla="*/ 0 h 31"/>
                      <a:gd name="T18" fmla="*/ 5 w 34"/>
                      <a:gd name="T19" fmla="*/ 2 h 31"/>
                      <a:gd name="T20" fmla="*/ 3 w 34"/>
                      <a:gd name="T21" fmla="*/ 4 h 31"/>
                      <a:gd name="T22" fmla="*/ 2 w 34"/>
                      <a:gd name="T23" fmla="*/ 5 h 31"/>
                      <a:gd name="T24" fmla="*/ 2 w 34"/>
                      <a:gd name="T25" fmla="*/ 5 h 31"/>
                      <a:gd name="T26" fmla="*/ 1 w 34"/>
                      <a:gd name="T27" fmla="*/ 6 h 31"/>
                      <a:gd name="T28" fmla="*/ 0 w 34"/>
                      <a:gd name="T29" fmla="*/ 6 h 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 h="31">
                        <a:moveTo>
                          <a:pt x="0" y="18"/>
                        </a:moveTo>
                        <a:lnTo>
                          <a:pt x="8" y="22"/>
                        </a:lnTo>
                        <a:lnTo>
                          <a:pt x="17" y="26"/>
                        </a:lnTo>
                        <a:lnTo>
                          <a:pt x="27" y="30"/>
                        </a:lnTo>
                        <a:lnTo>
                          <a:pt x="34" y="31"/>
                        </a:lnTo>
                        <a:lnTo>
                          <a:pt x="33" y="24"/>
                        </a:lnTo>
                        <a:lnTo>
                          <a:pt x="30" y="15"/>
                        </a:lnTo>
                        <a:lnTo>
                          <a:pt x="26" y="6"/>
                        </a:lnTo>
                        <a:lnTo>
                          <a:pt x="20" y="0"/>
                        </a:lnTo>
                        <a:lnTo>
                          <a:pt x="16" y="5"/>
                        </a:lnTo>
                        <a:lnTo>
                          <a:pt x="10" y="11"/>
                        </a:lnTo>
                        <a:lnTo>
                          <a:pt x="8" y="14"/>
                        </a:lnTo>
                        <a:lnTo>
                          <a:pt x="6" y="16"/>
                        </a:lnTo>
                        <a:lnTo>
                          <a:pt x="4" y="18"/>
                        </a:lnTo>
                        <a:lnTo>
                          <a:pt x="0" y="18"/>
                        </a:lnTo>
                      </a:path>
                    </a:pathLst>
                  </a:custGeom>
                  <a:grpFill/>
                  <a:ln w="9525" cmpd="sng">
                    <a:solidFill>
                      <a:srgbClr val="FFFFFF"/>
                    </a:solidFill>
                    <a:prstDash val="solid"/>
                    <a:round/>
                    <a:headEnd/>
                    <a:tailEnd/>
                  </a:ln>
                </p:spPr>
                <p:txBody>
                  <a:bodyPr/>
                  <a:lstStyle/>
                  <a:p>
                    <a:endParaRPr lang="en-US"/>
                  </a:p>
                </p:txBody>
              </p:sp>
              <p:sp>
                <p:nvSpPr>
                  <p:cNvPr id="149" name="Freeform 297">
                    <a:extLst>
                      <a:ext uri="{FF2B5EF4-FFF2-40B4-BE49-F238E27FC236}">
                        <a16:creationId xmlns:a16="http://schemas.microsoft.com/office/drawing/2014/main" id="{A5856875-D645-4476-B3AE-FFCE2E64E71A}"/>
                      </a:ext>
                    </a:extLst>
                  </p:cNvPr>
                  <p:cNvSpPr>
                    <a:spLocks/>
                  </p:cNvSpPr>
                  <p:nvPr/>
                </p:nvSpPr>
                <p:spPr bwMode="auto">
                  <a:xfrm>
                    <a:off x="5139" y="2418"/>
                    <a:ext cx="6" cy="12"/>
                  </a:xfrm>
                  <a:custGeom>
                    <a:avLst/>
                    <a:gdLst>
                      <a:gd name="T0" fmla="*/ 0 w 20"/>
                      <a:gd name="T1" fmla="*/ 2 h 37"/>
                      <a:gd name="T2" fmla="*/ 0 w 20"/>
                      <a:gd name="T3" fmla="*/ 12 h 37"/>
                      <a:gd name="T4" fmla="*/ 2 w 20"/>
                      <a:gd name="T5" fmla="*/ 11 h 37"/>
                      <a:gd name="T6" fmla="*/ 6 w 20"/>
                      <a:gd name="T7" fmla="*/ 10 h 37"/>
                      <a:gd name="T8" fmla="*/ 6 w 20"/>
                      <a:gd name="T9" fmla="*/ 0 h 37"/>
                      <a:gd name="T10" fmla="*/ 0 w 20"/>
                      <a:gd name="T11" fmla="*/ 2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37">
                        <a:moveTo>
                          <a:pt x="0" y="6"/>
                        </a:moveTo>
                        <a:lnTo>
                          <a:pt x="0" y="37"/>
                        </a:lnTo>
                        <a:lnTo>
                          <a:pt x="7" y="33"/>
                        </a:lnTo>
                        <a:lnTo>
                          <a:pt x="20" y="30"/>
                        </a:lnTo>
                        <a:lnTo>
                          <a:pt x="20" y="0"/>
                        </a:lnTo>
                        <a:lnTo>
                          <a:pt x="0" y="6"/>
                        </a:lnTo>
                      </a:path>
                    </a:pathLst>
                  </a:custGeom>
                  <a:grpFill/>
                  <a:ln w="9525" cmpd="sng">
                    <a:solidFill>
                      <a:srgbClr val="FFFFFF"/>
                    </a:solidFill>
                    <a:prstDash val="solid"/>
                    <a:round/>
                    <a:headEnd/>
                    <a:tailEnd/>
                  </a:ln>
                </p:spPr>
                <p:txBody>
                  <a:bodyPr/>
                  <a:lstStyle/>
                  <a:p>
                    <a:endParaRPr lang="en-US"/>
                  </a:p>
                </p:txBody>
              </p:sp>
              <p:sp>
                <p:nvSpPr>
                  <p:cNvPr id="150" name="Line 298">
                    <a:extLst>
                      <a:ext uri="{FF2B5EF4-FFF2-40B4-BE49-F238E27FC236}">
                        <a16:creationId xmlns:a16="http://schemas.microsoft.com/office/drawing/2014/main" id="{8F19F40C-EF8D-4C38-B754-DBD743D37BE7}"/>
                      </a:ext>
                    </a:extLst>
                  </p:cNvPr>
                  <p:cNvSpPr>
                    <a:spLocks noChangeShapeType="1"/>
                  </p:cNvSpPr>
                  <p:nvPr/>
                </p:nvSpPr>
                <p:spPr bwMode="auto">
                  <a:xfrm>
                    <a:off x="5180" y="2449"/>
                    <a:ext cx="1" cy="10"/>
                  </a:xfrm>
                  <a:prstGeom prst="line">
                    <a:avLst/>
                  </a:prstGeom>
                  <a:grpFill/>
                  <a:ln w="9525">
                    <a:solidFill>
                      <a:srgbClr val="FFFFFF"/>
                    </a:solidFill>
                    <a:round/>
                    <a:headEnd/>
                    <a:tailEnd/>
                  </a:ln>
                </p:spPr>
                <p:txBody>
                  <a:bodyPr/>
                  <a:lstStyle/>
                  <a:p>
                    <a:endParaRPr lang="en-US"/>
                  </a:p>
                </p:txBody>
              </p:sp>
              <p:sp>
                <p:nvSpPr>
                  <p:cNvPr id="151" name="Freeform 299">
                    <a:extLst>
                      <a:ext uri="{FF2B5EF4-FFF2-40B4-BE49-F238E27FC236}">
                        <a16:creationId xmlns:a16="http://schemas.microsoft.com/office/drawing/2014/main" id="{ABF31EEA-1749-4A5A-B680-EB42B1D6ECC0}"/>
                      </a:ext>
                    </a:extLst>
                  </p:cNvPr>
                  <p:cNvSpPr>
                    <a:spLocks/>
                  </p:cNvSpPr>
                  <p:nvPr/>
                </p:nvSpPr>
                <p:spPr bwMode="auto">
                  <a:xfrm>
                    <a:off x="5180" y="2453"/>
                    <a:ext cx="4" cy="6"/>
                  </a:xfrm>
                  <a:custGeom>
                    <a:avLst/>
                    <a:gdLst>
                      <a:gd name="T0" fmla="*/ 0 w 13"/>
                      <a:gd name="T1" fmla="*/ 6 h 18"/>
                      <a:gd name="T2" fmla="*/ 0 w 13"/>
                      <a:gd name="T3" fmla="*/ 4 h 18"/>
                      <a:gd name="T4" fmla="*/ 1 w 13"/>
                      <a:gd name="T5" fmla="*/ 3 h 18"/>
                      <a:gd name="T6" fmla="*/ 2 w 13"/>
                      <a:gd name="T7" fmla="*/ 1 h 18"/>
                      <a:gd name="T8" fmla="*/ 4 w 13"/>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18">
                        <a:moveTo>
                          <a:pt x="0" y="18"/>
                        </a:moveTo>
                        <a:lnTo>
                          <a:pt x="1" y="13"/>
                        </a:lnTo>
                        <a:lnTo>
                          <a:pt x="3" y="9"/>
                        </a:lnTo>
                        <a:lnTo>
                          <a:pt x="7" y="4"/>
                        </a:lnTo>
                        <a:lnTo>
                          <a:pt x="13" y="0"/>
                        </a:lnTo>
                      </a:path>
                    </a:pathLst>
                  </a:custGeom>
                  <a:grpFill/>
                  <a:ln w="9525" cmpd="sng">
                    <a:solidFill>
                      <a:srgbClr val="FFFFFF"/>
                    </a:solidFill>
                    <a:prstDash val="solid"/>
                    <a:round/>
                    <a:headEnd/>
                    <a:tailEnd/>
                  </a:ln>
                </p:spPr>
                <p:txBody>
                  <a:bodyPr/>
                  <a:lstStyle/>
                  <a:p>
                    <a:endParaRPr lang="en-US"/>
                  </a:p>
                </p:txBody>
              </p:sp>
              <p:sp>
                <p:nvSpPr>
                  <p:cNvPr id="152" name="Line 300">
                    <a:extLst>
                      <a:ext uri="{FF2B5EF4-FFF2-40B4-BE49-F238E27FC236}">
                        <a16:creationId xmlns:a16="http://schemas.microsoft.com/office/drawing/2014/main" id="{0838D497-B5A5-4DEC-AE89-D93083D23F11}"/>
                      </a:ext>
                    </a:extLst>
                  </p:cNvPr>
                  <p:cNvSpPr>
                    <a:spLocks noChangeShapeType="1"/>
                  </p:cNvSpPr>
                  <p:nvPr/>
                </p:nvSpPr>
                <p:spPr bwMode="auto">
                  <a:xfrm flipH="1" flipV="1">
                    <a:off x="5178" y="2447"/>
                    <a:ext cx="6" cy="6"/>
                  </a:xfrm>
                  <a:prstGeom prst="line">
                    <a:avLst/>
                  </a:prstGeom>
                  <a:grpFill/>
                  <a:ln w="9525">
                    <a:solidFill>
                      <a:srgbClr val="FFFFFF"/>
                    </a:solidFill>
                    <a:round/>
                    <a:headEnd/>
                    <a:tailEnd/>
                  </a:ln>
                </p:spPr>
                <p:txBody>
                  <a:bodyPr/>
                  <a:lstStyle/>
                  <a:p>
                    <a:endParaRPr lang="en-US"/>
                  </a:p>
                </p:txBody>
              </p:sp>
              <p:sp>
                <p:nvSpPr>
                  <p:cNvPr id="153" name="Freeform 301">
                    <a:extLst>
                      <a:ext uri="{FF2B5EF4-FFF2-40B4-BE49-F238E27FC236}">
                        <a16:creationId xmlns:a16="http://schemas.microsoft.com/office/drawing/2014/main" id="{4E46502B-689A-489D-B497-ECB0BBA9E863}"/>
                      </a:ext>
                    </a:extLst>
                  </p:cNvPr>
                  <p:cNvSpPr>
                    <a:spLocks/>
                  </p:cNvSpPr>
                  <p:nvPr/>
                </p:nvSpPr>
                <p:spPr bwMode="auto">
                  <a:xfrm>
                    <a:off x="5116" y="2564"/>
                    <a:ext cx="9" cy="10"/>
                  </a:xfrm>
                  <a:custGeom>
                    <a:avLst/>
                    <a:gdLst>
                      <a:gd name="T0" fmla="*/ 0 w 27"/>
                      <a:gd name="T1" fmla="*/ 0 h 31"/>
                      <a:gd name="T2" fmla="*/ 7 w 27"/>
                      <a:gd name="T3" fmla="*/ 10 h 31"/>
                      <a:gd name="T4" fmla="*/ 9 w 27"/>
                      <a:gd name="T5" fmla="*/ 4 h 31"/>
                      <a:gd name="T6" fmla="*/ 0 60000 65536"/>
                      <a:gd name="T7" fmla="*/ 0 60000 65536"/>
                      <a:gd name="T8" fmla="*/ 0 60000 65536"/>
                    </a:gdLst>
                    <a:ahLst/>
                    <a:cxnLst>
                      <a:cxn ang="T6">
                        <a:pos x="T0" y="T1"/>
                      </a:cxn>
                      <a:cxn ang="T7">
                        <a:pos x="T2" y="T3"/>
                      </a:cxn>
                      <a:cxn ang="T8">
                        <a:pos x="T4" y="T5"/>
                      </a:cxn>
                    </a:cxnLst>
                    <a:rect l="0" t="0" r="r" b="b"/>
                    <a:pathLst>
                      <a:path w="27" h="31">
                        <a:moveTo>
                          <a:pt x="0" y="0"/>
                        </a:moveTo>
                        <a:lnTo>
                          <a:pt x="20" y="31"/>
                        </a:lnTo>
                        <a:lnTo>
                          <a:pt x="27" y="13"/>
                        </a:lnTo>
                      </a:path>
                    </a:pathLst>
                  </a:custGeom>
                  <a:grpFill/>
                  <a:ln w="9525" cmpd="sng">
                    <a:solidFill>
                      <a:srgbClr val="FFFFFF"/>
                    </a:solidFill>
                    <a:prstDash val="solid"/>
                    <a:round/>
                    <a:headEnd/>
                    <a:tailEnd/>
                  </a:ln>
                </p:spPr>
                <p:txBody>
                  <a:bodyPr/>
                  <a:lstStyle/>
                  <a:p>
                    <a:endParaRPr lang="en-US"/>
                  </a:p>
                </p:txBody>
              </p:sp>
              <p:sp>
                <p:nvSpPr>
                  <p:cNvPr id="154" name="Freeform 302">
                    <a:extLst>
                      <a:ext uri="{FF2B5EF4-FFF2-40B4-BE49-F238E27FC236}">
                        <a16:creationId xmlns:a16="http://schemas.microsoft.com/office/drawing/2014/main" id="{1C5C15E8-1CE4-48B4-9C2C-60E08E8D920C}"/>
                      </a:ext>
                    </a:extLst>
                  </p:cNvPr>
                  <p:cNvSpPr>
                    <a:spLocks/>
                  </p:cNvSpPr>
                  <p:nvPr/>
                </p:nvSpPr>
                <p:spPr bwMode="auto">
                  <a:xfrm>
                    <a:off x="5119" y="2568"/>
                    <a:ext cx="6" cy="1"/>
                  </a:xfrm>
                  <a:custGeom>
                    <a:avLst/>
                    <a:gdLst>
                      <a:gd name="T0" fmla="*/ 6 w 20"/>
                      <a:gd name="T1" fmla="*/ 0 h 1"/>
                      <a:gd name="T2" fmla="*/ 3 w 20"/>
                      <a:gd name="T3" fmla="*/ 0 h 1"/>
                      <a:gd name="T4" fmla="*/ 0 w 20"/>
                      <a:gd name="T5" fmla="*/ 0 h 1"/>
                      <a:gd name="T6" fmla="*/ 0 60000 65536"/>
                      <a:gd name="T7" fmla="*/ 0 60000 65536"/>
                      <a:gd name="T8" fmla="*/ 0 60000 65536"/>
                    </a:gdLst>
                    <a:ahLst/>
                    <a:cxnLst>
                      <a:cxn ang="T6">
                        <a:pos x="T0" y="T1"/>
                      </a:cxn>
                      <a:cxn ang="T7">
                        <a:pos x="T2" y="T3"/>
                      </a:cxn>
                      <a:cxn ang="T8">
                        <a:pos x="T4" y="T5"/>
                      </a:cxn>
                    </a:cxnLst>
                    <a:rect l="0" t="0" r="r" b="b"/>
                    <a:pathLst>
                      <a:path w="20" h="1">
                        <a:moveTo>
                          <a:pt x="20" y="0"/>
                        </a:moveTo>
                        <a:lnTo>
                          <a:pt x="10" y="0"/>
                        </a:lnTo>
                        <a:lnTo>
                          <a:pt x="0" y="0"/>
                        </a:lnTo>
                      </a:path>
                    </a:pathLst>
                  </a:custGeom>
                  <a:grpFill/>
                  <a:ln w="9525" cmpd="sng">
                    <a:solidFill>
                      <a:srgbClr val="FFFFFF"/>
                    </a:solidFill>
                    <a:prstDash val="solid"/>
                    <a:round/>
                    <a:headEnd/>
                    <a:tailEnd/>
                  </a:ln>
                </p:spPr>
                <p:txBody>
                  <a:bodyPr/>
                  <a:lstStyle/>
                  <a:p>
                    <a:endParaRPr lang="en-US"/>
                  </a:p>
                </p:txBody>
              </p:sp>
              <p:sp>
                <p:nvSpPr>
                  <p:cNvPr id="155" name="Freeform 303">
                    <a:extLst>
                      <a:ext uri="{FF2B5EF4-FFF2-40B4-BE49-F238E27FC236}">
                        <a16:creationId xmlns:a16="http://schemas.microsoft.com/office/drawing/2014/main" id="{D53DB2E8-19E6-4581-967D-0B312C23C78C}"/>
                      </a:ext>
                    </a:extLst>
                  </p:cNvPr>
                  <p:cNvSpPr>
                    <a:spLocks/>
                  </p:cNvSpPr>
                  <p:nvPr/>
                </p:nvSpPr>
                <p:spPr bwMode="auto">
                  <a:xfrm>
                    <a:off x="5127" y="2557"/>
                    <a:ext cx="12" cy="5"/>
                  </a:xfrm>
                  <a:custGeom>
                    <a:avLst/>
                    <a:gdLst>
                      <a:gd name="T0" fmla="*/ 0 w 34"/>
                      <a:gd name="T1" fmla="*/ 5 h 13"/>
                      <a:gd name="T2" fmla="*/ 2 w 34"/>
                      <a:gd name="T3" fmla="*/ 5 h 13"/>
                      <a:gd name="T4" fmla="*/ 4 w 34"/>
                      <a:gd name="T5" fmla="*/ 4 h 13"/>
                      <a:gd name="T6" fmla="*/ 6 w 34"/>
                      <a:gd name="T7" fmla="*/ 4 h 13"/>
                      <a:gd name="T8" fmla="*/ 7 w 34"/>
                      <a:gd name="T9" fmla="*/ 3 h 13"/>
                      <a:gd name="T10" fmla="*/ 10 w 34"/>
                      <a:gd name="T11" fmla="*/ 1 h 13"/>
                      <a:gd name="T12" fmla="*/ 12 w 34"/>
                      <a:gd name="T13" fmla="*/ 0 h 13"/>
                      <a:gd name="T14" fmla="*/ 9 w 34"/>
                      <a:gd name="T15" fmla="*/ 0 h 13"/>
                      <a:gd name="T16" fmla="*/ 5 w 34"/>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4" h="13">
                        <a:moveTo>
                          <a:pt x="0" y="13"/>
                        </a:moveTo>
                        <a:lnTo>
                          <a:pt x="6" y="13"/>
                        </a:lnTo>
                        <a:lnTo>
                          <a:pt x="10" y="11"/>
                        </a:lnTo>
                        <a:lnTo>
                          <a:pt x="16" y="10"/>
                        </a:lnTo>
                        <a:lnTo>
                          <a:pt x="20" y="7"/>
                        </a:lnTo>
                        <a:lnTo>
                          <a:pt x="28" y="2"/>
                        </a:lnTo>
                        <a:lnTo>
                          <a:pt x="34" y="0"/>
                        </a:lnTo>
                        <a:lnTo>
                          <a:pt x="25" y="0"/>
                        </a:lnTo>
                        <a:lnTo>
                          <a:pt x="15" y="0"/>
                        </a:lnTo>
                      </a:path>
                    </a:pathLst>
                  </a:custGeom>
                  <a:grpFill/>
                  <a:ln w="9525" cmpd="sng">
                    <a:solidFill>
                      <a:srgbClr val="FFFFFF"/>
                    </a:solidFill>
                    <a:prstDash val="solid"/>
                    <a:round/>
                    <a:headEnd/>
                    <a:tailEnd/>
                  </a:ln>
                </p:spPr>
                <p:txBody>
                  <a:bodyPr/>
                  <a:lstStyle/>
                  <a:p>
                    <a:endParaRPr lang="en-US"/>
                  </a:p>
                </p:txBody>
              </p:sp>
              <p:sp>
                <p:nvSpPr>
                  <p:cNvPr id="156" name="Freeform 304">
                    <a:extLst>
                      <a:ext uri="{FF2B5EF4-FFF2-40B4-BE49-F238E27FC236}">
                        <a16:creationId xmlns:a16="http://schemas.microsoft.com/office/drawing/2014/main" id="{1E65786F-AAC5-49DE-9B8D-0CA91484C0C6}"/>
                      </a:ext>
                    </a:extLst>
                  </p:cNvPr>
                  <p:cNvSpPr>
                    <a:spLocks/>
                  </p:cNvSpPr>
                  <p:nvPr/>
                </p:nvSpPr>
                <p:spPr bwMode="auto">
                  <a:xfrm>
                    <a:off x="5127" y="2547"/>
                    <a:ext cx="12" cy="6"/>
                  </a:xfrm>
                  <a:custGeom>
                    <a:avLst/>
                    <a:gdLst>
                      <a:gd name="T0" fmla="*/ 12 w 34"/>
                      <a:gd name="T1" fmla="*/ 6 h 18"/>
                      <a:gd name="T2" fmla="*/ 12 w 34"/>
                      <a:gd name="T3" fmla="*/ 0 h 18"/>
                      <a:gd name="T4" fmla="*/ 10 w 34"/>
                      <a:gd name="T5" fmla="*/ 0 h 18"/>
                      <a:gd name="T6" fmla="*/ 7 w 34"/>
                      <a:gd name="T7" fmla="*/ 0 h 18"/>
                      <a:gd name="T8" fmla="*/ 4 w 34"/>
                      <a:gd name="T9" fmla="*/ 0 h 18"/>
                      <a:gd name="T10" fmla="*/ 0 w 34"/>
                      <a:gd name="T11" fmla="*/ 0 h 18"/>
                      <a:gd name="T12" fmla="*/ 12 w 34"/>
                      <a:gd name="T13" fmla="*/ 6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8">
                        <a:moveTo>
                          <a:pt x="34" y="18"/>
                        </a:moveTo>
                        <a:lnTo>
                          <a:pt x="34" y="0"/>
                        </a:lnTo>
                        <a:lnTo>
                          <a:pt x="28" y="0"/>
                        </a:lnTo>
                        <a:lnTo>
                          <a:pt x="20" y="0"/>
                        </a:lnTo>
                        <a:lnTo>
                          <a:pt x="10" y="0"/>
                        </a:lnTo>
                        <a:lnTo>
                          <a:pt x="0" y="0"/>
                        </a:lnTo>
                        <a:lnTo>
                          <a:pt x="34" y="18"/>
                        </a:lnTo>
                      </a:path>
                    </a:pathLst>
                  </a:custGeom>
                  <a:grpFill/>
                  <a:ln w="9525" cmpd="sng">
                    <a:solidFill>
                      <a:srgbClr val="FFFFFF"/>
                    </a:solidFill>
                    <a:prstDash val="solid"/>
                    <a:round/>
                    <a:headEnd/>
                    <a:tailEnd/>
                  </a:ln>
                </p:spPr>
                <p:txBody>
                  <a:bodyPr/>
                  <a:lstStyle/>
                  <a:p>
                    <a:endParaRPr lang="en-US"/>
                  </a:p>
                </p:txBody>
              </p:sp>
              <p:sp>
                <p:nvSpPr>
                  <p:cNvPr id="157" name="Freeform 305">
                    <a:extLst>
                      <a:ext uri="{FF2B5EF4-FFF2-40B4-BE49-F238E27FC236}">
                        <a16:creationId xmlns:a16="http://schemas.microsoft.com/office/drawing/2014/main" id="{6CA7B3B1-11A6-4D3B-9574-2599AA3B9FDB}"/>
                      </a:ext>
                    </a:extLst>
                  </p:cNvPr>
                  <p:cNvSpPr>
                    <a:spLocks/>
                  </p:cNvSpPr>
                  <p:nvPr/>
                </p:nvSpPr>
                <p:spPr bwMode="auto">
                  <a:xfrm>
                    <a:off x="5141" y="2535"/>
                    <a:ext cx="20" cy="8"/>
                  </a:xfrm>
                  <a:custGeom>
                    <a:avLst/>
                    <a:gdLst>
                      <a:gd name="T0" fmla="*/ 18 w 59"/>
                      <a:gd name="T1" fmla="*/ 8 h 25"/>
                      <a:gd name="T2" fmla="*/ 19 w 59"/>
                      <a:gd name="T3" fmla="*/ 4 h 25"/>
                      <a:gd name="T4" fmla="*/ 20 w 59"/>
                      <a:gd name="T5" fmla="*/ 0 h 25"/>
                      <a:gd name="T6" fmla="*/ 15 w 59"/>
                      <a:gd name="T7" fmla="*/ 0 h 25"/>
                      <a:gd name="T8" fmla="*/ 9 w 59"/>
                      <a:gd name="T9" fmla="*/ 0 h 25"/>
                      <a:gd name="T10" fmla="*/ 6 w 59"/>
                      <a:gd name="T11" fmla="*/ 0 h 25"/>
                      <a:gd name="T12" fmla="*/ 4 w 59"/>
                      <a:gd name="T13" fmla="*/ 1 h 25"/>
                      <a:gd name="T14" fmla="*/ 2 w 59"/>
                      <a:gd name="T15" fmla="*/ 1 h 25"/>
                      <a:gd name="T16" fmla="*/ 0 w 59"/>
                      <a:gd name="T17" fmla="*/ 2 h 25"/>
                      <a:gd name="T18" fmla="*/ 4 w 59"/>
                      <a:gd name="T19" fmla="*/ 4 h 25"/>
                      <a:gd name="T20" fmla="*/ 9 w 59"/>
                      <a:gd name="T21" fmla="*/ 6 h 25"/>
                      <a:gd name="T22" fmla="*/ 11 w 59"/>
                      <a:gd name="T23" fmla="*/ 7 h 25"/>
                      <a:gd name="T24" fmla="*/ 13 w 59"/>
                      <a:gd name="T25" fmla="*/ 8 h 25"/>
                      <a:gd name="T26" fmla="*/ 16 w 59"/>
                      <a:gd name="T27" fmla="*/ 8 h 25"/>
                      <a:gd name="T28" fmla="*/ 18 w 59"/>
                      <a:gd name="T29" fmla="*/ 8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9" h="25">
                        <a:moveTo>
                          <a:pt x="53" y="25"/>
                        </a:moveTo>
                        <a:lnTo>
                          <a:pt x="56" y="12"/>
                        </a:lnTo>
                        <a:lnTo>
                          <a:pt x="59" y="0"/>
                        </a:lnTo>
                        <a:lnTo>
                          <a:pt x="44" y="0"/>
                        </a:lnTo>
                        <a:lnTo>
                          <a:pt x="27" y="0"/>
                        </a:lnTo>
                        <a:lnTo>
                          <a:pt x="19" y="1"/>
                        </a:lnTo>
                        <a:lnTo>
                          <a:pt x="12" y="2"/>
                        </a:lnTo>
                        <a:lnTo>
                          <a:pt x="5" y="4"/>
                        </a:lnTo>
                        <a:lnTo>
                          <a:pt x="0" y="6"/>
                        </a:lnTo>
                        <a:lnTo>
                          <a:pt x="13" y="14"/>
                        </a:lnTo>
                        <a:lnTo>
                          <a:pt x="26" y="20"/>
                        </a:lnTo>
                        <a:lnTo>
                          <a:pt x="33" y="22"/>
                        </a:lnTo>
                        <a:lnTo>
                          <a:pt x="38" y="24"/>
                        </a:lnTo>
                        <a:lnTo>
                          <a:pt x="46" y="25"/>
                        </a:lnTo>
                        <a:lnTo>
                          <a:pt x="53" y="25"/>
                        </a:lnTo>
                      </a:path>
                    </a:pathLst>
                  </a:custGeom>
                  <a:grpFill/>
                  <a:ln w="9525" cmpd="sng">
                    <a:solidFill>
                      <a:srgbClr val="FFFFFF"/>
                    </a:solidFill>
                    <a:prstDash val="solid"/>
                    <a:round/>
                    <a:headEnd/>
                    <a:tailEnd/>
                  </a:ln>
                </p:spPr>
                <p:txBody>
                  <a:bodyPr/>
                  <a:lstStyle/>
                  <a:p>
                    <a:endParaRPr lang="en-US"/>
                  </a:p>
                </p:txBody>
              </p:sp>
              <p:sp>
                <p:nvSpPr>
                  <p:cNvPr id="158" name="Line 306">
                    <a:extLst>
                      <a:ext uri="{FF2B5EF4-FFF2-40B4-BE49-F238E27FC236}">
                        <a16:creationId xmlns:a16="http://schemas.microsoft.com/office/drawing/2014/main" id="{F7B747DB-A901-4F47-8EF2-B45243124EDE}"/>
                      </a:ext>
                    </a:extLst>
                  </p:cNvPr>
                  <p:cNvSpPr>
                    <a:spLocks noChangeShapeType="1"/>
                  </p:cNvSpPr>
                  <p:nvPr/>
                </p:nvSpPr>
                <p:spPr bwMode="auto">
                  <a:xfrm flipV="1">
                    <a:off x="5191" y="2516"/>
                    <a:ext cx="6" cy="2"/>
                  </a:xfrm>
                  <a:prstGeom prst="line">
                    <a:avLst/>
                  </a:prstGeom>
                  <a:grpFill/>
                  <a:ln w="9525">
                    <a:solidFill>
                      <a:srgbClr val="FFFFFF"/>
                    </a:solidFill>
                    <a:round/>
                    <a:headEnd/>
                    <a:tailEnd/>
                  </a:ln>
                </p:spPr>
                <p:txBody>
                  <a:bodyPr/>
                  <a:lstStyle/>
                  <a:p>
                    <a:endParaRPr lang="en-US"/>
                  </a:p>
                </p:txBody>
              </p:sp>
            </p:grpSp>
            <p:sp>
              <p:nvSpPr>
                <p:cNvPr id="99" name="Freeform 307">
                  <a:extLst>
                    <a:ext uri="{FF2B5EF4-FFF2-40B4-BE49-F238E27FC236}">
                      <a16:creationId xmlns:a16="http://schemas.microsoft.com/office/drawing/2014/main" id="{C43FFB12-6FBE-4290-86AA-494F21208688}"/>
                    </a:ext>
                  </a:extLst>
                </p:cNvPr>
                <p:cNvSpPr>
                  <a:spLocks/>
                </p:cNvSpPr>
                <p:nvPr>
                  <p:custDataLst>
                    <p:tags r:id="rId24"/>
                  </p:custDataLst>
                </p:nvPr>
              </p:nvSpPr>
              <p:spPr bwMode="auto">
                <a:xfrm>
                  <a:off x="3950120" y="4927466"/>
                  <a:ext cx="22887" cy="89003"/>
                </a:xfrm>
                <a:custGeom>
                  <a:avLst/>
                  <a:gdLst>
                    <a:gd name="T0" fmla="*/ 0 w 33"/>
                    <a:gd name="T1" fmla="*/ 55563 h 43"/>
                    <a:gd name="T2" fmla="*/ 433 w 33"/>
                    <a:gd name="T3" fmla="*/ 43934 h 43"/>
                    <a:gd name="T4" fmla="*/ 866 w 33"/>
                    <a:gd name="T5" fmla="*/ 34888 h 43"/>
                    <a:gd name="T6" fmla="*/ 2165 w 33"/>
                    <a:gd name="T7" fmla="*/ 27135 h 43"/>
                    <a:gd name="T8" fmla="*/ 3897 w 33"/>
                    <a:gd name="T9" fmla="*/ 19382 h 43"/>
                    <a:gd name="T10" fmla="*/ 6062 w 33"/>
                    <a:gd name="T11" fmla="*/ 11629 h 43"/>
                    <a:gd name="T12" fmla="*/ 8659 w 33"/>
                    <a:gd name="T13" fmla="*/ 6461 h 43"/>
                    <a:gd name="T14" fmla="*/ 11257 w 33"/>
                    <a:gd name="T15" fmla="*/ 2584 h 43"/>
                    <a:gd name="T16" fmla="*/ 14288 w 33"/>
                    <a:gd name="T17" fmla="*/ 0 h 43"/>
                    <a:gd name="T18" fmla="*/ 14288 w 33"/>
                    <a:gd name="T19" fmla="*/ 32304 h 43"/>
                    <a:gd name="T20" fmla="*/ 9958 w 33"/>
                    <a:gd name="T21" fmla="*/ 34888 h 43"/>
                    <a:gd name="T22" fmla="*/ 7793 w 33"/>
                    <a:gd name="T23" fmla="*/ 37473 h 43"/>
                    <a:gd name="T24" fmla="*/ 6928 w 33"/>
                    <a:gd name="T25" fmla="*/ 41349 h 43"/>
                    <a:gd name="T26" fmla="*/ 6928 w 33"/>
                    <a:gd name="T27" fmla="*/ 43934 h 43"/>
                    <a:gd name="T28" fmla="*/ 6928 w 33"/>
                    <a:gd name="T29" fmla="*/ 46518 h 43"/>
                    <a:gd name="T30" fmla="*/ 6062 w 33"/>
                    <a:gd name="T31" fmla="*/ 49102 h 43"/>
                    <a:gd name="T32" fmla="*/ 4330 w 33"/>
                    <a:gd name="T33" fmla="*/ 52979 h 43"/>
                    <a:gd name="T34" fmla="*/ 0 w 33"/>
                    <a:gd name="T35" fmla="*/ 55563 h 4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 h="43">
                      <a:moveTo>
                        <a:pt x="0" y="43"/>
                      </a:moveTo>
                      <a:lnTo>
                        <a:pt x="1" y="34"/>
                      </a:lnTo>
                      <a:lnTo>
                        <a:pt x="2" y="27"/>
                      </a:lnTo>
                      <a:lnTo>
                        <a:pt x="5" y="21"/>
                      </a:lnTo>
                      <a:lnTo>
                        <a:pt x="9" y="15"/>
                      </a:lnTo>
                      <a:lnTo>
                        <a:pt x="14" y="9"/>
                      </a:lnTo>
                      <a:lnTo>
                        <a:pt x="20" y="5"/>
                      </a:lnTo>
                      <a:lnTo>
                        <a:pt x="26" y="2"/>
                      </a:lnTo>
                      <a:lnTo>
                        <a:pt x="33" y="0"/>
                      </a:lnTo>
                      <a:lnTo>
                        <a:pt x="33" y="25"/>
                      </a:lnTo>
                      <a:lnTo>
                        <a:pt x="23" y="27"/>
                      </a:lnTo>
                      <a:lnTo>
                        <a:pt x="18" y="29"/>
                      </a:lnTo>
                      <a:lnTo>
                        <a:pt x="16" y="32"/>
                      </a:lnTo>
                      <a:lnTo>
                        <a:pt x="16" y="34"/>
                      </a:lnTo>
                      <a:lnTo>
                        <a:pt x="16" y="36"/>
                      </a:lnTo>
                      <a:lnTo>
                        <a:pt x="14" y="38"/>
                      </a:lnTo>
                      <a:lnTo>
                        <a:pt x="10" y="41"/>
                      </a:lnTo>
                      <a:lnTo>
                        <a:pt x="0" y="43"/>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00" name="Freeform 308">
                  <a:extLst>
                    <a:ext uri="{FF2B5EF4-FFF2-40B4-BE49-F238E27FC236}">
                      <a16:creationId xmlns:a16="http://schemas.microsoft.com/office/drawing/2014/main" id="{163A18BC-365D-4855-BDA4-330802E78FBF}"/>
                    </a:ext>
                  </a:extLst>
                </p:cNvPr>
                <p:cNvSpPr>
                  <a:spLocks/>
                </p:cNvSpPr>
                <p:nvPr>
                  <p:custDataLst>
                    <p:tags r:id="rId25"/>
                  </p:custDataLst>
                </p:nvPr>
              </p:nvSpPr>
              <p:spPr bwMode="auto">
                <a:xfrm>
                  <a:off x="4072179" y="4830835"/>
                  <a:ext cx="35601" cy="94089"/>
                </a:xfrm>
                <a:custGeom>
                  <a:avLst/>
                  <a:gdLst>
                    <a:gd name="T0" fmla="*/ 0 w 54"/>
                    <a:gd name="T1" fmla="*/ 35115 h 92"/>
                    <a:gd name="T2" fmla="*/ 412 w 54"/>
                    <a:gd name="T3" fmla="*/ 32561 h 92"/>
                    <a:gd name="T4" fmla="*/ 823 w 54"/>
                    <a:gd name="T5" fmla="*/ 29369 h 92"/>
                    <a:gd name="T6" fmla="*/ 1235 w 54"/>
                    <a:gd name="T7" fmla="*/ 26815 h 92"/>
                    <a:gd name="T8" fmla="*/ 2469 w 54"/>
                    <a:gd name="T9" fmla="*/ 23623 h 92"/>
                    <a:gd name="T10" fmla="*/ 4527 w 54"/>
                    <a:gd name="T11" fmla="*/ 18515 h 92"/>
                    <a:gd name="T12" fmla="*/ 7408 w 54"/>
                    <a:gd name="T13" fmla="*/ 13408 h 92"/>
                    <a:gd name="T14" fmla="*/ 12759 w 54"/>
                    <a:gd name="T15" fmla="*/ 4469 h 92"/>
                    <a:gd name="T16" fmla="*/ 16875 w 54"/>
                    <a:gd name="T17" fmla="*/ 0 h 92"/>
                    <a:gd name="T18" fmla="*/ 22225 w 54"/>
                    <a:gd name="T19" fmla="*/ 7661 h 92"/>
                    <a:gd name="T20" fmla="*/ 20990 w 54"/>
                    <a:gd name="T21" fmla="*/ 13408 h 92"/>
                    <a:gd name="T22" fmla="*/ 19344 w 54"/>
                    <a:gd name="T23" fmla="*/ 18515 h 92"/>
                    <a:gd name="T24" fmla="*/ 18109 w 54"/>
                    <a:gd name="T25" fmla="*/ 22346 h 92"/>
                    <a:gd name="T26" fmla="*/ 16875 w 54"/>
                    <a:gd name="T27" fmla="*/ 26177 h 92"/>
                    <a:gd name="T28" fmla="*/ 13582 w 54"/>
                    <a:gd name="T29" fmla="*/ 31284 h 92"/>
                    <a:gd name="T30" fmla="*/ 11524 w 54"/>
                    <a:gd name="T31" fmla="*/ 35115 h 92"/>
                    <a:gd name="T32" fmla="*/ 10701 w 54"/>
                    <a:gd name="T33" fmla="*/ 40861 h 92"/>
                    <a:gd name="T34" fmla="*/ 10701 w 54"/>
                    <a:gd name="T35" fmla="*/ 47246 h 92"/>
                    <a:gd name="T36" fmla="*/ 9878 w 54"/>
                    <a:gd name="T37" fmla="*/ 52992 h 92"/>
                    <a:gd name="T38" fmla="*/ 8231 w 54"/>
                    <a:gd name="T39" fmla="*/ 58738 h 92"/>
                    <a:gd name="T40" fmla="*/ 5762 w 54"/>
                    <a:gd name="T41" fmla="*/ 52992 h 92"/>
                    <a:gd name="T42" fmla="*/ 3293 w 54"/>
                    <a:gd name="T43" fmla="*/ 47246 h 92"/>
                    <a:gd name="T44" fmla="*/ 2058 w 54"/>
                    <a:gd name="T45" fmla="*/ 44692 h 92"/>
                    <a:gd name="T46" fmla="*/ 823 w 54"/>
                    <a:gd name="T47" fmla="*/ 40861 h 92"/>
                    <a:gd name="T48" fmla="*/ 412 w 54"/>
                    <a:gd name="T49" fmla="*/ 38307 h 92"/>
                    <a:gd name="T50" fmla="*/ 0 w 54"/>
                    <a:gd name="T51" fmla="*/ 35115 h 9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54" h="92">
                      <a:moveTo>
                        <a:pt x="0" y="55"/>
                      </a:moveTo>
                      <a:lnTo>
                        <a:pt x="1" y="51"/>
                      </a:lnTo>
                      <a:lnTo>
                        <a:pt x="2" y="46"/>
                      </a:lnTo>
                      <a:lnTo>
                        <a:pt x="3" y="42"/>
                      </a:lnTo>
                      <a:lnTo>
                        <a:pt x="6" y="37"/>
                      </a:lnTo>
                      <a:lnTo>
                        <a:pt x="11" y="29"/>
                      </a:lnTo>
                      <a:lnTo>
                        <a:pt x="18" y="21"/>
                      </a:lnTo>
                      <a:lnTo>
                        <a:pt x="31" y="7"/>
                      </a:lnTo>
                      <a:lnTo>
                        <a:pt x="41" y="0"/>
                      </a:lnTo>
                      <a:lnTo>
                        <a:pt x="54" y="12"/>
                      </a:lnTo>
                      <a:lnTo>
                        <a:pt x="51" y="21"/>
                      </a:lnTo>
                      <a:lnTo>
                        <a:pt x="47" y="29"/>
                      </a:lnTo>
                      <a:lnTo>
                        <a:pt x="44" y="35"/>
                      </a:lnTo>
                      <a:lnTo>
                        <a:pt x="41" y="41"/>
                      </a:lnTo>
                      <a:lnTo>
                        <a:pt x="33" y="49"/>
                      </a:lnTo>
                      <a:lnTo>
                        <a:pt x="28" y="55"/>
                      </a:lnTo>
                      <a:lnTo>
                        <a:pt x="26" y="64"/>
                      </a:lnTo>
                      <a:lnTo>
                        <a:pt x="26" y="74"/>
                      </a:lnTo>
                      <a:lnTo>
                        <a:pt x="24" y="83"/>
                      </a:lnTo>
                      <a:lnTo>
                        <a:pt x="20" y="92"/>
                      </a:lnTo>
                      <a:lnTo>
                        <a:pt x="14" y="83"/>
                      </a:lnTo>
                      <a:lnTo>
                        <a:pt x="8" y="74"/>
                      </a:lnTo>
                      <a:lnTo>
                        <a:pt x="5" y="70"/>
                      </a:lnTo>
                      <a:lnTo>
                        <a:pt x="2" y="64"/>
                      </a:lnTo>
                      <a:lnTo>
                        <a:pt x="1" y="60"/>
                      </a:lnTo>
                      <a:lnTo>
                        <a:pt x="0" y="55"/>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01" name="Freeform 309">
                  <a:extLst>
                    <a:ext uri="{FF2B5EF4-FFF2-40B4-BE49-F238E27FC236}">
                      <a16:creationId xmlns:a16="http://schemas.microsoft.com/office/drawing/2014/main" id="{AE7F4F60-1943-4861-BE65-7A704FF15632}"/>
                    </a:ext>
                  </a:extLst>
                </p:cNvPr>
                <p:cNvSpPr>
                  <a:spLocks/>
                </p:cNvSpPr>
                <p:nvPr>
                  <p:custDataLst>
                    <p:tags r:id="rId26"/>
                  </p:custDataLst>
                </p:nvPr>
              </p:nvSpPr>
              <p:spPr bwMode="auto">
                <a:xfrm>
                  <a:off x="4148467" y="4637574"/>
                  <a:ext cx="38144" cy="91545"/>
                </a:xfrm>
                <a:custGeom>
                  <a:avLst/>
                  <a:gdLst>
                    <a:gd name="T0" fmla="*/ 0 w 60"/>
                    <a:gd name="T1" fmla="*/ 0 h 18"/>
                    <a:gd name="T2" fmla="*/ 7541 w 60"/>
                    <a:gd name="T3" fmla="*/ 12700 h 18"/>
                    <a:gd name="T4" fmla="*/ 14685 w 60"/>
                    <a:gd name="T5" fmla="*/ 28575 h 18"/>
                    <a:gd name="T6" fmla="*/ 17860 w 60"/>
                    <a:gd name="T7" fmla="*/ 34925 h 18"/>
                    <a:gd name="T8" fmla="*/ 20241 w 60"/>
                    <a:gd name="T9" fmla="*/ 41275 h 18"/>
                    <a:gd name="T10" fmla="*/ 22225 w 60"/>
                    <a:gd name="T11" fmla="*/ 50800 h 18"/>
                    <a:gd name="T12" fmla="*/ 23813 w 60"/>
                    <a:gd name="T13" fmla="*/ 57150 h 18"/>
                    <a:gd name="T14" fmla="*/ 15082 w 60"/>
                    <a:gd name="T15" fmla="*/ 57150 h 18"/>
                    <a:gd name="T16" fmla="*/ 9128 w 60"/>
                    <a:gd name="T17" fmla="*/ 57150 h 18"/>
                    <a:gd name="T18" fmla="*/ 3969 w 60"/>
                    <a:gd name="T19" fmla="*/ 57150 h 18"/>
                    <a:gd name="T20" fmla="*/ 0 w 60"/>
                    <a:gd name="T21" fmla="*/ 57150 h 18"/>
                    <a:gd name="T22" fmla="*/ 0 w 60"/>
                    <a:gd name="T23" fmla="*/ 0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 h="18">
                      <a:moveTo>
                        <a:pt x="0" y="0"/>
                      </a:moveTo>
                      <a:lnTo>
                        <a:pt x="19" y="4"/>
                      </a:lnTo>
                      <a:lnTo>
                        <a:pt x="37" y="9"/>
                      </a:lnTo>
                      <a:lnTo>
                        <a:pt x="45" y="11"/>
                      </a:lnTo>
                      <a:lnTo>
                        <a:pt x="51" y="13"/>
                      </a:lnTo>
                      <a:lnTo>
                        <a:pt x="56" y="16"/>
                      </a:lnTo>
                      <a:lnTo>
                        <a:pt x="60" y="18"/>
                      </a:lnTo>
                      <a:lnTo>
                        <a:pt x="38" y="18"/>
                      </a:lnTo>
                      <a:lnTo>
                        <a:pt x="23" y="18"/>
                      </a:lnTo>
                      <a:lnTo>
                        <a:pt x="10" y="18"/>
                      </a:lnTo>
                      <a:lnTo>
                        <a:pt x="0" y="18"/>
                      </a:lnTo>
                      <a:lnTo>
                        <a:pt x="0" y="0"/>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02" name="Freeform 310">
                  <a:extLst>
                    <a:ext uri="{FF2B5EF4-FFF2-40B4-BE49-F238E27FC236}">
                      <a16:creationId xmlns:a16="http://schemas.microsoft.com/office/drawing/2014/main" id="{2B0B4143-A255-4FBF-95EA-ACF109DEF8EB}"/>
                    </a:ext>
                  </a:extLst>
                </p:cNvPr>
                <p:cNvSpPr>
                  <a:spLocks/>
                </p:cNvSpPr>
                <p:nvPr>
                  <p:custDataLst>
                    <p:tags r:id="rId27"/>
                  </p:custDataLst>
                </p:nvPr>
              </p:nvSpPr>
              <p:spPr bwMode="auto">
                <a:xfrm>
                  <a:off x="4123038" y="4589260"/>
                  <a:ext cx="40687" cy="91545"/>
                </a:xfrm>
                <a:custGeom>
                  <a:avLst/>
                  <a:gdLst>
                    <a:gd name="T0" fmla="*/ 0 w 66"/>
                    <a:gd name="T1" fmla="*/ 57150 h 18"/>
                    <a:gd name="T2" fmla="*/ 25400 w 66"/>
                    <a:gd name="T3" fmla="*/ 57150 h 18"/>
                    <a:gd name="T4" fmla="*/ 20012 w 66"/>
                    <a:gd name="T5" fmla="*/ 41275 h 18"/>
                    <a:gd name="T6" fmla="*/ 15394 w 66"/>
                    <a:gd name="T7" fmla="*/ 22225 h 18"/>
                    <a:gd name="T8" fmla="*/ 13470 w 66"/>
                    <a:gd name="T9" fmla="*/ 12700 h 18"/>
                    <a:gd name="T10" fmla="*/ 11161 w 66"/>
                    <a:gd name="T11" fmla="*/ 6350 h 18"/>
                    <a:gd name="T12" fmla="*/ 9621 w 66"/>
                    <a:gd name="T13" fmla="*/ 3175 h 18"/>
                    <a:gd name="T14" fmla="*/ 7312 w 66"/>
                    <a:gd name="T15" fmla="*/ 0 h 18"/>
                    <a:gd name="T16" fmla="*/ 0 w 66"/>
                    <a:gd name="T17" fmla="*/ 57150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18">
                      <a:moveTo>
                        <a:pt x="0" y="18"/>
                      </a:moveTo>
                      <a:lnTo>
                        <a:pt x="66" y="18"/>
                      </a:lnTo>
                      <a:lnTo>
                        <a:pt x="52" y="13"/>
                      </a:lnTo>
                      <a:lnTo>
                        <a:pt x="40" y="7"/>
                      </a:lnTo>
                      <a:lnTo>
                        <a:pt x="35" y="4"/>
                      </a:lnTo>
                      <a:lnTo>
                        <a:pt x="29" y="2"/>
                      </a:lnTo>
                      <a:lnTo>
                        <a:pt x="25" y="1"/>
                      </a:lnTo>
                      <a:lnTo>
                        <a:pt x="19" y="0"/>
                      </a:lnTo>
                      <a:lnTo>
                        <a:pt x="0" y="18"/>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03" name="Freeform 311">
                  <a:extLst>
                    <a:ext uri="{FF2B5EF4-FFF2-40B4-BE49-F238E27FC236}">
                      <a16:creationId xmlns:a16="http://schemas.microsoft.com/office/drawing/2014/main" id="{6731A45A-0DD9-447B-B733-6194974307CC}"/>
                    </a:ext>
                  </a:extLst>
                </p:cNvPr>
                <p:cNvSpPr>
                  <a:spLocks/>
                </p:cNvSpPr>
                <p:nvPr>
                  <p:custDataLst>
                    <p:tags r:id="rId28"/>
                  </p:custDataLst>
                </p:nvPr>
              </p:nvSpPr>
              <p:spPr bwMode="auto">
                <a:xfrm>
                  <a:off x="3843317" y="4423969"/>
                  <a:ext cx="12715" cy="91545"/>
                </a:xfrm>
                <a:custGeom>
                  <a:avLst/>
                  <a:gdLst>
                    <a:gd name="T0" fmla="*/ 0 w 17"/>
                    <a:gd name="T1" fmla="*/ 48986 h 42"/>
                    <a:gd name="T2" fmla="*/ 6070 w 17"/>
                    <a:gd name="T3" fmla="*/ 57150 h 42"/>
                    <a:gd name="T4" fmla="*/ 6537 w 17"/>
                    <a:gd name="T5" fmla="*/ 44904 h 42"/>
                    <a:gd name="T6" fmla="*/ 7471 w 17"/>
                    <a:gd name="T7" fmla="*/ 31296 h 42"/>
                    <a:gd name="T8" fmla="*/ 7938 w 17"/>
                    <a:gd name="T9" fmla="*/ 24493 h 42"/>
                    <a:gd name="T10" fmla="*/ 7471 w 17"/>
                    <a:gd name="T11" fmla="*/ 16329 h 42"/>
                    <a:gd name="T12" fmla="*/ 7471 w 17"/>
                    <a:gd name="T13" fmla="*/ 8164 h 42"/>
                    <a:gd name="T14" fmla="*/ 6070 w 17"/>
                    <a:gd name="T15" fmla="*/ 0 h 42"/>
                    <a:gd name="T16" fmla="*/ 0 w 17"/>
                    <a:gd name="T17" fmla="*/ 48986 h 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 h="42">
                      <a:moveTo>
                        <a:pt x="0" y="36"/>
                      </a:moveTo>
                      <a:lnTo>
                        <a:pt x="13" y="42"/>
                      </a:lnTo>
                      <a:lnTo>
                        <a:pt x="14" y="33"/>
                      </a:lnTo>
                      <a:lnTo>
                        <a:pt x="16" y="23"/>
                      </a:lnTo>
                      <a:lnTo>
                        <a:pt x="17" y="18"/>
                      </a:lnTo>
                      <a:lnTo>
                        <a:pt x="16" y="12"/>
                      </a:lnTo>
                      <a:lnTo>
                        <a:pt x="16" y="6"/>
                      </a:lnTo>
                      <a:lnTo>
                        <a:pt x="13" y="0"/>
                      </a:lnTo>
                      <a:lnTo>
                        <a:pt x="0" y="36"/>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04" name="Freeform 312">
                  <a:extLst>
                    <a:ext uri="{FF2B5EF4-FFF2-40B4-BE49-F238E27FC236}">
                      <a16:creationId xmlns:a16="http://schemas.microsoft.com/office/drawing/2014/main" id="{B7D08E05-225E-4FD5-99D2-BF4F23F554C8}"/>
                    </a:ext>
                  </a:extLst>
                </p:cNvPr>
                <p:cNvSpPr>
                  <a:spLocks/>
                </p:cNvSpPr>
                <p:nvPr>
                  <p:custDataLst>
                    <p:tags r:id="rId29"/>
                  </p:custDataLst>
                </p:nvPr>
              </p:nvSpPr>
              <p:spPr bwMode="auto">
                <a:xfrm>
                  <a:off x="3726343" y="4640118"/>
                  <a:ext cx="48316" cy="94087"/>
                </a:xfrm>
                <a:custGeom>
                  <a:avLst/>
                  <a:gdLst>
                    <a:gd name="T0" fmla="*/ 2514 w 72"/>
                    <a:gd name="T1" fmla="*/ 58737 h 29"/>
                    <a:gd name="T2" fmla="*/ 6284 w 72"/>
                    <a:gd name="T3" fmla="*/ 52661 h 29"/>
                    <a:gd name="T4" fmla="*/ 10054 w 72"/>
                    <a:gd name="T5" fmla="*/ 48610 h 29"/>
                    <a:gd name="T6" fmla="*/ 13406 w 72"/>
                    <a:gd name="T7" fmla="*/ 48610 h 29"/>
                    <a:gd name="T8" fmla="*/ 16338 w 72"/>
                    <a:gd name="T9" fmla="*/ 48610 h 29"/>
                    <a:gd name="T10" fmla="*/ 23041 w 72"/>
                    <a:gd name="T11" fmla="*/ 54686 h 29"/>
                    <a:gd name="T12" fmla="*/ 30163 w 72"/>
                    <a:gd name="T13" fmla="*/ 58737 h 29"/>
                    <a:gd name="T14" fmla="*/ 30163 w 72"/>
                    <a:gd name="T15" fmla="*/ 8102 h 29"/>
                    <a:gd name="T16" fmla="*/ 24298 w 72"/>
                    <a:gd name="T17" fmla="*/ 2025 h 29"/>
                    <a:gd name="T18" fmla="*/ 19690 w 72"/>
                    <a:gd name="T19" fmla="*/ 0 h 29"/>
                    <a:gd name="T20" fmla="*/ 16338 w 72"/>
                    <a:gd name="T21" fmla="*/ 0 h 29"/>
                    <a:gd name="T22" fmla="*/ 14244 w 72"/>
                    <a:gd name="T23" fmla="*/ 4051 h 29"/>
                    <a:gd name="T24" fmla="*/ 11311 w 72"/>
                    <a:gd name="T25" fmla="*/ 6076 h 29"/>
                    <a:gd name="T26" fmla="*/ 8798 w 72"/>
                    <a:gd name="T27" fmla="*/ 10127 h 29"/>
                    <a:gd name="T28" fmla="*/ 5027 w 72"/>
                    <a:gd name="T29" fmla="*/ 10127 h 29"/>
                    <a:gd name="T30" fmla="*/ 0 w 72"/>
                    <a:gd name="T31" fmla="*/ 8102 h 29"/>
                    <a:gd name="T32" fmla="*/ 1257 w 72"/>
                    <a:gd name="T33" fmla="*/ 32407 h 29"/>
                    <a:gd name="T34" fmla="*/ 2514 w 72"/>
                    <a:gd name="T35" fmla="*/ 58737 h 2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2" h="29">
                      <a:moveTo>
                        <a:pt x="6" y="29"/>
                      </a:moveTo>
                      <a:lnTo>
                        <a:pt x="15" y="26"/>
                      </a:lnTo>
                      <a:lnTo>
                        <a:pt x="24" y="24"/>
                      </a:lnTo>
                      <a:lnTo>
                        <a:pt x="32" y="24"/>
                      </a:lnTo>
                      <a:lnTo>
                        <a:pt x="39" y="24"/>
                      </a:lnTo>
                      <a:lnTo>
                        <a:pt x="55" y="27"/>
                      </a:lnTo>
                      <a:lnTo>
                        <a:pt x="72" y="29"/>
                      </a:lnTo>
                      <a:lnTo>
                        <a:pt x="72" y="4"/>
                      </a:lnTo>
                      <a:lnTo>
                        <a:pt x="58" y="1"/>
                      </a:lnTo>
                      <a:lnTo>
                        <a:pt x="47" y="0"/>
                      </a:lnTo>
                      <a:lnTo>
                        <a:pt x="39" y="0"/>
                      </a:lnTo>
                      <a:lnTo>
                        <a:pt x="34" y="2"/>
                      </a:lnTo>
                      <a:lnTo>
                        <a:pt x="27" y="3"/>
                      </a:lnTo>
                      <a:lnTo>
                        <a:pt x="21" y="5"/>
                      </a:lnTo>
                      <a:lnTo>
                        <a:pt x="12" y="5"/>
                      </a:lnTo>
                      <a:lnTo>
                        <a:pt x="0" y="4"/>
                      </a:lnTo>
                      <a:lnTo>
                        <a:pt x="3" y="16"/>
                      </a:lnTo>
                      <a:lnTo>
                        <a:pt x="6" y="29"/>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05" name="Freeform 313">
                  <a:extLst>
                    <a:ext uri="{FF2B5EF4-FFF2-40B4-BE49-F238E27FC236}">
                      <a16:creationId xmlns:a16="http://schemas.microsoft.com/office/drawing/2014/main" id="{295A1403-B1B7-4349-BBF4-F8B13656C9B2}"/>
                    </a:ext>
                  </a:extLst>
                </p:cNvPr>
                <p:cNvSpPr>
                  <a:spLocks/>
                </p:cNvSpPr>
                <p:nvPr>
                  <p:custDataLst>
                    <p:tags r:id="rId30"/>
                  </p:custDataLst>
                </p:nvPr>
              </p:nvSpPr>
              <p:spPr bwMode="auto">
                <a:xfrm>
                  <a:off x="3739059" y="4937638"/>
                  <a:ext cx="30515" cy="89003"/>
                </a:xfrm>
                <a:custGeom>
                  <a:avLst/>
                  <a:gdLst>
                    <a:gd name="T0" fmla="*/ 0 w 46"/>
                    <a:gd name="T1" fmla="*/ 0 h 37"/>
                    <a:gd name="T2" fmla="*/ 3727 w 46"/>
                    <a:gd name="T3" fmla="*/ 13515 h 37"/>
                    <a:gd name="T4" fmla="*/ 8283 w 46"/>
                    <a:gd name="T5" fmla="*/ 22526 h 37"/>
                    <a:gd name="T6" fmla="*/ 12838 w 46"/>
                    <a:gd name="T7" fmla="*/ 30034 h 37"/>
                    <a:gd name="T8" fmla="*/ 19050 w 46"/>
                    <a:gd name="T9" fmla="*/ 37543 h 37"/>
                    <a:gd name="T10" fmla="*/ 15323 w 46"/>
                    <a:gd name="T11" fmla="*/ 43549 h 37"/>
                    <a:gd name="T12" fmla="*/ 12010 w 46"/>
                    <a:gd name="T13" fmla="*/ 49556 h 37"/>
                    <a:gd name="T14" fmla="*/ 8697 w 46"/>
                    <a:gd name="T15" fmla="*/ 54061 h 37"/>
                    <a:gd name="T16" fmla="*/ 5384 w 46"/>
                    <a:gd name="T17" fmla="*/ 55563 h 37"/>
                    <a:gd name="T18" fmla="*/ 3727 w 46"/>
                    <a:gd name="T19" fmla="*/ 54061 h 37"/>
                    <a:gd name="T20" fmla="*/ 2899 w 46"/>
                    <a:gd name="T21" fmla="*/ 49556 h 37"/>
                    <a:gd name="T22" fmla="*/ 2071 w 46"/>
                    <a:gd name="T23" fmla="*/ 43549 h 37"/>
                    <a:gd name="T24" fmla="*/ 1242 w 46"/>
                    <a:gd name="T25" fmla="*/ 34539 h 37"/>
                    <a:gd name="T26" fmla="*/ 414 w 46"/>
                    <a:gd name="T27" fmla="*/ 18020 h 37"/>
                    <a:gd name="T28" fmla="*/ 0 w 46"/>
                    <a:gd name="T29" fmla="*/ 0 h 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6" h="37">
                      <a:moveTo>
                        <a:pt x="0" y="0"/>
                      </a:moveTo>
                      <a:lnTo>
                        <a:pt x="9" y="9"/>
                      </a:lnTo>
                      <a:lnTo>
                        <a:pt x="20" y="15"/>
                      </a:lnTo>
                      <a:lnTo>
                        <a:pt x="31" y="20"/>
                      </a:lnTo>
                      <a:lnTo>
                        <a:pt x="46" y="25"/>
                      </a:lnTo>
                      <a:lnTo>
                        <a:pt x="37" y="29"/>
                      </a:lnTo>
                      <a:lnTo>
                        <a:pt x="29" y="33"/>
                      </a:lnTo>
                      <a:lnTo>
                        <a:pt x="21" y="36"/>
                      </a:lnTo>
                      <a:lnTo>
                        <a:pt x="13" y="37"/>
                      </a:lnTo>
                      <a:lnTo>
                        <a:pt x="9" y="36"/>
                      </a:lnTo>
                      <a:lnTo>
                        <a:pt x="7" y="33"/>
                      </a:lnTo>
                      <a:lnTo>
                        <a:pt x="5" y="29"/>
                      </a:lnTo>
                      <a:lnTo>
                        <a:pt x="3" y="23"/>
                      </a:lnTo>
                      <a:lnTo>
                        <a:pt x="1" y="12"/>
                      </a:lnTo>
                      <a:lnTo>
                        <a:pt x="0" y="0"/>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06" name="Freeform 314">
                  <a:extLst>
                    <a:ext uri="{FF2B5EF4-FFF2-40B4-BE49-F238E27FC236}">
                      <a16:creationId xmlns:a16="http://schemas.microsoft.com/office/drawing/2014/main" id="{AD4D34BA-3BDF-4AF8-B27A-3AB1B80A9970}"/>
                    </a:ext>
                  </a:extLst>
                </p:cNvPr>
                <p:cNvSpPr>
                  <a:spLocks/>
                </p:cNvSpPr>
                <p:nvPr>
                  <p:custDataLst>
                    <p:tags r:id="rId31"/>
                  </p:custDataLst>
                </p:nvPr>
              </p:nvSpPr>
              <p:spPr bwMode="auto">
                <a:xfrm>
                  <a:off x="3919605" y="4647746"/>
                  <a:ext cx="17801" cy="91545"/>
                </a:xfrm>
                <a:custGeom>
                  <a:avLst/>
                  <a:gdLst>
                    <a:gd name="T0" fmla="*/ 0 w 26"/>
                    <a:gd name="T1" fmla="*/ 0 h 19"/>
                    <a:gd name="T2" fmla="*/ 11113 w 26"/>
                    <a:gd name="T3" fmla="*/ 57150 h 19"/>
                    <a:gd name="T4" fmla="*/ 11113 w 26"/>
                    <a:gd name="T5" fmla="*/ 27071 h 19"/>
                    <a:gd name="T6" fmla="*/ 11113 w 26"/>
                    <a:gd name="T7" fmla="*/ 0 h 19"/>
                    <a:gd name="T8" fmla="*/ 6411 w 26"/>
                    <a:gd name="T9" fmla="*/ 0 h 19"/>
                    <a:gd name="T10" fmla="*/ 0 w 26"/>
                    <a:gd name="T11" fmla="*/ 0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9">
                      <a:moveTo>
                        <a:pt x="0" y="0"/>
                      </a:moveTo>
                      <a:lnTo>
                        <a:pt x="26" y="19"/>
                      </a:lnTo>
                      <a:lnTo>
                        <a:pt x="26" y="9"/>
                      </a:lnTo>
                      <a:lnTo>
                        <a:pt x="26" y="0"/>
                      </a:lnTo>
                      <a:lnTo>
                        <a:pt x="15" y="0"/>
                      </a:lnTo>
                      <a:lnTo>
                        <a:pt x="0" y="0"/>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07" name="Freeform 315">
                  <a:extLst>
                    <a:ext uri="{FF2B5EF4-FFF2-40B4-BE49-F238E27FC236}">
                      <a16:creationId xmlns:a16="http://schemas.microsoft.com/office/drawing/2014/main" id="{E792A8B7-3088-4D60-BE75-752429152DC5}"/>
                    </a:ext>
                  </a:extLst>
                </p:cNvPr>
                <p:cNvSpPr>
                  <a:spLocks/>
                </p:cNvSpPr>
                <p:nvPr>
                  <p:custDataLst>
                    <p:tags r:id="rId32"/>
                  </p:custDataLst>
                </p:nvPr>
              </p:nvSpPr>
              <p:spPr bwMode="auto">
                <a:xfrm>
                  <a:off x="3695828" y="4640118"/>
                  <a:ext cx="30515" cy="94087"/>
                </a:xfrm>
                <a:custGeom>
                  <a:avLst/>
                  <a:gdLst>
                    <a:gd name="T0" fmla="*/ 886 w 43"/>
                    <a:gd name="T1" fmla="*/ 0 h 31"/>
                    <a:gd name="T2" fmla="*/ 443 w 43"/>
                    <a:gd name="T3" fmla="*/ 22737 h 31"/>
                    <a:gd name="T4" fmla="*/ 0 w 43"/>
                    <a:gd name="T5" fmla="*/ 43579 h 31"/>
                    <a:gd name="T6" fmla="*/ 0 w 43"/>
                    <a:gd name="T7" fmla="*/ 49263 h 31"/>
                    <a:gd name="T8" fmla="*/ 0 w 43"/>
                    <a:gd name="T9" fmla="*/ 54948 h 31"/>
                    <a:gd name="T10" fmla="*/ 0 w 43"/>
                    <a:gd name="T11" fmla="*/ 58737 h 31"/>
                    <a:gd name="T12" fmla="*/ 886 w 43"/>
                    <a:gd name="T13" fmla="*/ 58737 h 31"/>
                    <a:gd name="T14" fmla="*/ 5759 w 43"/>
                    <a:gd name="T15" fmla="*/ 41684 h 31"/>
                    <a:gd name="T16" fmla="*/ 11076 w 43"/>
                    <a:gd name="T17" fmla="*/ 24632 h 31"/>
                    <a:gd name="T18" fmla="*/ 15506 w 43"/>
                    <a:gd name="T19" fmla="*/ 9474 h 31"/>
                    <a:gd name="T20" fmla="*/ 19050 w 43"/>
                    <a:gd name="T21" fmla="*/ 0 h 31"/>
                    <a:gd name="T22" fmla="*/ 886 w 43"/>
                    <a:gd name="T23" fmla="*/ 0 h 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 h="31">
                      <a:moveTo>
                        <a:pt x="2" y="0"/>
                      </a:moveTo>
                      <a:lnTo>
                        <a:pt x="1" y="12"/>
                      </a:lnTo>
                      <a:lnTo>
                        <a:pt x="0" y="23"/>
                      </a:lnTo>
                      <a:lnTo>
                        <a:pt x="0" y="26"/>
                      </a:lnTo>
                      <a:lnTo>
                        <a:pt x="0" y="29"/>
                      </a:lnTo>
                      <a:lnTo>
                        <a:pt x="0" y="31"/>
                      </a:lnTo>
                      <a:lnTo>
                        <a:pt x="2" y="31"/>
                      </a:lnTo>
                      <a:lnTo>
                        <a:pt x="13" y="22"/>
                      </a:lnTo>
                      <a:lnTo>
                        <a:pt x="25" y="13"/>
                      </a:lnTo>
                      <a:lnTo>
                        <a:pt x="35" y="5"/>
                      </a:lnTo>
                      <a:lnTo>
                        <a:pt x="43" y="0"/>
                      </a:lnTo>
                      <a:lnTo>
                        <a:pt x="2" y="0"/>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08" name="Freeform 316">
                  <a:extLst>
                    <a:ext uri="{FF2B5EF4-FFF2-40B4-BE49-F238E27FC236}">
                      <a16:creationId xmlns:a16="http://schemas.microsoft.com/office/drawing/2014/main" id="{4B399AEF-6FCF-4008-93DF-5363E149499D}"/>
                    </a:ext>
                  </a:extLst>
                </p:cNvPr>
                <p:cNvSpPr>
                  <a:spLocks/>
                </p:cNvSpPr>
                <p:nvPr>
                  <p:custDataLst>
                    <p:tags r:id="rId33"/>
                  </p:custDataLst>
                </p:nvPr>
              </p:nvSpPr>
              <p:spPr bwMode="auto">
                <a:xfrm>
                  <a:off x="3767030" y="4716405"/>
                  <a:ext cx="48316" cy="91545"/>
                </a:xfrm>
                <a:custGeom>
                  <a:avLst/>
                  <a:gdLst>
                    <a:gd name="T0" fmla="*/ 1699 w 71"/>
                    <a:gd name="T1" fmla="*/ 13996 h 49"/>
                    <a:gd name="T2" fmla="*/ 1699 w 71"/>
                    <a:gd name="T3" fmla="*/ 20994 h 49"/>
                    <a:gd name="T4" fmla="*/ 2124 w 71"/>
                    <a:gd name="T5" fmla="*/ 29158 h 49"/>
                    <a:gd name="T6" fmla="*/ 2974 w 71"/>
                    <a:gd name="T7" fmla="*/ 36156 h 49"/>
                    <a:gd name="T8" fmla="*/ 3823 w 71"/>
                    <a:gd name="T9" fmla="*/ 43154 h 49"/>
                    <a:gd name="T10" fmla="*/ 5948 w 71"/>
                    <a:gd name="T11" fmla="*/ 47819 h 49"/>
                    <a:gd name="T12" fmla="*/ 7647 w 71"/>
                    <a:gd name="T13" fmla="*/ 53651 h 49"/>
                    <a:gd name="T14" fmla="*/ 9771 w 71"/>
                    <a:gd name="T15" fmla="*/ 55984 h 49"/>
                    <a:gd name="T16" fmla="*/ 12745 w 71"/>
                    <a:gd name="T17" fmla="*/ 57150 h 49"/>
                    <a:gd name="T18" fmla="*/ 14869 w 71"/>
                    <a:gd name="T19" fmla="*/ 55984 h 49"/>
                    <a:gd name="T20" fmla="*/ 16993 w 71"/>
                    <a:gd name="T21" fmla="*/ 53651 h 49"/>
                    <a:gd name="T22" fmla="*/ 19117 w 71"/>
                    <a:gd name="T23" fmla="*/ 48986 h 49"/>
                    <a:gd name="T24" fmla="*/ 21242 w 71"/>
                    <a:gd name="T25" fmla="*/ 43154 h 49"/>
                    <a:gd name="T26" fmla="*/ 25490 w 71"/>
                    <a:gd name="T27" fmla="*/ 32657 h 49"/>
                    <a:gd name="T28" fmla="*/ 30163 w 71"/>
                    <a:gd name="T29" fmla="*/ 20994 h 49"/>
                    <a:gd name="T30" fmla="*/ 25915 w 71"/>
                    <a:gd name="T31" fmla="*/ 13996 h 49"/>
                    <a:gd name="T32" fmla="*/ 22091 w 71"/>
                    <a:gd name="T33" fmla="*/ 10497 h 49"/>
                    <a:gd name="T34" fmla="*/ 18693 w 71"/>
                    <a:gd name="T35" fmla="*/ 8164 h 49"/>
                    <a:gd name="T36" fmla="*/ 15719 w 71"/>
                    <a:gd name="T37" fmla="*/ 6998 h 49"/>
                    <a:gd name="T38" fmla="*/ 12320 w 71"/>
                    <a:gd name="T39" fmla="*/ 6998 h 49"/>
                    <a:gd name="T40" fmla="*/ 8921 w 71"/>
                    <a:gd name="T41" fmla="*/ 5832 h 49"/>
                    <a:gd name="T42" fmla="*/ 5948 w 71"/>
                    <a:gd name="T43" fmla="*/ 3499 h 49"/>
                    <a:gd name="T44" fmla="*/ 1699 w 71"/>
                    <a:gd name="T45" fmla="*/ 0 h 49"/>
                    <a:gd name="T46" fmla="*/ 1274 w 71"/>
                    <a:gd name="T47" fmla="*/ 1166 h 49"/>
                    <a:gd name="T48" fmla="*/ 425 w 71"/>
                    <a:gd name="T49" fmla="*/ 6998 h 49"/>
                    <a:gd name="T50" fmla="*/ 0 w 71"/>
                    <a:gd name="T51" fmla="*/ 9331 h 49"/>
                    <a:gd name="T52" fmla="*/ 0 w 71"/>
                    <a:gd name="T53" fmla="*/ 11663 h 49"/>
                    <a:gd name="T54" fmla="*/ 425 w 71"/>
                    <a:gd name="T55" fmla="*/ 12830 h 49"/>
                    <a:gd name="T56" fmla="*/ 1699 w 71"/>
                    <a:gd name="T57" fmla="*/ 13996 h 4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71" h="49">
                      <a:moveTo>
                        <a:pt x="4" y="12"/>
                      </a:moveTo>
                      <a:lnTo>
                        <a:pt x="4" y="18"/>
                      </a:lnTo>
                      <a:lnTo>
                        <a:pt x="5" y="25"/>
                      </a:lnTo>
                      <a:lnTo>
                        <a:pt x="7" y="31"/>
                      </a:lnTo>
                      <a:lnTo>
                        <a:pt x="9" y="37"/>
                      </a:lnTo>
                      <a:lnTo>
                        <a:pt x="14" y="41"/>
                      </a:lnTo>
                      <a:lnTo>
                        <a:pt x="18" y="46"/>
                      </a:lnTo>
                      <a:lnTo>
                        <a:pt x="23" y="48"/>
                      </a:lnTo>
                      <a:lnTo>
                        <a:pt x="30" y="49"/>
                      </a:lnTo>
                      <a:lnTo>
                        <a:pt x="35" y="48"/>
                      </a:lnTo>
                      <a:lnTo>
                        <a:pt x="40" y="46"/>
                      </a:lnTo>
                      <a:lnTo>
                        <a:pt x="45" y="42"/>
                      </a:lnTo>
                      <a:lnTo>
                        <a:pt x="50" y="37"/>
                      </a:lnTo>
                      <a:lnTo>
                        <a:pt x="60" y="28"/>
                      </a:lnTo>
                      <a:lnTo>
                        <a:pt x="71" y="18"/>
                      </a:lnTo>
                      <a:lnTo>
                        <a:pt x="61" y="12"/>
                      </a:lnTo>
                      <a:lnTo>
                        <a:pt x="52" y="9"/>
                      </a:lnTo>
                      <a:lnTo>
                        <a:pt x="44" y="7"/>
                      </a:lnTo>
                      <a:lnTo>
                        <a:pt x="37" y="6"/>
                      </a:lnTo>
                      <a:lnTo>
                        <a:pt x="29" y="6"/>
                      </a:lnTo>
                      <a:lnTo>
                        <a:pt x="21" y="5"/>
                      </a:lnTo>
                      <a:lnTo>
                        <a:pt x="14" y="3"/>
                      </a:lnTo>
                      <a:lnTo>
                        <a:pt x="4" y="0"/>
                      </a:lnTo>
                      <a:lnTo>
                        <a:pt x="3" y="1"/>
                      </a:lnTo>
                      <a:lnTo>
                        <a:pt x="1" y="6"/>
                      </a:lnTo>
                      <a:lnTo>
                        <a:pt x="0" y="8"/>
                      </a:lnTo>
                      <a:lnTo>
                        <a:pt x="0" y="10"/>
                      </a:lnTo>
                      <a:lnTo>
                        <a:pt x="1" y="11"/>
                      </a:lnTo>
                      <a:lnTo>
                        <a:pt x="4" y="12"/>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09" name="Freeform 317">
                  <a:extLst>
                    <a:ext uri="{FF2B5EF4-FFF2-40B4-BE49-F238E27FC236}">
                      <a16:creationId xmlns:a16="http://schemas.microsoft.com/office/drawing/2014/main" id="{3739F99D-1A82-467B-8035-B2BF470AB5A8}"/>
                    </a:ext>
                  </a:extLst>
                </p:cNvPr>
                <p:cNvSpPr>
                  <a:spLocks/>
                </p:cNvSpPr>
                <p:nvPr>
                  <p:custDataLst>
                    <p:tags r:id="rId34"/>
                  </p:custDataLst>
                </p:nvPr>
              </p:nvSpPr>
              <p:spPr bwMode="auto">
                <a:xfrm>
                  <a:off x="3449167" y="5041898"/>
                  <a:ext cx="73744" cy="94087"/>
                </a:xfrm>
                <a:custGeom>
                  <a:avLst/>
                  <a:gdLst>
                    <a:gd name="T0" fmla="*/ 18908 w 112"/>
                    <a:gd name="T1" fmla="*/ 4518 h 26"/>
                    <a:gd name="T2" fmla="*/ 23019 w 112"/>
                    <a:gd name="T3" fmla="*/ 4518 h 26"/>
                    <a:gd name="T4" fmla="*/ 27129 w 112"/>
                    <a:gd name="T5" fmla="*/ 6777 h 26"/>
                    <a:gd name="T6" fmla="*/ 30417 w 112"/>
                    <a:gd name="T7" fmla="*/ 9036 h 26"/>
                    <a:gd name="T8" fmla="*/ 34528 w 112"/>
                    <a:gd name="T9" fmla="*/ 13555 h 26"/>
                    <a:gd name="T10" fmla="*/ 37816 w 112"/>
                    <a:gd name="T11" fmla="*/ 20332 h 26"/>
                    <a:gd name="T12" fmla="*/ 41104 w 112"/>
                    <a:gd name="T13" fmla="*/ 27109 h 26"/>
                    <a:gd name="T14" fmla="*/ 43571 w 112"/>
                    <a:gd name="T15" fmla="*/ 36146 h 26"/>
                    <a:gd name="T16" fmla="*/ 46037 w 112"/>
                    <a:gd name="T17" fmla="*/ 45182 h 26"/>
                    <a:gd name="T18" fmla="*/ 45215 w 112"/>
                    <a:gd name="T19" fmla="*/ 49701 h 26"/>
                    <a:gd name="T20" fmla="*/ 43160 w 112"/>
                    <a:gd name="T21" fmla="*/ 51960 h 26"/>
                    <a:gd name="T22" fmla="*/ 41516 w 112"/>
                    <a:gd name="T23" fmla="*/ 56478 h 26"/>
                    <a:gd name="T24" fmla="*/ 39049 w 112"/>
                    <a:gd name="T25" fmla="*/ 56478 h 26"/>
                    <a:gd name="T26" fmla="*/ 35761 w 112"/>
                    <a:gd name="T27" fmla="*/ 58737 h 26"/>
                    <a:gd name="T28" fmla="*/ 32473 w 112"/>
                    <a:gd name="T29" fmla="*/ 58737 h 26"/>
                    <a:gd name="T30" fmla="*/ 27129 w 112"/>
                    <a:gd name="T31" fmla="*/ 54219 h 26"/>
                    <a:gd name="T32" fmla="*/ 16853 w 112"/>
                    <a:gd name="T33" fmla="*/ 42923 h 26"/>
                    <a:gd name="T34" fmla="*/ 6577 w 112"/>
                    <a:gd name="T35" fmla="*/ 29369 h 26"/>
                    <a:gd name="T36" fmla="*/ 0 w 112"/>
                    <a:gd name="T37" fmla="*/ 18073 h 26"/>
                    <a:gd name="T38" fmla="*/ 2055 w 112"/>
                    <a:gd name="T39" fmla="*/ 9036 h 26"/>
                    <a:gd name="T40" fmla="*/ 4521 w 112"/>
                    <a:gd name="T41" fmla="*/ 4518 h 26"/>
                    <a:gd name="T42" fmla="*/ 7399 w 112"/>
                    <a:gd name="T43" fmla="*/ 2259 h 26"/>
                    <a:gd name="T44" fmla="*/ 10276 w 112"/>
                    <a:gd name="T45" fmla="*/ 0 h 26"/>
                    <a:gd name="T46" fmla="*/ 15209 w 112"/>
                    <a:gd name="T47" fmla="*/ 2259 h 26"/>
                    <a:gd name="T48" fmla="*/ 18908 w 112"/>
                    <a:gd name="T49" fmla="*/ 4518 h 2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12" h="26">
                      <a:moveTo>
                        <a:pt x="46" y="2"/>
                      </a:moveTo>
                      <a:lnTo>
                        <a:pt x="56" y="2"/>
                      </a:lnTo>
                      <a:lnTo>
                        <a:pt x="66" y="3"/>
                      </a:lnTo>
                      <a:lnTo>
                        <a:pt x="74" y="4"/>
                      </a:lnTo>
                      <a:lnTo>
                        <a:pt x="84" y="6"/>
                      </a:lnTo>
                      <a:lnTo>
                        <a:pt x="92" y="9"/>
                      </a:lnTo>
                      <a:lnTo>
                        <a:pt x="100" y="12"/>
                      </a:lnTo>
                      <a:lnTo>
                        <a:pt x="106" y="16"/>
                      </a:lnTo>
                      <a:lnTo>
                        <a:pt x="112" y="20"/>
                      </a:lnTo>
                      <a:lnTo>
                        <a:pt x="110" y="22"/>
                      </a:lnTo>
                      <a:lnTo>
                        <a:pt x="105" y="23"/>
                      </a:lnTo>
                      <a:lnTo>
                        <a:pt x="101" y="25"/>
                      </a:lnTo>
                      <a:lnTo>
                        <a:pt x="95" y="25"/>
                      </a:lnTo>
                      <a:lnTo>
                        <a:pt x="87" y="26"/>
                      </a:lnTo>
                      <a:lnTo>
                        <a:pt x="79" y="26"/>
                      </a:lnTo>
                      <a:lnTo>
                        <a:pt x="66" y="24"/>
                      </a:lnTo>
                      <a:lnTo>
                        <a:pt x="41" y="19"/>
                      </a:lnTo>
                      <a:lnTo>
                        <a:pt x="16" y="13"/>
                      </a:lnTo>
                      <a:lnTo>
                        <a:pt x="0" y="8"/>
                      </a:lnTo>
                      <a:lnTo>
                        <a:pt x="5" y="4"/>
                      </a:lnTo>
                      <a:lnTo>
                        <a:pt x="11" y="2"/>
                      </a:lnTo>
                      <a:lnTo>
                        <a:pt x="18" y="1"/>
                      </a:lnTo>
                      <a:lnTo>
                        <a:pt x="25" y="0"/>
                      </a:lnTo>
                      <a:lnTo>
                        <a:pt x="37" y="1"/>
                      </a:lnTo>
                      <a:lnTo>
                        <a:pt x="46" y="2"/>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10" name="Freeform 318">
                  <a:extLst>
                    <a:ext uri="{FF2B5EF4-FFF2-40B4-BE49-F238E27FC236}">
                      <a16:creationId xmlns:a16="http://schemas.microsoft.com/office/drawing/2014/main" id="{E66DD5E4-4B91-4D1E-9758-8EFD7D6EF58D}"/>
                    </a:ext>
                  </a:extLst>
                </p:cNvPr>
                <p:cNvSpPr>
                  <a:spLocks/>
                </p:cNvSpPr>
                <p:nvPr>
                  <p:custDataLst>
                    <p:tags r:id="rId35"/>
                  </p:custDataLst>
                </p:nvPr>
              </p:nvSpPr>
              <p:spPr bwMode="auto">
                <a:xfrm>
                  <a:off x="3606827" y="5102928"/>
                  <a:ext cx="22885" cy="94087"/>
                </a:xfrm>
                <a:custGeom>
                  <a:avLst/>
                  <a:gdLst>
                    <a:gd name="T0" fmla="*/ 0 w 41"/>
                    <a:gd name="T1" fmla="*/ 0 h 25"/>
                    <a:gd name="T2" fmla="*/ 14287 w 41"/>
                    <a:gd name="T3" fmla="*/ 0 h 25"/>
                    <a:gd name="T4" fmla="*/ 9757 w 41"/>
                    <a:gd name="T5" fmla="*/ 18796 h 25"/>
                    <a:gd name="T6" fmla="*/ 6272 w 41"/>
                    <a:gd name="T7" fmla="*/ 35242 h 25"/>
                    <a:gd name="T8" fmla="*/ 3136 w 41"/>
                    <a:gd name="T9" fmla="*/ 46990 h 25"/>
                    <a:gd name="T10" fmla="*/ 0 w 41"/>
                    <a:gd name="T11" fmla="*/ 58737 h 25"/>
                    <a:gd name="T12" fmla="*/ 0 w 41"/>
                    <a:gd name="T13" fmla="*/ 0 h 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1" h="25">
                      <a:moveTo>
                        <a:pt x="0" y="0"/>
                      </a:moveTo>
                      <a:lnTo>
                        <a:pt x="41" y="0"/>
                      </a:lnTo>
                      <a:lnTo>
                        <a:pt x="28" y="8"/>
                      </a:lnTo>
                      <a:lnTo>
                        <a:pt x="18" y="15"/>
                      </a:lnTo>
                      <a:lnTo>
                        <a:pt x="9" y="20"/>
                      </a:lnTo>
                      <a:lnTo>
                        <a:pt x="0" y="25"/>
                      </a:lnTo>
                      <a:lnTo>
                        <a:pt x="0" y="0"/>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11" name="Freeform 319">
                  <a:extLst>
                    <a:ext uri="{FF2B5EF4-FFF2-40B4-BE49-F238E27FC236}">
                      <a16:creationId xmlns:a16="http://schemas.microsoft.com/office/drawing/2014/main" id="{65148816-44F1-4B05-8F1A-AF7911EBF48D}"/>
                    </a:ext>
                  </a:extLst>
                </p:cNvPr>
                <p:cNvSpPr>
                  <a:spLocks/>
                </p:cNvSpPr>
                <p:nvPr>
                  <p:custDataLst>
                    <p:tags r:id="rId36"/>
                  </p:custDataLst>
                </p:nvPr>
              </p:nvSpPr>
              <p:spPr bwMode="auto">
                <a:xfrm>
                  <a:off x="3339821" y="4993582"/>
                  <a:ext cx="58488" cy="89003"/>
                </a:xfrm>
                <a:custGeom>
                  <a:avLst/>
                  <a:gdLst>
                    <a:gd name="T0" fmla="*/ 0 w 81"/>
                    <a:gd name="T1" fmla="*/ 55563 h 31"/>
                    <a:gd name="T2" fmla="*/ 0 w 81"/>
                    <a:gd name="T3" fmla="*/ 39432 h 31"/>
                    <a:gd name="T4" fmla="*/ 0 w 81"/>
                    <a:gd name="T5" fmla="*/ 23301 h 31"/>
                    <a:gd name="T6" fmla="*/ 0 w 81"/>
                    <a:gd name="T7" fmla="*/ 17924 h 31"/>
                    <a:gd name="T8" fmla="*/ 902 w 81"/>
                    <a:gd name="T9" fmla="*/ 14339 h 31"/>
                    <a:gd name="T10" fmla="*/ 1352 w 81"/>
                    <a:gd name="T11" fmla="*/ 10754 h 31"/>
                    <a:gd name="T12" fmla="*/ 1803 w 81"/>
                    <a:gd name="T13" fmla="*/ 7169 h 31"/>
                    <a:gd name="T14" fmla="*/ 3606 w 81"/>
                    <a:gd name="T15" fmla="*/ 3585 h 31"/>
                    <a:gd name="T16" fmla="*/ 6311 w 81"/>
                    <a:gd name="T17" fmla="*/ 0 h 31"/>
                    <a:gd name="T18" fmla="*/ 11720 w 81"/>
                    <a:gd name="T19" fmla="*/ 1792 h 31"/>
                    <a:gd name="T20" fmla="*/ 18482 w 81"/>
                    <a:gd name="T21" fmla="*/ 1792 h 31"/>
                    <a:gd name="T22" fmla="*/ 25244 w 81"/>
                    <a:gd name="T23" fmla="*/ 1792 h 31"/>
                    <a:gd name="T24" fmla="*/ 29301 w 81"/>
                    <a:gd name="T25" fmla="*/ 1792 h 31"/>
                    <a:gd name="T26" fmla="*/ 32907 w 81"/>
                    <a:gd name="T27" fmla="*/ 1792 h 31"/>
                    <a:gd name="T28" fmla="*/ 36513 w 81"/>
                    <a:gd name="T29" fmla="*/ 1792 h 31"/>
                    <a:gd name="T30" fmla="*/ 32907 w 81"/>
                    <a:gd name="T31" fmla="*/ 10754 h 31"/>
                    <a:gd name="T32" fmla="*/ 30202 w 81"/>
                    <a:gd name="T33" fmla="*/ 17924 h 31"/>
                    <a:gd name="T34" fmla="*/ 28850 w 81"/>
                    <a:gd name="T35" fmla="*/ 25093 h 31"/>
                    <a:gd name="T36" fmla="*/ 27948 w 81"/>
                    <a:gd name="T37" fmla="*/ 32262 h 31"/>
                    <a:gd name="T38" fmla="*/ 26596 w 81"/>
                    <a:gd name="T39" fmla="*/ 37639 h 31"/>
                    <a:gd name="T40" fmla="*/ 24342 w 81"/>
                    <a:gd name="T41" fmla="*/ 41224 h 31"/>
                    <a:gd name="T42" fmla="*/ 21187 w 81"/>
                    <a:gd name="T43" fmla="*/ 44809 h 31"/>
                    <a:gd name="T44" fmla="*/ 15326 w 81"/>
                    <a:gd name="T45" fmla="*/ 44809 h 31"/>
                    <a:gd name="T46" fmla="*/ 0 w 81"/>
                    <a:gd name="T47" fmla="*/ 55563 h 3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1" h="31">
                      <a:moveTo>
                        <a:pt x="0" y="31"/>
                      </a:moveTo>
                      <a:lnTo>
                        <a:pt x="0" y="22"/>
                      </a:lnTo>
                      <a:lnTo>
                        <a:pt x="0" y="13"/>
                      </a:lnTo>
                      <a:lnTo>
                        <a:pt x="0" y="10"/>
                      </a:lnTo>
                      <a:lnTo>
                        <a:pt x="2" y="8"/>
                      </a:lnTo>
                      <a:lnTo>
                        <a:pt x="3" y="6"/>
                      </a:lnTo>
                      <a:lnTo>
                        <a:pt x="4" y="4"/>
                      </a:lnTo>
                      <a:lnTo>
                        <a:pt x="8" y="2"/>
                      </a:lnTo>
                      <a:lnTo>
                        <a:pt x="14" y="0"/>
                      </a:lnTo>
                      <a:lnTo>
                        <a:pt x="26" y="1"/>
                      </a:lnTo>
                      <a:lnTo>
                        <a:pt x="41" y="1"/>
                      </a:lnTo>
                      <a:lnTo>
                        <a:pt x="56" y="1"/>
                      </a:lnTo>
                      <a:lnTo>
                        <a:pt x="65" y="1"/>
                      </a:lnTo>
                      <a:lnTo>
                        <a:pt x="73" y="1"/>
                      </a:lnTo>
                      <a:lnTo>
                        <a:pt x="81" y="1"/>
                      </a:lnTo>
                      <a:lnTo>
                        <a:pt x="73" y="6"/>
                      </a:lnTo>
                      <a:lnTo>
                        <a:pt x="67" y="10"/>
                      </a:lnTo>
                      <a:lnTo>
                        <a:pt x="64" y="14"/>
                      </a:lnTo>
                      <a:lnTo>
                        <a:pt x="62" y="18"/>
                      </a:lnTo>
                      <a:lnTo>
                        <a:pt x="59" y="21"/>
                      </a:lnTo>
                      <a:lnTo>
                        <a:pt x="54" y="23"/>
                      </a:lnTo>
                      <a:lnTo>
                        <a:pt x="47" y="25"/>
                      </a:lnTo>
                      <a:lnTo>
                        <a:pt x="34" y="25"/>
                      </a:lnTo>
                      <a:lnTo>
                        <a:pt x="0" y="31"/>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12" name="Freeform 320">
                  <a:extLst>
                    <a:ext uri="{FF2B5EF4-FFF2-40B4-BE49-F238E27FC236}">
                      <a16:creationId xmlns:a16="http://schemas.microsoft.com/office/drawing/2014/main" id="{25C817B6-C3C7-4072-949D-E27C6F5C4465}"/>
                    </a:ext>
                  </a:extLst>
                </p:cNvPr>
                <p:cNvSpPr>
                  <a:spLocks/>
                </p:cNvSpPr>
                <p:nvPr>
                  <p:custDataLst>
                    <p:tags r:id="rId37"/>
                  </p:custDataLst>
                </p:nvPr>
              </p:nvSpPr>
              <p:spPr bwMode="auto">
                <a:xfrm>
                  <a:off x="3411022" y="4970696"/>
                  <a:ext cx="63574" cy="89001"/>
                </a:xfrm>
                <a:custGeom>
                  <a:avLst/>
                  <a:gdLst>
                    <a:gd name="T0" fmla="*/ 892 w 89"/>
                    <a:gd name="T1" fmla="*/ 55562 h 49"/>
                    <a:gd name="T2" fmla="*/ 39688 w 89"/>
                    <a:gd name="T3" fmla="*/ 55562 h 49"/>
                    <a:gd name="T4" fmla="*/ 34783 w 89"/>
                    <a:gd name="T5" fmla="*/ 46491 h 49"/>
                    <a:gd name="T6" fmla="*/ 30323 w 89"/>
                    <a:gd name="T7" fmla="*/ 39687 h 49"/>
                    <a:gd name="T8" fmla="*/ 25418 w 89"/>
                    <a:gd name="T9" fmla="*/ 34018 h 49"/>
                    <a:gd name="T10" fmla="*/ 20513 w 89"/>
                    <a:gd name="T11" fmla="*/ 28348 h 49"/>
                    <a:gd name="T12" fmla="*/ 16054 w 89"/>
                    <a:gd name="T13" fmla="*/ 23812 h 49"/>
                    <a:gd name="T14" fmla="*/ 11594 w 89"/>
                    <a:gd name="T15" fmla="*/ 15875 h 49"/>
                    <a:gd name="T16" fmla="*/ 7135 w 89"/>
                    <a:gd name="T17" fmla="*/ 9071 h 49"/>
                    <a:gd name="T18" fmla="*/ 4013 w 89"/>
                    <a:gd name="T19" fmla="*/ 0 h 49"/>
                    <a:gd name="T20" fmla="*/ 1784 w 89"/>
                    <a:gd name="T21" fmla="*/ 11339 h 49"/>
                    <a:gd name="T22" fmla="*/ 446 w 89"/>
                    <a:gd name="T23" fmla="*/ 26080 h 49"/>
                    <a:gd name="T24" fmla="*/ 0 w 89"/>
                    <a:gd name="T25" fmla="*/ 32884 h 49"/>
                    <a:gd name="T26" fmla="*/ 0 w 89"/>
                    <a:gd name="T27" fmla="*/ 40821 h 49"/>
                    <a:gd name="T28" fmla="*/ 0 w 89"/>
                    <a:gd name="T29" fmla="*/ 48758 h 49"/>
                    <a:gd name="T30" fmla="*/ 892 w 89"/>
                    <a:gd name="T31" fmla="*/ 55562 h 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9" h="49">
                      <a:moveTo>
                        <a:pt x="2" y="49"/>
                      </a:moveTo>
                      <a:lnTo>
                        <a:pt x="89" y="49"/>
                      </a:lnTo>
                      <a:lnTo>
                        <a:pt x="78" y="41"/>
                      </a:lnTo>
                      <a:lnTo>
                        <a:pt x="68" y="35"/>
                      </a:lnTo>
                      <a:lnTo>
                        <a:pt x="57" y="30"/>
                      </a:lnTo>
                      <a:lnTo>
                        <a:pt x="46" y="25"/>
                      </a:lnTo>
                      <a:lnTo>
                        <a:pt x="36" y="21"/>
                      </a:lnTo>
                      <a:lnTo>
                        <a:pt x="26" y="14"/>
                      </a:lnTo>
                      <a:lnTo>
                        <a:pt x="16" y="8"/>
                      </a:lnTo>
                      <a:lnTo>
                        <a:pt x="9" y="0"/>
                      </a:lnTo>
                      <a:lnTo>
                        <a:pt x="4" y="10"/>
                      </a:lnTo>
                      <a:lnTo>
                        <a:pt x="1" y="23"/>
                      </a:lnTo>
                      <a:lnTo>
                        <a:pt x="0" y="29"/>
                      </a:lnTo>
                      <a:lnTo>
                        <a:pt x="0" y="36"/>
                      </a:lnTo>
                      <a:lnTo>
                        <a:pt x="0" y="43"/>
                      </a:lnTo>
                      <a:lnTo>
                        <a:pt x="2" y="49"/>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13" name="Freeform 321">
                  <a:extLst>
                    <a:ext uri="{FF2B5EF4-FFF2-40B4-BE49-F238E27FC236}">
                      <a16:creationId xmlns:a16="http://schemas.microsoft.com/office/drawing/2014/main" id="{2D5FF8B2-899A-4160-B867-2838E088D041}"/>
                    </a:ext>
                  </a:extLst>
                </p:cNvPr>
                <p:cNvSpPr>
                  <a:spLocks/>
                </p:cNvSpPr>
                <p:nvPr>
                  <p:custDataLst>
                    <p:tags r:id="rId38"/>
                  </p:custDataLst>
                </p:nvPr>
              </p:nvSpPr>
              <p:spPr bwMode="auto">
                <a:xfrm>
                  <a:off x="3494939" y="4985954"/>
                  <a:ext cx="58486" cy="94087"/>
                </a:xfrm>
                <a:custGeom>
                  <a:avLst/>
                  <a:gdLst>
                    <a:gd name="T0" fmla="*/ 0 w 86"/>
                    <a:gd name="T1" fmla="*/ 26815 h 46"/>
                    <a:gd name="T2" fmla="*/ 5944 w 86"/>
                    <a:gd name="T3" fmla="*/ 33199 h 46"/>
                    <a:gd name="T4" fmla="*/ 10614 w 86"/>
                    <a:gd name="T5" fmla="*/ 37030 h 46"/>
                    <a:gd name="T6" fmla="*/ 12737 w 86"/>
                    <a:gd name="T7" fmla="*/ 38307 h 46"/>
                    <a:gd name="T8" fmla="*/ 15284 w 86"/>
                    <a:gd name="T9" fmla="*/ 38307 h 46"/>
                    <a:gd name="T10" fmla="*/ 17407 w 86"/>
                    <a:gd name="T11" fmla="*/ 37030 h 46"/>
                    <a:gd name="T12" fmla="*/ 19530 w 86"/>
                    <a:gd name="T13" fmla="*/ 34476 h 46"/>
                    <a:gd name="T14" fmla="*/ 19530 w 86"/>
                    <a:gd name="T15" fmla="*/ 45968 h 46"/>
                    <a:gd name="T16" fmla="*/ 19530 w 86"/>
                    <a:gd name="T17" fmla="*/ 58737 h 46"/>
                    <a:gd name="T18" fmla="*/ 23775 w 86"/>
                    <a:gd name="T19" fmla="*/ 57460 h 46"/>
                    <a:gd name="T20" fmla="*/ 28445 w 86"/>
                    <a:gd name="T21" fmla="*/ 54906 h 46"/>
                    <a:gd name="T22" fmla="*/ 32691 w 86"/>
                    <a:gd name="T23" fmla="*/ 51076 h 46"/>
                    <a:gd name="T24" fmla="*/ 36512 w 86"/>
                    <a:gd name="T25" fmla="*/ 51076 h 46"/>
                    <a:gd name="T26" fmla="*/ 35238 w 86"/>
                    <a:gd name="T27" fmla="*/ 40861 h 46"/>
                    <a:gd name="T28" fmla="*/ 33965 w 86"/>
                    <a:gd name="T29" fmla="*/ 31922 h 46"/>
                    <a:gd name="T30" fmla="*/ 31417 w 86"/>
                    <a:gd name="T31" fmla="*/ 24261 h 46"/>
                    <a:gd name="T32" fmla="*/ 29719 w 86"/>
                    <a:gd name="T33" fmla="*/ 17876 h 46"/>
                    <a:gd name="T34" fmla="*/ 27172 w 86"/>
                    <a:gd name="T35" fmla="*/ 11492 h 46"/>
                    <a:gd name="T36" fmla="*/ 24624 w 86"/>
                    <a:gd name="T37" fmla="*/ 7661 h 46"/>
                    <a:gd name="T38" fmla="*/ 21652 w 86"/>
                    <a:gd name="T39" fmla="*/ 3831 h 46"/>
                    <a:gd name="T40" fmla="*/ 19530 w 86"/>
                    <a:gd name="T41" fmla="*/ 1277 h 46"/>
                    <a:gd name="T42" fmla="*/ 16558 w 86"/>
                    <a:gd name="T43" fmla="*/ 0 h 46"/>
                    <a:gd name="T44" fmla="*/ 14010 w 86"/>
                    <a:gd name="T45" fmla="*/ 0 h 46"/>
                    <a:gd name="T46" fmla="*/ 11039 w 86"/>
                    <a:gd name="T47" fmla="*/ 1277 h 46"/>
                    <a:gd name="T48" fmla="*/ 8067 w 86"/>
                    <a:gd name="T49" fmla="*/ 3831 h 46"/>
                    <a:gd name="T50" fmla="*/ 5944 w 86"/>
                    <a:gd name="T51" fmla="*/ 7661 h 46"/>
                    <a:gd name="T52" fmla="*/ 3396 w 86"/>
                    <a:gd name="T53" fmla="*/ 12769 h 46"/>
                    <a:gd name="T54" fmla="*/ 1698 w 86"/>
                    <a:gd name="T55" fmla="*/ 19153 h 46"/>
                    <a:gd name="T56" fmla="*/ 0 w 86"/>
                    <a:gd name="T57" fmla="*/ 26815 h 4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86" h="46">
                      <a:moveTo>
                        <a:pt x="0" y="21"/>
                      </a:moveTo>
                      <a:lnTo>
                        <a:pt x="14" y="26"/>
                      </a:lnTo>
                      <a:lnTo>
                        <a:pt x="25" y="29"/>
                      </a:lnTo>
                      <a:lnTo>
                        <a:pt x="30" y="30"/>
                      </a:lnTo>
                      <a:lnTo>
                        <a:pt x="36" y="30"/>
                      </a:lnTo>
                      <a:lnTo>
                        <a:pt x="41" y="29"/>
                      </a:lnTo>
                      <a:lnTo>
                        <a:pt x="46" y="27"/>
                      </a:lnTo>
                      <a:lnTo>
                        <a:pt x="46" y="36"/>
                      </a:lnTo>
                      <a:lnTo>
                        <a:pt x="46" y="46"/>
                      </a:lnTo>
                      <a:lnTo>
                        <a:pt x="56" y="45"/>
                      </a:lnTo>
                      <a:lnTo>
                        <a:pt x="67" y="43"/>
                      </a:lnTo>
                      <a:lnTo>
                        <a:pt x="77" y="40"/>
                      </a:lnTo>
                      <a:lnTo>
                        <a:pt x="86" y="40"/>
                      </a:lnTo>
                      <a:lnTo>
                        <a:pt x="83" y="32"/>
                      </a:lnTo>
                      <a:lnTo>
                        <a:pt x="80" y="25"/>
                      </a:lnTo>
                      <a:lnTo>
                        <a:pt x="74" y="19"/>
                      </a:lnTo>
                      <a:lnTo>
                        <a:pt x="70" y="14"/>
                      </a:lnTo>
                      <a:lnTo>
                        <a:pt x="64" y="9"/>
                      </a:lnTo>
                      <a:lnTo>
                        <a:pt x="58" y="6"/>
                      </a:lnTo>
                      <a:lnTo>
                        <a:pt x="51" y="3"/>
                      </a:lnTo>
                      <a:lnTo>
                        <a:pt x="46" y="1"/>
                      </a:lnTo>
                      <a:lnTo>
                        <a:pt x="39" y="0"/>
                      </a:lnTo>
                      <a:lnTo>
                        <a:pt x="33" y="0"/>
                      </a:lnTo>
                      <a:lnTo>
                        <a:pt x="26" y="1"/>
                      </a:lnTo>
                      <a:lnTo>
                        <a:pt x="19" y="3"/>
                      </a:lnTo>
                      <a:lnTo>
                        <a:pt x="14" y="6"/>
                      </a:lnTo>
                      <a:lnTo>
                        <a:pt x="8" y="10"/>
                      </a:lnTo>
                      <a:lnTo>
                        <a:pt x="4" y="15"/>
                      </a:lnTo>
                      <a:lnTo>
                        <a:pt x="0" y="21"/>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14" name="Freeform 322">
                  <a:extLst>
                    <a:ext uri="{FF2B5EF4-FFF2-40B4-BE49-F238E27FC236}">
                      <a16:creationId xmlns:a16="http://schemas.microsoft.com/office/drawing/2014/main" id="{86AB7977-C1C4-45A5-88D1-9F3641E1C19B}"/>
                    </a:ext>
                  </a:extLst>
                </p:cNvPr>
                <p:cNvSpPr>
                  <a:spLocks/>
                </p:cNvSpPr>
                <p:nvPr>
                  <p:custDataLst>
                    <p:tags r:id="rId39"/>
                  </p:custDataLst>
                </p:nvPr>
              </p:nvSpPr>
              <p:spPr bwMode="auto">
                <a:xfrm>
                  <a:off x="3578854" y="4993582"/>
                  <a:ext cx="40687" cy="89003"/>
                </a:xfrm>
                <a:custGeom>
                  <a:avLst/>
                  <a:gdLst>
                    <a:gd name="T0" fmla="*/ 0 w 59"/>
                    <a:gd name="T1" fmla="*/ 0 h 18"/>
                    <a:gd name="T2" fmla="*/ 0 w 59"/>
                    <a:gd name="T3" fmla="*/ 55563 h 18"/>
                    <a:gd name="T4" fmla="*/ 16790 w 59"/>
                    <a:gd name="T5" fmla="*/ 55563 h 18"/>
                    <a:gd name="T6" fmla="*/ 25400 w 59"/>
                    <a:gd name="T7" fmla="*/ 18521 h 18"/>
                    <a:gd name="T8" fmla="*/ 21956 w 59"/>
                    <a:gd name="T9" fmla="*/ 15434 h 18"/>
                    <a:gd name="T10" fmla="*/ 19373 w 59"/>
                    <a:gd name="T11" fmla="*/ 12347 h 18"/>
                    <a:gd name="T12" fmla="*/ 15929 w 59"/>
                    <a:gd name="T13" fmla="*/ 15434 h 18"/>
                    <a:gd name="T14" fmla="*/ 12485 w 59"/>
                    <a:gd name="T15" fmla="*/ 18521 h 18"/>
                    <a:gd name="T16" fmla="*/ 9471 w 59"/>
                    <a:gd name="T17" fmla="*/ 18521 h 18"/>
                    <a:gd name="T18" fmla="*/ 6027 w 59"/>
                    <a:gd name="T19" fmla="*/ 15434 h 18"/>
                    <a:gd name="T20" fmla="*/ 3014 w 59"/>
                    <a:gd name="T21" fmla="*/ 12347 h 18"/>
                    <a:gd name="T22" fmla="*/ 0 w 59"/>
                    <a:gd name="T23" fmla="*/ 0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9" h="18">
                      <a:moveTo>
                        <a:pt x="0" y="0"/>
                      </a:moveTo>
                      <a:lnTo>
                        <a:pt x="0" y="18"/>
                      </a:lnTo>
                      <a:lnTo>
                        <a:pt x="39" y="18"/>
                      </a:lnTo>
                      <a:lnTo>
                        <a:pt x="59" y="6"/>
                      </a:lnTo>
                      <a:lnTo>
                        <a:pt x="51" y="5"/>
                      </a:lnTo>
                      <a:lnTo>
                        <a:pt x="45" y="4"/>
                      </a:lnTo>
                      <a:lnTo>
                        <a:pt x="37" y="5"/>
                      </a:lnTo>
                      <a:lnTo>
                        <a:pt x="29" y="6"/>
                      </a:lnTo>
                      <a:lnTo>
                        <a:pt x="22" y="6"/>
                      </a:lnTo>
                      <a:lnTo>
                        <a:pt x="14" y="5"/>
                      </a:lnTo>
                      <a:lnTo>
                        <a:pt x="7" y="4"/>
                      </a:lnTo>
                      <a:lnTo>
                        <a:pt x="0" y="0"/>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15" name="Freeform 323">
                  <a:extLst>
                    <a:ext uri="{FF2B5EF4-FFF2-40B4-BE49-F238E27FC236}">
                      <a16:creationId xmlns:a16="http://schemas.microsoft.com/office/drawing/2014/main" id="{AEEC7054-FBFC-4E74-9154-A4F0E4539E9C}"/>
                    </a:ext>
                  </a:extLst>
                </p:cNvPr>
                <p:cNvSpPr>
                  <a:spLocks/>
                </p:cNvSpPr>
                <p:nvPr>
                  <p:custDataLst>
                    <p:tags r:id="rId40"/>
                  </p:custDataLst>
                </p:nvPr>
              </p:nvSpPr>
              <p:spPr bwMode="auto">
                <a:xfrm>
                  <a:off x="3695828" y="4980868"/>
                  <a:ext cx="2544" cy="89001"/>
                </a:xfrm>
                <a:custGeom>
                  <a:avLst/>
                  <a:gdLst>
                    <a:gd name="T0" fmla="*/ 1588 w 4"/>
                    <a:gd name="T1" fmla="*/ 55562 h 19"/>
                    <a:gd name="T2" fmla="*/ 1588 w 4"/>
                    <a:gd name="T3" fmla="*/ 0 h 19"/>
                    <a:gd name="T4" fmla="*/ 794 w 4"/>
                    <a:gd name="T5" fmla="*/ 2924 h 19"/>
                    <a:gd name="T6" fmla="*/ 397 w 4"/>
                    <a:gd name="T7" fmla="*/ 8773 h 19"/>
                    <a:gd name="T8" fmla="*/ 0 w 4"/>
                    <a:gd name="T9" fmla="*/ 17546 h 19"/>
                    <a:gd name="T10" fmla="*/ 0 w 4"/>
                    <a:gd name="T11" fmla="*/ 29243 h 19"/>
                    <a:gd name="T12" fmla="*/ 0 w 4"/>
                    <a:gd name="T13" fmla="*/ 40940 h 19"/>
                    <a:gd name="T14" fmla="*/ 397 w 4"/>
                    <a:gd name="T15" fmla="*/ 46789 h 19"/>
                    <a:gd name="T16" fmla="*/ 794 w 4"/>
                    <a:gd name="T17" fmla="*/ 55562 h 19"/>
                    <a:gd name="T18" fmla="*/ 1588 w 4"/>
                    <a:gd name="T19" fmla="*/ 5556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19">
                      <a:moveTo>
                        <a:pt x="4" y="19"/>
                      </a:moveTo>
                      <a:lnTo>
                        <a:pt x="4" y="0"/>
                      </a:lnTo>
                      <a:lnTo>
                        <a:pt x="2" y="1"/>
                      </a:lnTo>
                      <a:lnTo>
                        <a:pt x="1" y="3"/>
                      </a:lnTo>
                      <a:lnTo>
                        <a:pt x="0" y="6"/>
                      </a:lnTo>
                      <a:lnTo>
                        <a:pt x="0" y="10"/>
                      </a:lnTo>
                      <a:lnTo>
                        <a:pt x="0" y="14"/>
                      </a:lnTo>
                      <a:lnTo>
                        <a:pt x="1" y="16"/>
                      </a:lnTo>
                      <a:lnTo>
                        <a:pt x="2" y="19"/>
                      </a:lnTo>
                      <a:lnTo>
                        <a:pt x="4" y="19"/>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16" name="Freeform 324">
                  <a:extLst>
                    <a:ext uri="{FF2B5EF4-FFF2-40B4-BE49-F238E27FC236}">
                      <a16:creationId xmlns:a16="http://schemas.microsoft.com/office/drawing/2014/main" id="{575C66DA-F711-4A65-B8AF-70EE2A331FE8}"/>
                    </a:ext>
                  </a:extLst>
                </p:cNvPr>
                <p:cNvSpPr>
                  <a:spLocks/>
                </p:cNvSpPr>
                <p:nvPr>
                  <p:custDataLst>
                    <p:tags r:id="rId41"/>
                  </p:custDataLst>
                </p:nvPr>
              </p:nvSpPr>
              <p:spPr bwMode="auto">
                <a:xfrm>
                  <a:off x="3014328" y="4683346"/>
                  <a:ext cx="33059" cy="94089"/>
                </a:xfrm>
                <a:custGeom>
                  <a:avLst/>
                  <a:gdLst>
                    <a:gd name="T0" fmla="*/ 0 w 46"/>
                    <a:gd name="T1" fmla="*/ 58738 h 50"/>
                    <a:gd name="T2" fmla="*/ 3141 w 46"/>
                    <a:gd name="T3" fmla="*/ 0 h 50"/>
                    <a:gd name="T4" fmla="*/ 10319 w 46"/>
                    <a:gd name="T5" fmla="*/ 9398 h 50"/>
                    <a:gd name="T6" fmla="*/ 15254 w 46"/>
                    <a:gd name="T7" fmla="*/ 16447 h 50"/>
                    <a:gd name="T8" fmla="*/ 16600 w 46"/>
                    <a:gd name="T9" fmla="*/ 21146 h 50"/>
                    <a:gd name="T10" fmla="*/ 18395 w 46"/>
                    <a:gd name="T11" fmla="*/ 25845 h 50"/>
                    <a:gd name="T12" fmla="*/ 19741 w 46"/>
                    <a:gd name="T13" fmla="*/ 35243 h 50"/>
                    <a:gd name="T14" fmla="*/ 20638 w 46"/>
                    <a:gd name="T15" fmla="*/ 44641 h 50"/>
                    <a:gd name="T16" fmla="*/ 15254 w 46"/>
                    <a:gd name="T17" fmla="*/ 49340 h 50"/>
                    <a:gd name="T18" fmla="*/ 9422 w 46"/>
                    <a:gd name="T19" fmla="*/ 54039 h 50"/>
                    <a:gd name="T20" fmla="*/ 3589 w 46"/>
                    <a:gd name="T21" fmla="*/ 57563 h 50"/>
                    <a:gd name="T22" fmla="*/ 0 w 46"/>
                    <a:gd name="T23" fmla="*/ 58738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6" h="50">
                      <a:moveTo>
                        <a:pt x="0" y="50"/>
                      </a:moveTo>
                      <a:lnTo>
                        <a:pt x="7" y="0"/>
                      </a:lnTo>
                      <a:lnTo>
                        <a:pt x="23" y="8"/>
                      </a:lnTo>
                      <a:lnTo>
                        <a:pt x="34" y="14"/>
                      </a:lnTo>
                      <a:lnTo>
                        <a:pt x="37" y="18"/>
                      </a:lnTo>
                      <a:lnTo>
                        <a:pt x="41" y="22"/>
                      </a:lnTo>
                      <a:lnTo>
                        <a:pt x="44" y="30"/>
                      </a:lnTo>
                      <a:lnTo>
                        <a:pt x="46" y="38"/>
                      </a:lnTo>
                      <a:lnTo>
                        <a:pt x="34" y="42"/>
                      </a:lnTo>
                      <a:lnTo>
                        <a:pt x="21" y="46"/>
                      </a:lnTo>
                      <a:lnTo>
                        <a:pt x="8" y="49"/>
                      </a:lnTo>
                      <a:lnTo>
                        <a:pt x="0" y="50"/>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17" name="Freeform 325">
                  <a:extLst>
                    <a:ext uri="{FF2B5EF4-FFF2-40B4-BE49-F238E27FC236}">
                      <a16:creationId xmlns:a16="http://schemas.microsoft.com/office/drawing/2014/main" id="{82212EE2-1676-4F79-965E-B1B7D70DC848}"/>
                    </a:ext>
                  </a:extLst>
                </p:cNvPr>
                <p:cNvSpPr>
                  <a:spLocks/>
                </p:cNvSpPr>
                <p:nvPr>
                  <p:custDataLst>
                    <p:tags r:id="rId42"/>
                  </p:custDataLst>
                </p:nvPr>
              </p:nvSpPr>
              <p:spPr bwMode="auto">
                <a:xfrm>
                  <a:off x="2927869" y="4640118"/>
                  <a:ext cx="48316" cy="94087"/>
                </a:xfrm>
                <a:custGeom>
                  <a:avLst/>
                  <a:gdLst>
                    <a:gd name="T0" fmla="*/ 0 w 66"/>
                    <a:gd name="T1" fmla="*/ 0 h 80"/>
                    <a:gd name="T2" fmla="*/ 4570 w 66"/>
                    <a:gd name="T3" fmla="*/ 0 h 80"/>
                    <a:gd name="T4" fmla="*/ 8226 w 66"/>
                    <a:gd name="T5" fmla="*/ 0 h 80"/>
                    <a:gd name="T6" fmla="*/ 11882 w 66"/>
                    <a:gd name="T7" fmla="*/ 0 h 80"/>
                    <a:gd name="T8" fmla="*/ 15082 w 66"/>
                    <a:gd name="T9" fmla="*/ 0 h 80"/>
                    <a:gd name="T10" fmla="*/ 15082 w 66"/>
                    <a:gd name="T11" fmla="*/ 5139 h 80"/>
                    <a:gd name="T12" fmla="*/ 15539 w 66"/>
                    <a:gd name="T13" fmla="*/ 10279 h 80"/>
                    <a:gd name="T14" fmla="*/ 16453 w 66"/>
                    <a:gd name="T15" fmla="*/ 15418 h 80"/>
                    <a:gd name="T16" fmla="*/ 17367 w 66"/>
                    <a:gd name="T17" fmla="*/ 19824 h 80"/>
                    <a:gd name="T18" fmla="*/ 20109 w 66"/>
                    <a:gd name="T19" fmla="*/ 26432 h 80"/>
                    <a:gd name="T20" fmla="*/ 22394 w 66"/>
                    <a:gd name="T21" fmla="*/ 33040 h 80"/>
                    <a:gd name="T22" fmla="*/ 25593 w 66"/>
                    <a:gd name="T23" fmla="*/ 38179 h 80"/>
                    <a:gd name="T24" fmla="*/ 27878 w 66"/>
                    <a:gd name="T25" fmla="*/ 44053 h 80"/>
                    <a:gd name="T26" fmla="*/ 28335 w 66"/>
                    <a:gd name="T27" fmla="*/ 47724 h 80"/>
                    <a:gd name="T28" fmla="*/ 29706 w 66"/>
                    <a:gd name="T29" fmla="*/ 50661 h 80"/>
                    <a:gd name="T30" fmla="*/ 30163 w 66"/>
                    <a:gd name="T31" fmla="*/ 55066 h 80"/>
                    <a:gd name="T32" fmla="*/ 30163 w 66"/>
                    <a:gd name="T33" fmla="*/ 58737 h 80"/>
                    <a:gd name="T34" fmla="*/ 0 w 66"/>
                    <a:gd name="T35" fmla="*/ 13216 h 80"/>
                    <a:gd name="T36" fmla="*/ 0 w 66"/>
                    <a:gd name="T37" fmla="*/ 0 h 8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6" h="80">
                      <a:moveTo>
                        <a:pt x="0" y="0"/>
                      </a:moveTo>
                      <a:lnTo>
                        <a:pt x="10" y="0"/>
                      </a:lnTo>
                      <a:lnTo>
                        <a:pt x="18" y="0"/>
                      </a:lnTo>
                      <a:lnTo>
                        <a:pt x="26" y="0"/>
                      </a:lnTo>
                      <a:lnTo>
                        <a:pt x="33" y="0"/>
                      </a:lnTo>
                      <a:lnTo>
                        <a:pt x="33" y="7"/>
                      </a:lnTo>
                      <a:lnTo>
                        <a:pt x="34" y="14"/>
                      </a:lnTo>
                      <a:lnTo>
                        <a:pt x="36" y="21"/>
                      </a:lnTo>
                      <a:lnTo>
                        <a:pt x="38" y="27"/>
                      </a:lnTo>
                      <a:lnTo>
                        <a:pt x="44" y="36"/>
                      </a:lnTo>
                      <a:lnTo>
                        <a:pt x="49" y="45"/>
                      </a:lnTo>
                      <a:lnTo>
                        <a:pt x="56" y="52"/>
                      </a:lnTo>
                      <a:lnTo>
                        <a:pt x="61" y="60"/>
                      </a:lnTo>
                      <a:lnTo>
                        <a:pt x="62" y="65"/>
                      </a:lnTo>
                      <a:lnTo>
                        <a:pt x="65" y="69"/>
                      </a:lnTo>
                      <a:lnTo>
                        <a:pt x="66" y="75"/>
                      </a:lnTo>
                      <a:lnTo>
                        <a:pt x="66" y="80"/>
                      </a:lnTo>
                      <a:lnTo>
                        <a:pt x="0" y="18"/>
                      </a:lnTo>
                      <a:lnTo>
                        <a:pt x="0" y="0"/>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18" name="Freeform 326">
                  <a:extLst>
                    <a:ext uri="{FF2B5EF4-FFF2-40B4-BE49-F238E27FC236}">
                      <a16:creationId xmlns:a16="http://schemas.microsoft.com/office/drawing/2014/main" id="{F7891310-98D1-4FB5-8F88-1ACD59240BA8}"/>
                    </a:ext>
                  </a:extLst>
                </p:cNvPr>
                <p:cNvSpPr>
                  <a:spLocks/>
                </p:cNvSpPr>
                <p:nvPr>
                  <p:custDataLst>
                    <p:tags r:id="rId43"/>
                  </p:custDataLst>
                </p:nvPr>
              </p:nvSpPr>
              <p:spPr bwMode="auto">
                <a:xfrm>
                  <a:off x="2663406" y="4614689"/>
                  <a:ext cx="12715" cy="91545"/>
                </a:xfrm>
                <a:custGeom>
                  <a:avLst/>
                  <a:gdLst>
                    <a:gd name="T0" fmla="*/ 7938 w 20"/>
                    <a:gd name="T1" fmla="*/ 57150 h 48"/>
                    <a:gd name="T2" fmla="*/ 7938 w 20"/>
                    <a:gd name="T3" fmla="*/ 46434 h 48"/>
                    <a:gd name="T4" fmla="*/ 7541 w 20"/>
                    <a:gd name="T5" fmla="*/ 38100 h 48"/>
                    <a:gd name="T6" fmla="*/ 6350 w 20"/>
                    <a:gd name="T7" fmla="*/ 29766 h 48"/>
                    <a:gd name="T8" fmla="*/ 5557 w 20"/>
                    <a:gd name="T9" fmla="*/ 22622 h 48"/>
                    <a:gd name="T10" fmla="*/ 4763 w 20"/>
                    <a:gd name="T11" fmla="*/ 16669 h 48"/>
                    <a:gd name="T12" fmla="*/ 3572 w 20"/>
                    <a:gd name="T13" fmla="*/ 10716 h 48"/>
                    <a:gd name="T14" fmla="*/ 1588 w 20"/>
                    <a:gd name="T15" fmla="*/ 4763 h 48"/>
                    <a:gd name="T16" fmla="*/ 0 w 20"/>
                    <a:gd name="T17" fmla="*/ 0 h 48"/>
                    <a:gd name="T18" fmla="*/ 0 w 20"/>
                    <a:gd name="T19" fmla="*/ 9525 h 48"/>
                    <a:gd name="T20" fmla="*/ 794 w 20"/>
                    <a:gd name="T21" fmla="*/ 20241 h 48"/>
                    <a:gd name="T22" fmla="*/ 1588 w 20"/>
                    <a:gd name="T23" fmla="*/ 28575 h 48"/>
                    <a:gd name="T24" fmla="*/ 3175 w 20"/>
                    <a:gd name="T25" fmla="*/ 36909 h 48"/>
                    <a:gd name="T26" fmla="*/ 5557 w 20"/>
                    <a:gd name="T27" fmla="*/ 48816 h 48"/>
                    <a:gd name="T28" fmla="*/ 7938 w 20"/>
                    <a:gd name="T29" fmla="*/ 57150 h 4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0" h="48">
                      <a:moveTo>
                        <a:pt x="20" y="48"/>
                      </a:moveTo>
                      <a:lnTo>
                        <a:pt x="20" y="39"/>
                      </a:lnTo>
                      <a:lnTo>
                        <a:pt x="19" y="32"/>
                      </a:lnTo>
                      <a:lnTo>
                        <a:pt x="16" y="25"/>
                      </a:lnTo>
                      <a:lnTo>
                        <a:pt x="14" y="19"/>
                      </a:lnTo>
                      <a:lnTo>
                        <a:pt x="12" y="14"/>
                      </a:lnTo>
                      <a:lnTo>
                        <a:pt x="9" y="9"/>
                      </a:lnTo>
                      <a:lnTo>
                        <a:pt x="4" y="4"/>
                      </a:lnTo>
                      <a:lnTo>
                        <a:pt x="0" y="0"/>
                      </a:lnTo>
                      <a:lnTo>
                        <a:pt x="0" y="8"/>
                      </a:lnTo>
                      <a:lnTo>
                        <a:pt x="2" y="17"/>
                      </a:lnTo>
                      <a:lnTo>
                        <a:pt x="4" y="24"/>
                      </a:lnTo>
                      <a:lnTo>
                        <a:pt x="8" y="31"/>
                      </a:lnTo>
                      <a:lnTo>
                        <a:pt x="14" y="41"/>
                      </a:lnTo>
                      <a:lnTo>
                        <a:pt x="20" y="48"/>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19" name="Line 327" descr="Horizontal dunkel">
                  <a:extLst>
                    <a:ext uri="{FF2B5EF4-FFF2-40B4-BE49-F238E27FC236}">
                      <a16:creationId xmlns:a16="http://schemas.microsoft.com/office/drawing/2014/main" id="{D02FD512-4C0A-4FD3-9A18-434E76C7CB09}"/>
                    </a:ext>
                  </a:extLst>
                </p:cNvPr>
                <p:cNvSpPr>
                  <a:spLocks noChangeShapeType="1"/>
                </p:cNvSpPr>
                <p:nvPr>
                  <p:custDataLst>
                    <p:tags r:id="rId44"/>
                  </p:custDataLst>
                </p:nvPr>
              </p:nvSpPr>
              <p:spPr bwMode="auto">
                <a:xfrm>
                  <a:off x="2704092" y="4673175"/>
                  <a:ext cx="7630" cy="10172"/>
                </a:xfrm>
                <a:prstGeom prst="line">
                  <a:avLst/>
                </a:prstGeom>
                <a:solidFill>
                  <a:schemeClr val="bg1">
                    <a:lumMod val="85000"/>
                  </a:schemeClr>
                </a:solidFill>
                <a:ln w="9525">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0" name="Freeform 328">
                  <a:extLst>
                    <a:ext uri="{FF2B5EF4-FFF2-40B4-BE49-F238E27FC236}">
                      <a16:creationId xmlns:a16="http://schemas.microsoft.com/office/drawing/2014/main" id="{224C1A17-3624-4910-ACC1-661884726997}"/>
                    </a:ext>
                  </a:extLst>
                </p:cNvPr>
                <p:cNvSpPr>
                  <a:spLocks/>
                </p:cNvSpPr>
                <p:nvPr>
                  <p:custDataLst>
                    <p:tags r:id="rId45"/>
                  </p:custDataLst>
                </p:nvPr>
              </p:nvSpPr>
              <p:spPr bwMode="auto">
                <a:xfrm>
                  <a:off x="2699007" y="4673175"/>
                  <a:ext cx="12715" cy="91545"/>
                </a:xfrm>
                <a:custGeom>
                  <a:avLst/>
                  <a:gdLst>
                    <a:gd name="T0" fmla="*/ 7938 w 20"/>
                    <a:gd name="T1" fmla="*/ 57150 h 12"/>
                    <a:gd name="T2" fmla="*/ 7938 w 20"/>
                    <a:gd name="T3" fmla="*/ 38100 h 12"/>
                    <a:gd name="T4" fmla="*/ 7144 w 20"/>
                    <a:gd name="T5" fmla="*/ 23813 h 12"/>
                    <a:gd name="T6" fmla="*/ 5954 w 20"/>
                    <a:gd name="T7" fmla="*/ 14288 h 12"/>
                    <a:gd name="T8" fmla="*/ 5160 w 20"/>
                    <a:gd name="T9" fmla="*/ 9525 h 12"/>
                    <a:gd name="T10" fmla="*/ 2778 w 20"/>
                    <a:gd name="T11" fmla="*/ 0 h 12"/>
                    <a:gd name="T12" fmla="*/ 0 w 20"/>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12">
                      <a:moveTo>
                        <a:pt x="20" y="12"/>
                      </a:moveTo>
                      <a:lnTo>
                        <a:pt x="20" y="8"/>
                      </a:lnTo>
                      <a:lnTo>
                        <a:pt x="18" y="5"/>
                      </a:lnTo>
                      <a:lnTo>
                        <a:pt x="15" y="3"/>
                      </a:lnTo>
                      <a:lnTo>
                        <a:pt x="13" y="2"/>
                      </a:lnTo>
                      <a:lnTo>
                        <a:pt x="7" y="0"/>
                      </a:lnTo>
                      <a:lnTo>
                        <a:pt x="0" y="0"/>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21" name="Freeform 329">
                  <a:extLst>
                    <a:ext uri="{FF2B5EF4-FFF2-40B4-BE49-F238E27FC236}">
                      <a16:creationId xmlns:a16="http://schemas.microsoft.com/office/drawing/2014/main" id="{2F0C5445-2A5F-4FA2-B170-BCA2C9DB349D}"/>
                    </a:ext>
                  </a:extLst>
                </p:cNvPr>
                <p:cNvSpPr>
                  <a:spLocks/>
                </p:cNvSpPr>
                <p:nvPr>
                  <p:custDataLst>
                    <p:tags r:id="rId46"/>
                  </p:custDataLst>
                </p:nvPr>
              </p:nvSpPr>
              <p:spPr bwMode="auto">
                <a:xfrm>
                  <a:off x="2541346" y="4423969"/>
                  <a:ext cx="35601" cy="91545"/>
                </a:xfrm>
                <a:custGeom>
                  <a:avLst/>
                  <a:gdLst>
                    <a:gd name="T0" fmla="*/ 2935 w 53"/>
                    <a:gd name="T1" fmla="*/ 0 h 30"/>
                    <a:gd name="T2" fmla="*/ 4613 w 53"/>
                    <a:gd name="T3" fmla="*/ 7620 h 30"/>
                    <a:gd name="T4" fmla="*/ 9645 w 53"/>
                    <a:gd name="T5" fmla="*/ 24765 h 30"/>
                    <a:gd name="T6" fmla="*/ 15516 w 53"/>
                    <a:gd name="T7" fmla="*/ 43815 h 30"/>
                    <a:gd name="T8" fmla="*/ 19290 w 53"/>
                    <a:gd name="T9" fmla="*/ 57150 h 30"/>
                    <a:gd name="T10" fmla="*/ 20548 w 53"/>
                    <a:gd name="T11" fmla="*/ 34290 h 30"/>
                    <a:gd name="T12" fmla="*/ 22225 w 53"/>
                    <a:gd name="T13" fmla="*/ 11430 h 30"/>
                    <a:gd name="T14" fmla="*/ 15516 w 53"/>
                    <a:gd name="T15" fmla="*/ 9525 h 30"/>
                    <a:gd name="T16" fmla="*/ 10903 w 53"/>
                    <a:gd name="T17" fmla="*/ 5715 h 30"/>
                    <a:gd name="T18" fmla="*/ 8806 w 53"/>
                    <a:gd name="T19" fmla="*/ 5715 h 30"/>
                    <a:gd name="T20" fmla="*/ 6290 w 53"/>
                    <a:gd name="T21" fmla="*/ 5715 h 30"/>
                    <a:gd name="T22" fmla="*/ 3774 w 53"/>
                    <a:gd name="T23" fmla="*/ 7620 h 30"/>
                    <a:gd name="T24" fmla="*/ 0 w 53"/>
                    <a:gd name="T25" fmla="*/ 11430 h 30"/>
                    <a:gd name="T26" fmla="*/ 2935 w 53"/>
                    <a:gd name="T27" fmla="*/ 0 h 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3" h="30">
                      <a:moveTo>
                        <a:pt x="7" y="0"/>
                      </a:moveTo>
                      <a:lnTo>
                        <a:pt x="11" y="4"/>
                      </a:lnTo>
                      <a:lnTo>
                        <a:pt x="23" y="13"/>
                      </a:lnTo>
                      <a:lnTo>
                        <a:pt x="37" y="23"/>
                      </a:lnTo>
                      <a:lnTo>
                        <a:pt x="46" y="30"/>
                      </a:lnTo>
                      <a:lnTo>
                        <a:pt x="49" y="18"/>
                      </a:lnTo>
                      <a:lnTo>
                        <a:pt x="53" y="6"/>
                      </a:lnTo>
                      <a:lnTo>
                        <a:pt x="37" y="5"/>
                      </a:lnTo>
                      <a:lnTo>
                        <a:pt x="26" y="3"/>
                      </a:lnTo>
                      <a:lnTo>
                        <a:pt x="21" y="3"/>
                      </a:lnTo>
                      <a:lnTo>
                        <a:pt x="15" y="3"/>
                      </a:lnTo>
                      <a:lnTo>
                        <a:pt x="9" y="4"/>
                      </a:lnTo>
                      <a:lnTo>
                        <a:pt x="0" y="6"/>
                      </a:lnTo>
                      <a:lnTo>
                        <a:pt x="7" y="0"/>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22" name="Freeform 330">
                  <a:extLst>
                    <a:ext uri="{FF2B5EF4-FFF2-40B4-BE49-F238E27FC236}">
                      <a16:creationId xmlns:a16="http://schemas.microsoft.com/office/drawing/2014/main" id="{F82A6AFC-D6DB-4EC9-89A9-9F0BA13C16FF}"/>
                    </a:ext>
                  </a:extLst>
                </p:cNvPr>
                <p:cNvSpPr>
                  <a:spLocks/>
                </p:cNvSpPr>
                <p:nvPr>
                  <p:custDataLst>
                    <p:tags r:id="rId47"/>
                  </p:custDataLst>
                </p:nvPr>
              </p:nvSpPr>
              <p:spPr bwMode="auto">
                <a:xfrm>
                  <a:off x="3388137" y="5006297"/>
                  <a:ext cx="17800" cy="91545"/>
                </a:xfrm>
                <a:custGeom>
                  <a:avLst/>
                  <a:gdLst>
                    <a:gd name="T0" fmla="*/ 0 w 33"/>
                    <a:gd name="T1" fmla="*/ 11061 h 31"/>
                    <a:gd name="T2" fmla="*/ 1347 w 33"/>
                    <a:gd name="T3" fmla="*/ 38715 h 31"/>
                    <a:gd name="T4" fmla="*/ 2357 w 33"/>
                    <a:gd name="T5" fmla="*/ 57150 h 31"/>
                    <a:gd name="T6" fmla="*/ 7408 w 33"/>
                    <a:gd name="T7" fmla="*/ 57150 h 31"/>
                    <a:gd name="T8" fmla="*/ 11112 w 33"/>
                    <a:gd name="T9" fmla="*/ 57150 h 31"/>
                    <a:gd name="T10" fmla="*/ 11112 w 33"/>
                    <a:gd name="T11" fmla="*/ 0 h 31"/>
                    <a:gd name="T12" fmla="*/ 9092 w 33"/>
                    <a:gd name="T13" fmla="*/ 0 h 31"/>
                    <a:gd name="T14" fmla="*/ 6398 w 33"/>
                    <a:gd name="T15" fmla="*/ 0 h 31"/>
                    <a:gd name="T16" fmla="*/ 3367 w 33"/>
                    <a:gd name="T17" fmla="*/ 0 h 31"/>
                    <a:gd name="T18" fmla="*/ 0 w 33"/>
                    <a:gd name="T19" fmla="*/ 0 h 31"/>
                    <a:gd name="T20" fmla="*/ 0 w 33"/>
                    <a:gd name="T21" fmla="*/ 11061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31">
                      <a:moveTo>
                        <a:pt x="0" y="6"/>
                      </a:moveTo>
                      <a:lnTo>
                        <a:pt x="4" y="21"/>
                      </a:lnTo>
                      <a:lnTo>
                        <a:pt x="7" y="31"/>
                      </a:lnTo>
                      <a:lnTo>
                        <a:pt x="22" y="31"/>
                      </a:lnTo>
                      <a:lnTo>
                        <a:pt x="33" y="31"/>
                      </a:lnTo>
                      <a:lnTo>
                        <a:pt x="33" y="0"/>
                      </a:lnTo>
                      <a:lnTo>
                        <a:pt x="27" y="0"/>
                      </a:lnTo>
                      <a:lnTo>
                        <a:pt x="19" y="0"/>
                      </a:lnTo>
                      <a:lnTo>
                        <a:pt x="10" y="0"/>
                      </a:lnTo>
                      <a:lnTo>
                        <a:pt x="0" y="0"/>
                      </a:lnTo>
                      <a:lnTo>
                        <a:pt x="0" y="6"/>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23" name="Freeform 331">
                  <a:extLst>
                    <a:ext uri="{FF2B5EF4-FFF2-40B4-BE49-F238E27FC236}">
                      <a16:creationId xmlns:a16="http://schemas.microsoft.com/office/drawing/2014/main" id="{CAB517A2-93BA-49E8-9867-6CEE4AB7A7CB}"/>
                    </a:ext>
                  </a:extLst>
                </p:cNvPr>
                <p:cNvSpPr>
                  <a:spLocks/>
                </p:cNvSpPr>
                <p:nvPr>
                  <p:custDataLst>
                    <p:tags r:id="rId48"/>
                  </p:custDataLst>
                </p:nvPr>
              </p:nvSpPr>
              <p:spPr bwMode="auto">
                <a:xfrm>
                  <a:off x="4214582" y="4937638"/>
                  <a:ext cx="45772" cy="89003"/>
                </a:xfrm>
                <a:custGeom>
                  <a:avLst/>
                  <a:gdLst>
                    <a:gd name="T0" fmla="*/ 8353 w 65"/>
                    <a:gd name="T1" fmla="*/ 55563 h 68"/>
                    <a:gd name="T2" fmla="*/ 7034 w 65"/>
                    <a:gd name="T3" fmla="*/ 55563 h 68"/>
                    <a:gd name="T4" fmla="*/ 6155 w 65"/>
                    <a:gd name="T5" fmla="*/ 53929 h 68"/>
                    <a:gd name="T6" fmla="*/ 4836 w 65"/>
                    <a:gd name="T7" fmla="*/ 52295 h 68"/>
                    <a:gd name="T8" fmla="*/ 3077 w 65"/>
                    <a:gd name="T9" fmla="*/ 49843 h 68"/>
                    <a:gd name="T10" fmla="*/ 1758 w 65"/>
                    <a:gd name="T11" fmla="*/ 48209 h 68"/>
                    <a:gd name="T12" fmla="*/ 879 w 65"/>
                    <a:gd name="T13" fmla="*/ 44941 h 68"/>
                    <a:gd name="T14" fmla="*/ 0 w 65"/>
                    <a:gd name="T15" fmla="*/ 42489 h 68"/>
                    <a:gd name="T16" fmla="*/ 0 w 65"/>
                    <a:gd name="T17" fmla="*/ 40038 h 68"/>
                    <a:gd name="T18" fmla="*/ 0 w 65"/>
                    <a:gd name="T19" fmla="*/ 31050 h 68"/>
                    <a:gd name="T20" fmla="*/ 879 w 65"/>
                    <a:gd name="T21" fmla="*/ 23696 h 68"/>
                    <a:gd name="T22" fmla="*/ 2198 w 65"/>
                    <a:gd name="T23" fmla="*/ 17159 h 68"/>
                    <a:gd name="T24" fmla="*/ 3957 w 65"/>
                    <a:gd name="T25" fmla="*/ 11439 h 68"/>
                    <a:gd name="T26" fmla="*/ 6594 w 65"/>
                    <a:gd name="T27" fmla="*/ 6537 h 68"/>
                    <a:gd name="T28" fmla="*/ 9672 w 65"/>
                    <a:gd name="T29" fmla="*/ 3268 h 68"/>
                    <a:gd name="T30" fmla="*/ 13188 w 65"/>
                    <a:gd name="T31" fmla="*/ 1634 h 68"/>
                    <a:gd name="T32" fmla="*/ 17145 w 65"/>
                    <a:gd name="T33" fmla="*/ 0 h 68"/>
                    <a:gd name="T34" fmla="*/ 22860 w 65"/>
                    <a:gd name="T35" fmla="*/ 0 h 68"/>
                    <a:gd name="T36" fmla="*/ 28575 w 65"/>
                    <a:gd name="T37" fmla="*/ 0 h 68"/>
                    <a:gd name="T38" fmla="*/ 28575 w 65"/>
                    <a:gd name="T39" fmla="*/ 35135 h 68"/>
                    <a:gd name="T40" fmla="*/ 24618 w 65"/>
                    <a:gd name="T41" fmla="*/ 42489 h 68"/>
                    <a:gd name="T42" fmla="*/ 19783 w 65"/>
                    <a:gd name="T43" fmla="*/ 49843 h 68"/>
                    <a:gd name="T44" fmla="*/ 17145 w 65"/>
                    <a:gd name="T45" fmla="*/ 52295 h 68"/>
                    <a:gd name="T46" fmla="*/ 14947 w 65"/>
                    <a:gd name="T47" fmla="*/ 53929 h 68"/>
                    <a:gd name="T48" fmla="*/ 11870 w 65"/>
                    <a:gd name="T49" fmla="*/ 55563 h 68"/>
                    <a:gd name="T50" fmla="*/ 8353 w 65"/>
                    <a:gd name="T51" fmla="*/ 55563 h 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5" h="68">
                      <a:moveTo>
                        <a:pt x="19" y="68"/>
                      </a:moveTo>
                      <a:lnTo>
                        <a:pt x="16" y="68"/>
                      </a:lnTo>
                      <a:lnTo>
                        <a:pt x="14" y="66"/>
                      </a:lnTo>
                      <a:lnTo>
                        <a:pt x="11" y="64"/>
                      </a:lnTo>
                      <a:lnTo>
                        <a:pt x="7" y="61"/>
                      </a:lnTo>
                      <a:lnTo>
                        <a:pt x="4" y="59"/>
                      </a:lnTo>
                      <a:lnTo>
                        <a:pt x="2" y="55"/>
                      </a:lnTo>
                      <a:lnTo>
                        <a:pt x="0" y="52"/>
                      </a:lnTo>
                      <a:lnTo>
                        <a:pt x="0" y="49"/>
                      </a:lnTo>
                      <a:lnTo>
                        <a:pt x="0" y="38"/>
                      </a:lnTo>
                      <a:lnTo>
                        <a:pt x="2" y="29"/>
                      </a:lnTo>
                      <a:lnTo>
                        <a:pt x="5" y="21"/>
                      </a:lnTo>
                      <a:lnTo>
                        <a:pt x="9" y="14"/>
                      </a:lnTo>
                      <a:lnTo>
                        <a:pt x="15" y="8"/>
                      </a:lnTo>
                      <a:lnTo>
                        <a:pt x="22" y="4"/>
                      </a:lnTo>
                      <a:lnTo>
                        <a:pt x="30" y="2"/>
                      </a:lnTo>
                      <a:lnTo>
                        <a:pt x="39" y="0"/>
                      </a:lnTo>
                      <a:lnTo>
                        <a:pt x="52" y="0"/>
                      </a:lnTo>
                      <a:lnTo>
                        <a:pt x="65" y="0"/>
                      </a:lnTo>
                      <a:lnTo>
                        <a:pt x="65" y="43"/>
                      </a:lnTo>
                      <a:lnTo>
                        <a:pt x="56" y="52"/>
                      </a:lnTo>
                      <a:lnTo>
                        <a:pt x="45" y="61"/>
                      </a:lnTo>
                      <a:lnTo>
                        <a:pt x="39" y="64"/>
                      </a:lnTo>
                      <a:lnTo>
                        <a:pt x="34" y="66"/>
                      </a:lnTo>
                      <a:lnTo>
                        <a:pt x="27" y="68"/>
                      </a:lnTo>
                      <a:lnTo>
                        <a:pt x="19" y="68"/>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24" name="Freeform 332">
                  <a:extLst>
                    <a:ext uri="{FF2B5EF4-FFF2-40B4-BE49-F238E27FC236}">
                      <a16:creationId xmlns:a16="http://schemas.microsoft.com/office/drawing/2014/main" id="{90E66A4E-DAE7-4FD3-A25A-E64BA0DEFAF1}"/>
                    </a:ext>
                  </a:extLst>
                </p:cNvPr>
                <p:cNvSpPr>
                  <a:spLocks/>
                </p:cNvSpPr>
                <p:nvPr>
                  <p:custDataLst>
                    <p:tags r:id="rId49"/>
                  </p:custDataLst>
                </p:nvPr>
              </p:nvSpPr>
              <p:spPr bwMode="auto">
                <a:xfrm>
                  <a:off x="2513375" y="4268853"/>
                  <a:ext cx="439923" cy="589956"/>
                </a:xfrm>
                <a:custGeom>
                  <a:avLst/>
                  <a:gdLst>
                    <a:gd name="T0" fmla="*/ 220588 w 625"/>
                    <a:gd name="T1" fmla="*/ 178843 h 694"/>
                    <a:gd name="T2" fmla="*/ 212679 w 625"/>
                    <a:gd name="T3" fmla="*/ 180966 h 694"/>
                    <a:gd name="T4" fmla="*/ 210482 w 625"/>
                    <a:gd name="T5" fmla="*/ 202724 h 694"/>
                    <a:gd name="T6" fmla="*/ 226301 w 625"/>
                    <a:gd name="T7" fmla="*/ 214399 h 694"/>
                    <a:gd name="T8" fmla="*/ 234650 w 625"/>
                    <a:gd name="T9" fmla="*/ 214930 h 694"/>
                    <a:gd name="T10" fmla="*/ 241681 w 625"/>
                    <a:gd name="T11" fmla="*/ 225013 h 694"/>
                    <a:gd name="T12" fmla="*/ 246075 w 625"/>
                    <a:gd name="T13" fmla="*/ 243587 h 694"/>
                    <a:gd name="T14" fmla="*/ 251348 w 625"/>
                    <a:gd name="T15" fmla="*/ 251548 h 694"/>
                    <a:gd name="T16" fmla="*/ 258378 w 625"/>
                    <a:gd name="T17" fmla="*/ 256324 h 694"/>
                    <a:gd name="T18" fmla="*/ 269803 w 625"/>
                    <a:gd name="T19" fmla="*/ 258447 h 694"/>
                    <a:gd name="T20" fmla="*/ 274637 w 625"/>
                    <a:gd name="T21" fmla="*/ 267999 h 694"/>
                    <a:gd name="T22" fmla="*/ 274637 w 625"/>
                    <a:gd name="T23" fmla="*/ 286043 h 694"/>
                    <a:gd name="T24" fmla="*/ 271561 w 625"/>
                    <a:gd name="T25" fmla="*/ 320007 h 694"/>
                    <a:gd name="T26" fmla="*/ 268485 w 625"/>
                    <a:gd name="T27" fmla="*/ 356625 h 694"/>
                    <a:gd name="T28" fmla="*/ 246954 w 625"/>
                    <a:gd name="T29" fmla="*/ 367769 h 694"/>
                    <a:gd name="T30" fmla="*/ 236847 w 625"/>
                    <a:gd name="T31" fmla="*/ 367769 h 694"/>
                    <a:gd name="T32" fmla="*/ 173131 w 625"/>
                    <a:gd name="T33" fmla="*/ 299310 h 694"/>
                    <a:gd name="T34" fmla="*/ 174449 w 625"/>
                    <a:gd name="T35" fmla="*/ 292942 h 694"/>
                    <a:gd name="T36" fmla="*/ 173131 w 625"/>
                    <a:gd name="T37" fmla="*/ 286043 h 694"/>
                    <a:gd name="T38" fmla="*/ 148524 w 625"/>
                    <a:gd name="T39" fmla="*/ 258978 h 694"/>
                    <a:gd name="T40" fmla="*/ 134023 w 625"/>
                    <a:gd name="T41" fmla="*/ 240403 h 694"/>
                    <a:gd name="T42" fmla="*/ 128750 w 625"/>
                    <a:gd name="T43" fmla="*/ 222360 h 694"/>
                    <a:gd name="T44" fmla="*/ 127871 w 625"/>
                    <a:gd name="T45" fmla="*/ 202194 h 694"/>
                    <a:gd name="T46" fmla="*/ 125234 w 625"/>
                    <a:gd name="T47" fmla="*/ 191049 h 694"/>
                    <a:gd name="T48" fmla="*/ 117764 w 625"/>
                    <a:gd name="T49" fmla="*/ 181497 h 694"/>
                    <a:gd name="T50" fmla="*/ 105900 w 625"/>
                    <a:gd name="T51" fmla="*/ 164514 h 694"/>
                    <a:gd name="T52" fmla="*/ 98430 w 625"/>
                    <a:gd name="T53" fmla="*/ 142756 h 694"/>
                    <a:gd name="T54" fmla="*/ 93596 w 625"/>
                    <a:gd name="T55" fmla="*/ 126305 h 694"/>
                    <a:gd name="T56" fmla="*/ 83490 w 625"/>
                    <a:gd name="T57" fmla="*/ 112507 h 694"/>
                    <a:gd name="T58" fmla="*/ 65913 w 625"/>
                    <a:gd name="T59" fmla="*/ 90748 h 694"/>
                    <a:gd name="T60" fmla="*/ 59761 w 625"/>
                    <a:gd name="T61" fmla="*/ 77481 h 694"/>
                    <a:gd name="T62" fmla="*/ 49215 w 625"/>
                    <a:gd name="T63" fmla="*/ 70051 h 694"/>
                    <a:gd name="T64" fmla="*/ 35154 w 625"/>
                    <a:gd name="T65" fmla="*/ 59968 h 694"/>
                    <a:gd name="T66" fmla="*/ 21532 w 625"/>
                    <a:gd name="T67" fmla="*/ 45109 h 694"/>
                    <a:gd name="T68" fmla="*/ 10107 w 625"/>
                    <a:gd name="T69" fmla="*/ 27065 h 694"/>
                    <a:gd name="T70" fmla="*/ 2197 w 625"/>
                    <a:gd name="T71" fmla="*/ 10083 h 694"/>
                    <a:gd name="T72" fmla="*/ 4394 w 625"/>
                    <a:gd name="T73" fmla="*/ 2123 h 694"/>
                    <a:gd name="T74" fmla="*/ 16259 w 625"/>
                    <a:gd name="T75" fmla="*/ 6899 h 694"/>
                    <a:gd name="T76" fmla="*/ 36911 w 625"/>
                    <a:gd name="T77" fmla="*/ 8491 h 694"/>
                    <a:gd name="T78" fmla="*/ 50973 w 625"/>
                    <a:gd name="T79" fmla="*/ 10614 h 694"/>
                    <a:gd name="T80" fmla="*/ 60640 w 625"/>
                    <a:gd name="T81" fmla="*/ 14329 h 694"/>
                    <a:gd name="T82" fmla="*/ 68549 w 625"/>
                    <a:gd name="T83" fmla="*/ 22289 h 694"/>
                    <a:gd name="T84" fmla="*/ 89642 w 625"/>
                    <a:gd name="T85" fmla="*/ 57845 h 694"/>
                    <a:gd name="T86" fmla="*/ 111612 w 625"/>
                    <a:gd name="T87" fmla="*/ 86503 h 694"/>
                    <a:gd name="T88" fmla="*/ 131386 w 625"/>
                    <a:gd name="T89" fmla="*/ 107200 h 694"/>
                    <a:gd name="T90" fmla="*/ 144569 w 625"/>
                    <a:gd name="T91" fmla="*/ 116221 h 694"/>
                    <a:gd name="T92" fmla="*/ 160827 w 625"/>
                    <a:gd name="T93" fmla="*/ 120467 h 694"/>
                    <a:gd name="T94" fmla="*/ 170495 w 625"/>
                    <a:gd name="T95" fmla="*/ 122059 h 694"/>
                    <a:gd name="T96" fmla="*/ 176207 w 625"/>
                    <a:gd name="T97" fmla="*/ 127897 h 694"/>
                    <a:gd name="T98" fmla="*/ 182798 w 625"/>
                    <a:gd name="T99" fmla="*/ 137980 h 694"/>
                    <a:gd name="T100" fmla="*/ 187632 w 625"/>
                    <a:gd name="T101" fmla="*/ 140633 h 6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625" h="694">
                      <a:moveTo>
                        <a:pt x="433" y="265"/>
                      </a:moveTo>
                      <a:lnTo>
                        <a:pt x="512" y="333"/>
                      </a:lnTo>
                      <a:lnTo>
                        <a:pt x="502" y="337"/>
                      </a:lnTo>
                      <a:lnTo>
                        <a:pt x="493" y="341"/>
                      </a:lnTo>
                      <a:lnTo>
                        <a:pt x="489" y="341"/>
                      </a:lnTo>
                      <a:lnTo>
                        <a:pt x="484" y="341"/>
                      </a:lnTo>
                      <a:lnTo>
                        <a:pt x="481" y="341"/>
                      </a:lnTo>
                      <a:lnTo>
                        <a:pt x="479" y="339"/>
                      </a:lnTo>
                      <a:lnTo>
                        <a:pt x="479" y="382"/>
                      </a:lnTo>
                      <a:lnTo>
                        <a:pt x="493" y="392"/>
                      </a:lnTo>
                      <a:lnTo>
                        <a:pt x="507" y="402"/>
                      </a:lnTo>
                      <a:lnTo>
                        <a:pt x="515" y="404"/>
                      </a:lnTo>
                      <a:lnTo>
                        <a:pt x="524" y="406"/>
                      </a:lnTo>
                      <a:lnTo>
                        <a:pt x="528" y="405"/>
                      </a:lnTo>
                      <a:lnTo>
                        <a:pt x="534" y="405"/>
                      </a:lnTo>
                      <a:lnTo>
                        <a:pt x="539" y="403"/>
                      </a:lnTo>
                      <a:lnTo>
                        <a:pt x="545" y="402"/>
                      </a:lnTo>
                      <a:lnTo>
                        <a:pt x="550" y="424"/>
                      </a:lnTo>
                      <a:lnTo>
                        <a:pt x="554" y="443"/>
                      </a:lnTo>
                      <a:lnTo>
                        <a:pt x="558" y="451"/>
                      </a:lnTo>
                      <a:lnTo>
                        <a:pt x="560" y="459"/>
                      </a:lnTo>
                      <a:lnTo>
                        <a:pt x="563" y="465"/>
                      </a:lnTo>
                      <a:lnTo>
                        <a:pt x="568" y="470"/>
                      </a:lnTo>
                      <a:lnTo>
                        <a:pt x="572" y="474"/>
                      </a:lnTo>
                      <a:lnTo>
                        <a:pt x="576" y="478"/>
                      </a:lnTo>
                      <a:lnTo>
                        <a:pt x="582" y="481"/>
                      </a:lnTo>
                      <a:lnTo>
                        <a:pt x="588" y="483"/>
                      </a:lnTo>
                      <a:lnTo>
                        <a:pt x="596" y="485"/>
                      </a:lnTo>
                      <a:lnTo>
                        <a:pt x="605" y="486"/>
                      </a:lnTo>
                      <a:lnTo>
                        <a:pt x="614" y="487"/>
                      </a:lnTo>
                      <a:lnTo>
                        <a:pt x="625" y="487"/>
                      </a:lnTo>
                      <a:lnTo>
                        <a:pt x="625" y="496"/>
                      </a:lnTo>
                      <a:lnTo>
                        <a:pt x="625" y="505"/>
                      </a:lnTo>
                      <a:lnTo>
                        <a:pt x="625" y="515"/>
                      </a:lnTo>
                      <a:lnTo>
                        <a:pt x="625" y="525"/>
                      </a:lnTo>
                      <a:lnTo>
                        <a:pt x="625" y="539"/>
                      </a:lnTo>
                      <a:lnTo>
                        <a:pt x="622" y="557"/>
                      </a:lnTo>
                      <a:lnTo>
                        <a:pt x="620" y="579"/>
                      </a:lnTo>
                      <a:lnTo>
                        <a:pt x="618" y="603"/>
                      </a:lnTo>
                      <a:lnTo>
                        <a:pt x="616" y="628"/>
                      </a:lnTo>
                      <a:lnTo>
                        <a:pt x="614" y="651"/>
                      </a:lnTo>
                      <a:lnTo>
                        <a:pt x="611" y="672"/>
                      </a:lnTo>
                      <a:lnTo>
                        <a:pt x="611" y="691"/>
                      </a:lnTo>
                      <a:lnTo>
                        <a:pt x="582" y="692"/>
                      </a:lnTo>
                      <a:lnTo>
                        <a:pt x="562" y="693"/>
                      </a:lnTo>
                      <a:lnTo>
                        <a:pt x="553" y="694"/>
                      </a:lnTo>
                      <a:lnTo>
                        <a:pt x="546" y="693"/>
                      </a:lnTo>
                      <a:lnTo>
                        <a:pt x="539" y="693"/>
                      </a:lnTo>
                      <a:lnTo>
                        <a:pt x="531" y="691"/>
                      </a:lnTo>
                      <a:lnTo>
                        <a:pt x="392" y="567"/>
                      </a:lnTo>
                      <a:lnTo>
                        <a:pt x="394" y="564"/>
                      </a:lnTo>
                      <a:lnTo>
                        <a:pt x="396" y="560"/>
                      </a:lnTo>
                      <a:lnTo>
                        <a:pt x="397" y="556"/>
                      </a:lnTo>
                      <a:lnTo>
                        <a:pt x="397" y="552"/>
                      </a:lnTo>
                      <a:lnTo>
                        <a:pt x="397" y="547"/>
                      </a:lnTo>
                      <a:lnTo>
                        <a:pt x="396" y="543"/>
                      </a:lnTo>
                      <a:lnTo>
                        <a:pt x="394" y="539"/>
                      </a:lnTo>
                      <a:lnTo>
                        <a:pt x="392" y="537"/>
                      </a:lnTo>
                      <a:lnTo>
                        <a:pt x="366" y="513"/>
                      </a:lnTo>
                      <a:lnTo>
                        <a:pt x="338" y="488"/>
                      </a:lnTo>
                      <a:lnTo>
                        <a:pt x="326" y="476"/>
                      </a:lnTo>
                      <a:lnTo>
                        <a:pt x="315" y="465"/>
                      </a:lnTo>
                      <a:lnTo>
                        <a:pt x="305" y="453"/>
                      </a:lnTo>
                      <a:lnTo>
                        <a:pt x="300" y="444"/>
                      </a:lnTo>
                      <a:lnTo>
                        <a:pt x="295" y="432"/>
                      </a:lnTo>
                      <a:lnTo>
                        <a:pt x="293" y="419"/>
                      </a:lnTo>
                      <a:lnTo>
                        <a:pt x="292" y="407"/>
                      </a:lnTo>
                      <a:lnTo>
                        <a:pt x="292" y="393"/>
                      </a:lnTo>
                      <a:lnTo>
                        <a:pt x="291" y="381"/>
                      </a:lnTo>
                      <a:lnTo>
                        <a:pt x="289" y="370"/>
                      </a:lnTo>
                      <a:lnTo>
                        <a:pt x="288" y="365"/>
                      </a:lnTo>
                      <a:lnTo>
                        <a:pt x="285" y="360"/>
                      </a:lnTo>
                      <a:lnTo>
                        <a:pt x="282" y="356"/>
                      </a:lnTo>
                      <a:lnTo>
                        <a:pt x="279" y="352"/>
                      </a:lnTo>
                      <a:lnTo>
                        <a:pt x="268" y="342"/>
                      </a:lnTo>
                      <a:lnTo>
                        <a:pt x="258" y="332"/>
                      </a:lnTo>
                      <a:lnTo>
                        <a:pt x="249" y="321"/>
                      </a:lnTo>
                      <a:lnTo>
                        <a:pt x="241" y="310"/>
                      </a:lnTo>
                      <a:lnTo>
                        <a:pt x="235" y="297"/>
                      </a:lnTo>
                      <a:lnTo>
                        <a:pt x="229" y="283"/>
                      </a:lnTo>
                      <a:lnTo>
                        <a:pt x="224" y="269"/>
                      </a:lnTo>
                      <a:lnTo>
                        <a:pt x="220" y="253"/>
                      </a:lnTo>
                      <a:lnTo>
                        <a:pt x="216" y="246"/>
                      </a:lnTo>
                      <a:lnTo>
                        <a:pt x="213" y="238"/>
                      </a:lnTo>
                      <a:lnTo>
                        <a:pt x="207" y="231"/>
                      </a:lnTo>
                      <a:lnTo>
                        <a:pt x="202" y="224"/>
                      </a:lnTo>
                      <a:lnTo>
                        <a:pt x="190" y="212"/>
                      </a:lnTo>
                      <a:lnTo>
                        <a:pt x="177" y="199"/>
                      </a:lnTo>
                      <a:lnTo>
                        <a:pt x="162" y="187"/>
                      </a:lnTo>
                      <a:lnTo>
                        <a:pt x="150" y="171"/>
                      </a:lnTo>
                      <a:lnTo>
                        <a:pt x="145" y="164"/>
                      </a:lnTo>
                      <a:lnTo>
                        <a:pt x="140" y="155"/>
                      </a:lnTo>
                      <a:lnTo>
                        <a:pt x="136" y="146"/>
                      </a:lnTo>
                      <a:lnTo>
                        <a:pt x="133" y="136"/>
                      </a:lnTo>
                      <a:lnTo>
                        <a:pt x="123" y="135"/>
                      </a:lnTo>
                      <a:lnTo>
                        <a:pt x="112" y="132"/>
                      </a:lnTo>
                      <a:lnTo>
                        <a:pt x="102" y="128"/>
                      </a:lnTo>
                      <a:lnTo>
                        <a:pt x="91" y="121"/>
                      </a:lnTo>
                      <a:lnTo>
                        <a:pt x="80" y="113"/>
                      </a:lnTo>
                      <a:lnTo>
                        <a:pt x="69" y="104"/>
                      </a:lnTo>
                      <a:lnTo>
                        <a:pt x="59" y="95"/>
                      </a:lnTo>
                      <a:lnTo>
                        <a:pt x="49" y="85"/>
                      </a:lnTo>
                      <a:lnTo>
                        <a:pt x="39" y="74"/>
                      </a:lnTo>
                      <a:lnTo>
                        <a:pt x="31" y="62"/>
                      </a:lnTo>
                      <a:lnTo>
                        <a:pt x="23" y="51"/>
                      </a:lnTo>
                      <a:lnTo>
                        <a:pt x="16" y="40"/>
                      </a:lnTo>
                      <a:lnTo>
                        <a:pt x="10" y="29"/>
                      </a:lnTo>
                      <a:lnTo>
                        <a:pt x="5" y="19"/>
                      </a:lnTo>
                      <a:lnTo>
                        <a:pt x="2" y="9"/>
                      </a:lnTo>
                      <a:lnTo>
                        <a:pt x="0" y="0"/>
                      </a:lnTo>
                      <a:lnTo>
                        <a:pt x="10" y="4"/>
                      </a:lnTo>
                      <a:lnTo>
                        <a:pt x="20" y="7"/>
                      </a:lnTo>
                      <a:lnTo>
                        <a:pt x="28" y="10"/>
                      </a:lnTo>
                      <a:lnTo>
                        <a:pt x="37" y="13"/>
                      </a:lnTo>
                      <a:lnTo>
                        <a:pt x="54" y="15"/>
                      </a:lnTo>
                      <a:lnTo>
                        <a:pt x="69" y="16"/>
                      </a:lnTo>
                      <a:lnTo>
                        <a:pt x="84" y="16"/>
                      </a:lnTo>
                      <a:lnTo>
                        <a:pt x="100" y="17"/>
                      </a:lnTo>
                      <a:lnTo>
                        <a:pt x="108" y="19"/>
                      </a:lnTo>
                      <a:lnTo>
                        <a:pt x="116" y="20"/>
                      </a:lnTo>
                      <a:lnTo>
                        <a:pt x="124" y="22"/>
                      </a:lnTo>
                      <a:lnTo>
                        <a:pt x="133" y="25"/>
                      </a:lnTo>
                      <a:lnTo>
                        <a:pt x="138" y="27"/>
                      </a:lnTo>
                      <a:lnTo>
                        <a:pt x="144" y="31"/>
                      </a:lnTo>
                      <a:lnTo>
                        <a:pt x="149" y="36"/>
                      </a:lnTo>
                      <a:lnTo>
                        <a:pt x="156" y="42"/>
                      </a:lnTo>
                      <a:lnTo>
                        <a:pt x="169" y="57"/>
                      </a:lnTo>
                      <a:lnTo>
                        <a:pt x="181" y="76"/>
                      </a:lnTo>
                      <a:lnTo>
                        <a:pt x="204" y="109"/>
                      </a:lnTo>
                      <a:lnTo>
                        <a:pt x="220" y="130"/>
                      </a:lnTo>
                      <a:lnTo>
                        <a:pt x="237" y="147"/>
                      </a:lnTo>
                      <a:lnTo>
                        <a:pt x="254" y="163"/>
                      </a:lnTo>
                      <a:lnTo>
                        <a:pt x="271" y="181"/>
                      </a:lnTo>
                      <a:lnTo>
                        <a:pt x="289" y="196"/>
                      </a:lnTo>
                      <a:lnTo>
                        <a:pt x="299" y="202"/>
                      </a:lnTo>
                      <a:lnTo>
                        <a:pt x="308" y="209"/>
                      </a:lnTo>
                      <a:lnTo>
                        <a:pt x="318" y="214"/>
                      </a:lnTo>
                      <a:lnTo>
                        <a:pt x="329" y="219"/>
                      </a:lnTo>
                      <a:lnTo>
                        <a:pt x="341" y="223"/>
                      </a:lnTo>
                      <a:lnTo>
                        <a:pt x="353" y="226"/>
                      </a:lnTo>
                      <a:lnTo>
                        <a:pt x="366" y="227"/>
                      </a:lnTo>
                      <a:lnTo>
                        <a:pt x="379" y="228"/>
                      </a:lnTo>
                      <a:lnTo>
                        <a:pt x="383" y="229"/>
                      </a:lnTo>
                      <a:lnTo>
                        <a:pt x="388" y="230"/>
                      </a:lnTo>
                      <a:lnTo>
                        <a:pt x="392" y="231"/>
                      </a:lnTo>
                      <a:lnTo>
                        <a:pt x="395" y="235"/>
                      </a:lnTo>
                      <a:lnTo>
                        <a:pt x="401" y="241"/>
                      </a:lnTo>
                      <a:lnTo>
                        <a:pt x="405" y="247"/>
                      </a:lnTo>
                      <a:lnTo>
                        <a:pt x="411" y="254"/>
                      </a:lnTo>
                      <a:lnTo>
                        <a:pt x="416" y="260"/>
                      </a:lnTo>
                      <a:lnTo>
                        <a:pt x="419" y="262"/>
                      </a:lnTo>
                      <a:lnTo>
                        <a:pt x="423" y="264"/>
                      </a:lnTo>
                      <a:lnTo>
                        <a:pt x="427" y="265"/>
                      </a:lnTo>
                      <a:lnTo>
                        <a:pt x="433" y="265"/>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25" name="Freeform 333">
                  <a:extLst>
                    <a:ext uri="{FF2B5EF4-FFF2-40B4-BE49-F238E27FC236}">
                      <a16:creationId xmlns:a16="http://schemas.microsoft.com/office/drawing/2014/main" id="{982EA7DE-9673-4EB0-A056-920B2FC2BD3E}"/>
                    </a:ext>
                  </a:extLst>
                </p:cNvPr>
                <p:cNvSpPr>
                  <a:spLocks/>
                </p:cNvSpPr>
                <p:nvPr>
                  <p:custDataLst>
                    <p:tags r:id="rId50"/>
                  </p:custDataLst>
                </p:nvPr>
              </p:nvSpPr>
              <p:spPr bwMode="auto">
                <a:xfrm>
                  <a:off x="3060100" y="4347682"/>
                  <a:ext cx="406866" cy="411952"/>
                </a:xfrm>
                <a:custGeom>
                  <a:avLst/>
                  <a:gdLst>
                    <a:gd name="T0" fmla="*/ 224041 w 585"/>
                    <a:gd name="T1" fmla="*/ 14606 h 493"/>
                    <a:gd name="T2" fmla="*/ 214923 w 585"/>
                    <a:gd name="T3" fmla="*/ 28691 h 493"/>
                    <a:gd name="T4" fmla="*/ 222304 w 585"/>
                    <a:gd name="T5" fmla="*/ 48514 h 493"/>
                    <a:gd name="T6" fmla="*/ 231856 w 585"/>
                    <a:gd name="T7" fmla="*/ 67815 h 493"/>
                    <a:gd name="T8" fmla="*/ 248790 w 585"/>
                    <a:gd name="T9" fmla="*/ 92333 h 493"/>
                    <a:gd name="T10" fmla="*/ 251829 w 585"/>
                    <a:gd name="T11" fmla="*/ 106939 h 493"/>
                    <a:gd name="T12" fmla="*/ 237501 w 585"/>
                    <a:gd name="T13" fmla="*/ 106417 h 493"/>
                    <a:gd name="T14" fmla="*/ 224041 w 585"/>
                    <a:gd name="T15" fmla="*/ 121545 h 493"/>
                    <a:gd name="T16" fmla="*/ 219699 w 585"/>
                    <a:gd name="T17" fmla="*/ 128327 h 493"/>
                    <a:gd name="T18" fmla="*/ 224909 w 585"/>
                    <a:gd name="T19" fmla="*/ 141368 h 493"/>
                    <a:gd name="T20" fmla="*/ 227949 w 585"/>
                    <a:gd name="T21" fmla="*/ 153366 h 493"/>
                    <a:gd name="T22" fmla="*/ 219265 w 585"/>
                    <a:gd name="T23" fmla="*/ 160669 h 493"/>
                    <a:gd name="T24" fmla="*/ 199292 w 585"/>
                    <a:gd name="T25" fmla="*/ 168494 h 493"/>
                    <a:gd name="T26" fmla="*/ 192345 w 585"/>
                    <a:gd name="T27" fmla="*/ 184665 h 493"/>
                    <a:gd name="T28" fmla="*/ 193214 w 585"/>
                    <a:gd name="T29" fmla="*/ 216486 h 493"/>
                    <a:gd name="T30" fmla="*/ 186701 w 585"/>
                    <a:gd name="T31" fmla="*/ 236831 h 493"/>
                    <a:gd name="T32" fmla="*/ 173675 w 585"/>
                    <a:gd name="T33" fmla="*/ 246220 h 493"/>
                    <a:gd name="T34" fmla="*/ 160650 w 585"/>
                    <a:gd name="T35" fmla="*/ 254567 h 493"/>
                    <a:gd name="T36" fmla="*/ 148058 w 585"/>
                    <a:gd name="T37" fmla="*/ 257175 h 493"/>
                    <a:gd name="T38" fmla="*/ 142848 w 585"/>
                    <a:gd name="T39" fmla="*/ 254045 h 493"/>
                    <a:gd name="T40" fmla="*/ 141979 w 585"/>
                    <a:gd name="T41" fmla="*/ 245699 h 493"/>
                    <a:gd name="T42" fmla="*/ 131993 w 585"/>
                    <a:gd name="T43" fmla="*/ 235266 h 493"/>
                    <a:gd name="T44" fmla="*/ 108981 w 585"/>
                    <a:gd name="T45" fmla="*/ 236831 h 493"/>
                    <a:gd name="T46" fmla="*/ 95087 w 585"/>
                    <a:gd name="T47" fmla="*/ 241004 h 493"/>
                    <a:gd name="T48" fmla="*/ 76417 w 585"/>
                    <a:gd name="T49" fmla="*/ 229527 h 493"/>
                    <a:gd name="T50" fmla="*/ 52971 w 585"/>
                    <a:gd name="T51" fmla="*/ 227441 h 493"/>
                    <a:gd name="T52" fmla="*/ 41248 w 585"/>
                    <a:gd name="T53" fmla="*/ 223789 h 493"/>
                    <a:gd name="T54" fmla="*/ 35169 w 585"/>
                    <a:gd name="T55" fmla="*/ 190925 h 493"/>
                    <a:gd name="T56" fmla="*/ 25183 w 585"/>
                    <a:gd name="T57" fmla="*/ 161712 h 493"/>
                    <a:gd name="T58" fmla="*/ 15197 w 585"/>
                    <a:gd name="T59" fmla="*/ 152323 h 493"/>
                    <a:gd name="T60" fmla="*/ 5210 w 585"/>
                    <a:gd name="T61" fmla="*/ 135630 h 493"/>
                    <a:gd name="T62" fmla="*/ 2171 w 585"/>
                    <a:gd name="T63" fmla="*/ 106417 h 493"/>
                    <a:gd name="T64" fmla="*/ 13460 w 585"/>
                    <a:gd name="T65" fmla="*/ 79813 h 493"/>
                    <a:gd name="T66" fmla="*/ 23446 w 585"/>
                    <a:gd name="T67" fmla="*/ 73553 h 493"/>
                    <a:gd name="T68" fmla="*/ 32564 w 585"/>
                    <a:gd name="T69" fmla="*/ 79291 h 493"/>
                    <a:gd name="T70" fmla="*/ 42116 w 585"/>
                    <a:gd name="T71" fmla="*/ 97549 h 493"/>
                    <a:gd name="T72" fmla="*/ 56010 w 585"/>
                    <a:gd name="T73" fmla="*/ 111634 h 493"/>
                    <a:gd name="T74" fmla="*/ 73812 w 585"/>
                    <a:gd name="T75" fmla="*/ 111112 h 493"/>
                    <a:gd name="T76" fmla="*/ 95956 w 585"/>
                    <a:gd name="T77" fmla="*/ 98592 h 493"/>
                    <a:gd name="T78" fmla="*/ 101166 w 585"/>
                    <a:gd name="T79" fmla="*/ 89724 h 493"/>
                    <a:gd name="T80" fmla="*/ 125046 w 585"/>
                    <a:gd name="T81" fmla="*/ 92854 h 493"/>
                    <a:gd name="T82" fmla="*/ 141545 w 585"/>
                    <a:gd name="T83" fmla="*/ 94419 h 493"/>
                    <a:gd name="T84" fmla="*/ 146321 w 585"/>
                    <a:gd name="T85" fmla="*/ 88681 h 493"/>
                    <a:gd name="T86" fmla="*/ 157176 w 585"/>
                    <a:gd name="T87" fmla="*/ 82421 h 493"/>
                    <a:gd name="T88" fmla="*/ 166294 w 585"/>
                    <a:gd name="T89" fmla="*/ 70945 h 493"/>
                    <a:gd name="T90" fmla="*/ 180188 w 585"/>
                    <a:gd name="T91" fmla="*/ 41211 h 493"/>
                    <a:gd name="T92" fmla="*/ 185398 w 585"/>
                    <a:gd name="T93" fmla="*/ 13041 h 493"/>
                    <a:gd name="T94" fmla="*/ 194082 w 585"/>
                    <a:gd name="T95" fmla="*/ 3130 h 493"/>
                    <a:gd name="T96" fmla="*/ 207976 w 585"/>
                    <a:gd name="T97" fmla="*/ 1043 h 49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5" h="493">
                      <a:moveTo>
                        <a:pt x="525" y="12"/>
                      </a:moveTo>
                      <a:lnTo>
                        <a:pt x="524" y="17"/>
                      </a:lnTo>
                      <a:lnTo>
                        <a:pt x="520" y="22"/>
                      </a:lnTo>
                      <a:lnTo>
                        <a:pt x="516" y="28"/>
                      </a:lnTo>
                      <a:lnTo>
                        <a:pt x="510" y="33"/>
                      </a:lnTo>
                      <a:lnTo>
                        <a:pt x="497" y="45"/>
                      </a:lnTo>
                      <a:lnTo>
                        <a:pt x="485" y="55"/>
                      </a:lnTo>
                      <a:lnTo>
                        <a:pt x="495" y="55"/>
                      </a:lnTo>
                      <a:lnTo>
                        <a:pt x="505" y="55"/>
                      </a:lnTo>
                      <a:lnTo>
                        <a:pt x="506" y="68"/>
                      </a:lnTo>
                      <a:lnTo>
                        <a:pt x="508" y="81"/>
                      </a:lnTo>
                      <a:lnTo>
                        <a:pt x="512" y="93"/>
                      </a:lnTo>
                      <a:lnTo>
                        <a:pt x="516" y="103"/>
                      </a:lnTo>
                      <a:lnTo>
                        <a:pt x="520" y="112"/>
                      </a:lnTo>
                      <a:lnTo>
                        <a:pt x="527" y="121"/>
                      </a:lnTo>
                      <a:lnTo>
                        <a:pt x="534" y="130"/>
                      </a:lnTo>
                      <a:lnTo>
                        <a:pt x="540" y="138"/>
                      </a:lnTo>
                      <a:lnTo>
                        <a:pt x="553" y="155"/>
                      </a:lnTo>
                      <a:lnTo>
                        <a:pt x="566" y="170"/>
                      </a:lnTo>
                      <a:lnTo>
                        <a:pt x="573" y="177"/>
                      </a:lnTo>
                      <a:lnTo>
                        <a:pt x="577" y="185"/>
                      </a:lnTo>
                      <a:lnTo>
                        <a:pt x="582" y="194"/>
                      </a:lnTo>
                      <a:lnTo>
                        <a:pt x="585" y="204"/>
                      </a:lnTo>
                      <a:lnTo>
                        <a:pt x="580" y="205"/>
                      </a:lnTo>
                      <a:lnTo>
                        <a:pt x="574" y="206"/>
                      </a:lnTo>
                      <a:lnTo>
                        <a:pt x="568" y="206"/>
                      </a:lnTo>
                      <a:lnTo>
                        <a:pt x="561" y="206"/>
                      </a:lnTo>
                      <a:lnTo>
                        <a:pt x="547" y="204"/>
                      </a:lnTo>
                      <a:lnTo>
                        <a:pt x="531" y="204"/>
                      </a:lnTo>
                      <a:lnTo>
                        <a:pt x="524" y="217"/>
                      </a:lnTo>
                      <a:lnTo>
                        <a:pt x="518" y="229"/>
                      </a:lnTo>
                      <a:lnTo>
                        <a:pt x="516" y="233"/>
                      </a:lnTo>
                      <a:lnTo>
                        <a:pt x="513" y="237"/>
                      </a:lnTo>
                      <a:lnTo>
                        <a:pt x="509" y="239"/>
                      </a:lnTo>
                      <a:lnTo>
                        <a:pt x="505" y="240"/>
                      </a:lnTo>
                      <a:lnTo>
                        <a:pt x="506" y="246"/>
                      </a:lnTo>
                      <a:lnTo>
                        <a:pt x="508" y="253"/>
                      </a:lnTo>
                      <a:lnTo>
                        <a:pt x="512" y="259"/>
                      </a:lnTo>
                      <a:lnTo>
                        <a:pt x="515" y="265"/>
                      </a:lnTo>
                      <a:lnTo>
                        <a:pt x="518" y="271"/>
                      </a:lnTo>
                      <a:lnTo>
                        <a:pt x="521" y="277"/>
                      </a:lnTo>
                      <a:lnTo>
                        <a:pt x="524" y="283"/>
                      </a:lnTo>
                      <a:lnTo>
                        <a:pt x="525" y="289"/>
                      </a:lnTo>
                      <a:lnTo>
                        <a:pt x="525" y="294"/>
                      </a:lnTo>
                      <a:lnTo>
                        <a:pt x="523" y="297"/>
                      </a:lnTo>
                      <a:lnTo>
                        <a:pt x="519" y="301"/>
                      </a:lnTo>
                      <a:lnTo>
                        <a:pt x="516" y="304"/>
                      </a:lnTo>
                      <a:lnTo>
                        <a:pt x="505" y="308"/>
                      </a:lnTo>
                      <a:lnTo>
                        <a:pt x="494" y="312"/>
                      </a:lnTo>
                      <a:lnTo>
                        <a:pt x="481" y="316"/>
                      </a:lnTo>
                      <a:lnTo>
                        <a:pt x="469" y="319"/>
                      </a:lnTo>
                      <a:lnTo>
                        <a:pt x="459" y="323"/>
                      </a:lnTo>
                      <a:lnTo>
                        <a:pt x="452" y="327"/>
                      </a:lnTo>
                      <a:lnTo>
                        <a:pt x="448" y="334"/>
                      </a:lnTo>
                      <a:lnTo>
                        <a:pt x="446" y="344"/>
                      </a:lnTo>
                      <a:lnTo>
                        <a:pt x="443" y="354"/>
                      </a:lnTo>
                      <a:lnTo>
                        <a:pt x="443" y="365"/>
                      </a:lnTo>
                      <a:lnTo>
                        <a:pt x="445" y="386"/>
                      </a:lnTo>
                      <a:lnTo>
                        <a:pt x="446" y="400"/>
                      </a:lnTo>
                      <a:lnTo>
                        <a:pt x="445" y="415"/>
                      </a:lnTo>
                      <a:lnTo>
                        <a:pt x="442" y="428"/>
                      </a:lnTo>
                      <a:lnTo>
                        <a:pt x="439" y="439"/>
                      </a:lnTo>
                      <a:lnTo>
                        <a:pt x="436" y="447"/>
                      </a:lnTo>
                      <a:lnTo>
                        <a:pt x="430" y="454"/>
                      </a:lnTo>
                      <a:lnTo>
                        <a:pt x="425" y="459"/>
                      </a:lnTo>
                      <a:lnTo>
                        <a:pt x="419" y="464"/>
                      </a:lnTo>
                      <a:lnTo>
                        <a:pt x="413" y="467"/>
                      </a:lnTo>
                      <a:lnTo>
                        <a:pt x="400" y="472"/>
                      </a:lnTo>
                      <a:lnTo>
                        <a:pt x="386" y="477"/>
                      </a:lnTo>
                      <a:lnTo>
                        <a:pt x="380" y="480"/>
                      </a:lnTo>
                      <a:lnTo>
                        <a:pt x="374" y="484"/>
                      </a:lnTo>
                      <a:lnTo>
                        <a:pt x="370" y="488"/>
                      </a:lnTo>
                      <a:lnTo>
                        <a:pt x="366" y="493"/>
                      </a:lnTo>
                      <a:lnTo>
                        <a:pt x="356" y="493"/>
                      </a:lnTo>
                      <a:lnTo>
                        <a:pt x="346" y="493"/>
                      </a:lnTo>
                      <a:lnTo>
                        <a:pt x="341" y="493"/>
                      </a:lnTo>
                      <a:lnTo>
                        <a:pt x="337" y="492"/>
                      </a:lnTo>
                      <a:lnTo>
                        <a:pt x="334" y="491"/>
                      </a:lnTo>
                      <a:lnTo>
                        <a:pt x="331" y="489"/>
                      </a:lnTo>
                      <a:lnTo>
                        <a:pt x="329" y="487"/>
                      </a:lnTo>
                      <a:lnTo>
                        <a:pt x="328" y="484"/>
                      </a:lnTo>
                      <a:lnTo>
                        <a:pt x="327" y="482"/>
                      </a:lnTo>
                      <a:lnTo>
                        <a:pt x="326" y="478"/>
                      </a:lnTo>
                      <a:lnTo>
                        <a:pt x="327" y="471"/>
                      </a:lnTo>
                      <a:lnTo>
                        <a:pt x="328" y="464"/>
                      </a:lnTo>
                      <a:lnTo>
                        <a:pt x="330" y="457"/>
                      </a:lnTo>
                      <a:lnTo>
                        <a:pt x="333" y="450"/>
                      </a:lnTo>
                      <a:lnTo>
                        <a:pt x="304" y="451"/>
                      </a:lnTo>
                      <a:lnTo>
                        <a:pt x="279" y="454"/>
                      </a:lnTo>
                      <a:lnTo>
                        <a:pt x="267" y="455"/>
                      </a:lnTo>
                      <a:lnTo>
                        <a:pt x="257" y="455"/>
                      </a:lnTo>
                      <a:lnTo>
                        <a:pt x="251" y="454"/>
                      </a:lnTo>
                      <a:lnTo>
                        <a:pt x="247" y="453"/>
                      </a:lnTo>
                      <a:lnTo>
                        <a:pt x="244" y="452"/>
                      </a:lnTo>
                      <a:lnTo>
                        <a:pt x="239" y="450"/>
                      </a:lnTo>
                      <a:lnTo>
                        <a:pt x="219" y="462"/>
                      </a:lnTo>
                      <a:lnTo>
                        <a:pt x="207" y="455"/>
                      </a:lnTo>
                      <a:lnTo>
                        <a:pt x="192" y="447"/>
                      </a:lnTo>
                      <a:lnTo>
                        <a:pt x="183" y="444"/>
                      </a:lnTo>
                      <a:lnTo>
                        <a:pt x="176" y="440"/>
                      </a:lnTo>
                      <a:lnTo>
                        <a:pt x="168" y="438"/>
                      </a:lnTo>
                      <a:lnTo>
                        <a:pt x="159" y="438"/>
                      </a:lnTo>
                      <a:lnTo>
                        <a:pt x="144" y="437"/>
                      </a:lnTo>
                      <a:lnTo>
                        <a:pt x="122" y="436"/>
                      </a:lnTo>
                      <a:lnTo>
                        <a:pt x="111" y="435"/>
                      </a:lnTo>
                      <a:lnTo>
                        <a:pt x="102" y="432"/>
                      </a:lnTo>
                      <a:lnTo>
                        <a:pt x="98" y="431"/>
                      </a:lnTo>
                      <a:lnTo>
                        <a:pt x="95" y="429"/>
                      </a:lnTo>
                      <a:lnTo>
                        <a:pt x="93" y="428"/>
                      </a:lnTo>
                      <a:lnTo>
                        <a:pt x="93" y="424"/>
                      </a:lnTo>
                      <a:lnTo>
                        <a:pt x="87" y="393"/>
                      </a:lnTo>
                      <a:lnTo>
                        <a:pt x="81" y="366"/>
                      </a:lnTo>
                      <a:lnTo>
                        <a:pt x="75" y="346"/>
                      </a:lnTo>
                      <a:lnTo>
                        <a:pt x="69" y="331"/>
                      </a:lnTo>
                      <a:lnTo>
                        <a:pt x="64" y="320"/>
                      </a:lnTo>
                      <a:lnTo>
                        <a:pt x="58" y="310"/>
                      </a:lnTo>
                      <a:lnTo>
                        <a:pt x="53" y="304"/>
                      </a:lnTo>
                      <a:lnTo>
                        <a:pt x="47" y="300"/>
                      </a:lnTo>
                      <a:lnTo>
                        <a:pt x="41" y="296"/>
                      </a:lnTo>
                      <a:lnTo>
                        <a:pt x="35" y="292"/>
                      </a:lnTo>
                      <a:lnTo>
                        <a:pt x="30" y="288"/>
                      </a:lnTo>
                      <a:lnTo>
                        <a:pt x="24" y="281"/>
                      </a:lnTo>
                      <a:lnTo>
                        <a:pt x="19" y="272"/>
                      </a:lnTo>
                      <a:lnTo>
                        <a:pt x="12" y="260"/>
                      </a:lnTo>
                      <a:lnTo>
                        <a:pt x="6" y="243"/>
                      </a:lnTo>
                      <a:lnTo>
                        <a:pt x="0" y="222"/>
                      </a:lnTo>
                      <a:lnTo>
                        <a:pt x="2" y="215"/>
                      </a:lnTo>
                      <a:lnTo>
                        <a:pt x="5" y="204"/>
                      </a:lnTo>
                      <a:lnTo>
                        <a:pt x="11" y="191"/>
                      </a:lnTo>
                      <a:lnTo>
                        <a:pt x="17" y="177"/>
                      </a:lnTo>
                      <a:lnTo>
                        <a:pt x="24" y="164"/>
                      </a:lnTo>
                      <a:lnTo>
                        <a:pt x="31" y="153"/>
                      </a:lnTo>
                      <a:lnTo>
                        <a:pt x="36" y="144"/>
                      </a:lnTo>
                      <a:lnTo>
                        <a:pt x="41" y="141"/>
                      </a:lnTo>
                      <a:lnTo>
                        <a:pt x="46" y="141"/>
                      </a:lnTo>
                      <a:lnTo>
                        <a:pt x="54" y="141"/>
                      </a:lnTo>
                      <a:lnTo>
                        <a:pt x="64" y="141"/>
                      </a:lnTo>
                      <a:lnTo>
                        <a:pt x="73" y="141"/>
                      </a:lnTo>
                      <a:lnTo>
                        <a:pt x="73" y="146"/>
                      </a:lnTo>
                      <a:lnTo>
                        <a:pt x="75" y="152"/>
                      </a:lnTo>
                      <a:lnTo>
                        <a:pt x="77" y="158"/>
                      </a:lnTo>
                      <a:lnTo>
                        <a:pt x="80" y="164"/>
                      </a:lnTo>
                      <a:lnTo>
                        <a:pt x="88" y="176"/>
                      </a:lnTo>
                      <a:lnTo>
                        <a:pt x="97" y="187"/>
                      </a:lnTo>
                      <a:lnTo>
                        <a:pt x="107" y="198"/>
                      </a:lnTo>
                      <a:lnTo>
                        <a:pt x="118" y="208"/>
                      </a:lnTo>
                      <a:lnTo>
                        <a:pt x="124" y="211"/>
                      </a:lnTo>
                      <a:lnTo>
                        <a:pt x="129" y="214"/>
                      </a:lnTo>
                      <a:lnTo>
                        <a:pt x="135" y="215"/>
                      </a:lnTo>
                      <a:lnTo>
                        <a:pt x="139" y="216"/>
                      </a:lnTo>
                      <a:lnTo>
                        <a:pt x="155" y="215"/>
                      </a:lnTo>
                      <a:lnTo>
                        <a:pt x="170" y="213"/>
                      </a:lnTo>
                      <a:lnTo>
                        <a:pt x="184" y="209"/>
                      </a:lnTo>
                      <a:lnTo>
                        <a:pt x="199" y="204"/>
                      </a:lnTo>
                      <a:lnTo>
                        <a:pt x="211" y="196"/>
                      </a:lnTo>
                      <a:lnTo>
                        <a:pt x="221" y="189"/>
                      </a:lnTo>
                      <a:lnTo>
                        <a:pt x="225" y="185"/>
                      </a:lnTo>
                      <a:lnTo>
                        <a:pt x="228" y="181"/>
                      </a:lnTo>
                      <a:lnTo>
                        <a:pt x="230" y="177"/>
                      </a:lnTo>
                      <a:lnTo>
                        <a:pt x="233" y="172"/>
                      </a:lnTo>
                      <a:lnTo>
                        <a:pt x="256" y="175"/>
                      </a:lnTo>
                      <a:lnTo>
                        <a:pt x="273" y="176"/>
                      </a:lnTo>
                      <a:lnTo>
                        <a:pt x="281" y="177"/>
                      </a:lnTo>
                      <a:lnTo>
                        <a:pt x="288" y="178"/>
                      </a:lnTo>
                      <a:lnTo>
                        <a:pt x="294" y="181"/>
                      </a:lnTo>
                      <a:lnTo>
                        <a:pt x="300" y="184"/>
                      </a:lnTo>
                      <a:lnTo>
                        <a:pt x="326" y="184"/>
                      </a:lnTo>
                      <a:lnTo>
                        <a:pt x="326" y="181"/>
                      </a:lnTo>
                      <a:lnTo>
                        <a:pt x="327" y="178"/>
                      </a:lnTo>
                      <a:lnTo>
                        <a:pt x="329" y="176"/>
                      </a:lnTo>
                      <a:lnTo>
                        <a:pt x="331" y="174"/>
                      </a:lnTo>
                      <a:lnTo>
                        <a:pt x="337" y="170"/>
                      </a:lnTo>
                      <a:lnTo>
                        <a:pt x="344" y="167"/>
                      </a:lnTo>
                      <a:lnTo>
                        <a:pt x="350" y="164"/>
                      </a:lnTo>
                      <a:lnTo>
                        <a:pt x="357" y="162"/>
                      </a:lnTo>
                      <a:lnTo>
                        <a:pt x="362" y="158"/>
                      </a:lnTo>
                      <a:lnTo>
                        <a:pt x="366" y="154"/>
                      </a:lnTo>
                      <a:lnTo>
                        <a:pt x="372" y="149"/>
                      </a:lnTo>
                      <a:lnTo>
                        <a:pt x="378" y="143"/>
                      </a:lnTo>
                      <a:lnTo>
                        <a:pt x="383" y="136"/>
                      </a:lnTo>
                      <a:lnTo>
                        <a:pt x="389" y="129"/>
                      </a:lnTo>
                      <a:lnTo>
                        <a:pt x="400" y="114"/>
                      </a:lnTo>
                      <a:lnTo>
                        <a:pt x="408" y="97"/>
                      </a:lnTo>
                      <a:lnTo>
                        <a:pt x="415" y="79"/>
                      </a:lnTo>
                      <a:lnTo>
                        <a:pt x="420" y="62"/>
                      </a:lnTo>
                      <a:lnTo>
                        <a:pt x="424" y="46"/>
                      </a:lnTo>
                      <a:lnTo>
                        <a:pt x="426" y="30"/>
                      </a:lnTo>
                      <a:lnTo>
                        <a:pt x="427" y="25"/>
                      </a:lnTo>
                      <a:lnTo>
                        <a:pt x="429" y="20"/>
                      </a:lnTo>
                      <a:lnTo>
                        <a:pt x="435" y="15"/>
                      </a:lnTo>
                      <a:lnTo>
                        <a:pt x="440" y="11"/>
                      </a:lnTo>
                      <a:lnTo>
                        <a:pt x="447" y="6"/>
                      </a:lnTo>
                      <a:lnTo>
                        <a:pt x="453" y="3"/>
                      </a:lnTo>
                      <a:lnTo>
                        <a:pt x="460" y="1"/>
                      </a:lnTo>
                      <a:lnTo>
                        <a:pt x="465" y="0"/>
                      </a:lnTo>
                      <a:lnTo>
                        <a:pt x="479" y="2"/>
                      </a:lnTo>
                      <a:lnTo>
                        <a:pt x="495" y="6"/>
                      </a:lnTo>
                      <a:lnTo>
                        <a:pt x="512" y="10"/>
                      </a:lnTo>
                      <a:lnTo>
                        <a:pt x="525" y="12"/>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26" name="Freeform 334">
                  <a:extLst>
                    <a:ext uri="{FF2B5EF4-FFF2-40B4-BE49-F238E27FC236}">
                      <a16:creationId xmlns:a16="http://schemas.microsoft.com/office/drawing/2014/main" id="{7EC4985A-DAF9-42B5-B000-371B5D381B75}"/>
                    </a:ext>
                  </a:extLst>
                </p:cNvPr>
                <p:cNvSpPr>
                  <a:spLocks/>
                </p:cNvSpPr>
                <p:nvPr>
                  <p:custDataLst>
                    <p:tags r:id="rId51"/>
                  </p:custDataLst>
                </p:nvPr>
              </p:nvSpPr>
              <p:spPr bwMode="auto">
                <a:xfrm>
                  <a:off x="3629713" y="4998668"/>
                  <a:ext cx="147489" cy="91545"/>
                </a:xfrm>
                <a:custGeom>
                  <a:avLst/>
                  <a:gdLst>
                    <a:gd name="T0" fmla="*/ 0 w 212"/>
                    <a:gd name="T1" fmla="*/ 57150 h 105"/>
                    <a:gd name="T2" fmla="*/ 6949 w 212"/>
                    <a:gd name="T3" fmla="*/ 46264 h 105"/>
                    <a:gd name="T4" fmla="*/ 15201 w 212"/>
                    <a:gd name="T5" fmla="*/ 37011 h 105"/>
                    <a:gd name="T6" fmla="*/ 19110 w 212"/>
                    <a:gd name="T7" fmla="*/ 32657 h 105"/>
                    <a:gd name="T8" fmla="*/ 23453 w 212"/>
                    <a:gd name="T9" fmla="*/ 28847 h 105"/>
                    <a:gd name="T10" fmla="*/ 27796 w 212"/>
                    <a:gd name="T11" fmla="*/ 25037 h 105"/>
                    <a:gd name="T12" fmla="*/ 31705 w 212"/>
                    <a:gd name="T13" fmla="*/ 20683 h 105"/>
                    <a:gd name="T14" fmla="*/ 36048 w 212"/>
                    <a:gd name="T15" fmla="*/ 17417 h 105"/>
                    <a:gd name="T16" fmla="*/ 40826 w 212"/>
                    <a:gd name="T17" fmla="*/ 14696 h 105"/>
                    <a:gd name="T18" fmla="*/ 46038 w 212"/>
                    <a:gd name="T19" fmla="*/ 11430 h 105"/>
                    <a:gd name="T20" fmla="*/ 51249 w 212"/>
                    <a:gd name="T21" fmla="*/ 8709 h 105"/>
                    <a:gd name="T22" fmla="*/ 62542 w 212"/>
                    <a:gd name="T23" fmla="*/ 4354 h 105"/>
                    <a:gd name="T24" fmla="*/ 74702 w 212"/>
                    <a:gd name="T25" fmla="*/ 0 h 105"/>
                    <a:gd name="T26" fmla="*/ 92075 w 212"/>
                    <a:gd name="T27" fmla="*/ 0 h 105"/>
                    <a:gd name="T28" fmla="*/ 87732 w 212"/>
                    <a:gd name="T29" fmla="*/ 4899 h 105"/>
                    <a:gd name="T30" fmla="*/ 82520 w 212"/>
                    <a:gd name="T31" fmla="*/ 9797 h 105"/>
                    <a:gd name="T32" fmla="*/ 77308 w 212"/>
                    <a:gd name="T33" fmla="*/ 14696 h 105"/>
                    <a:gd name="T34" fmla="*/ 71662 w 212"/>
                    <a:gd name="T35" fmla="*/ 19050 h 105"/>
                    <a:gd name="T36" fmla="*/ 59501 w 212"/>
                    <a:gd name="T37" fmla="*/ 28303 h 105"/>
                    <a:gd name="T38" fmla="*/ 47340 w 212"/>
                    <a:gd name="T39" fmla="*/ 35923 h 105"/>
                    <a:gd name="T40" fmla="*/ 34311 w 212"/>
                    <a:gd name="T41" fmla="*/ 42999 h 105"/>
                    <a:gd name="T42" fmla="*/ 21716 w 212"/>
                    <a:gd name="T43" fmla="*/ 48986 h 105"/>
                    <a:gd name="T44" fmla="*/ 9989 w 212"/>
                    <a:gd name="T45" fmla="*/ 53884 h 105"/>
                    <a:gd name="T46" fmla="*/ 0 w 212"/>
                    <a:gd name="T47" fmla="*/ 57150 h 10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12" h="105">
                      <a:moveTo>
                        <a:pt x="0" y="105"/>
                      </a:moveTo>
                      <a:lnTo>
                        <a:pt x="16" y="85"/>
                      </a:lnTo>
                      <a:lnTo>
                        <a:pt x="35" y="68"/>
                      </a:lnTo>
                      <a:lnTo>
                        <a:pt x="44" y="60"/>
                      </a:lnTo>
                      <a:lnTo>
                        <a:pt x="54" y="53"/>
                      </a:lnTo>
                      <a:lnTo>
                        <a:pt x="64" y="46"/>
                      </a:lnTo>
                      <a:lnTo>
                        <a:pt x="73" y="38"/>
                      </a:lnTo>
                      <a:lnTo>
                        <a:pt x="83" y="32"/>
                      </a:lnTo>
                      <a:lnTo>
                        <a:pt x="94" y="27"/>
                      </a:lnTo>
                      <a:lnTo>
                        <a:pt x="106" y="21"/>
                      </a:lnTo>
                      <a:lnTo>
                        <a:pt x="118" y="16"/>
                      </a:lnTo>
                      <a:lnTo>
                        <a:pt x="144" y="8"/>
                      </a:lnTo>
                      <a:lnTo>
                        <a:pt x="172" y="0"/>
                      </a:lnTo>
                      <a:lnTo>
                        <a:pt x="212" y="0"/>
                      </a:lnTo>
                      <a:lnTo>
                        <a:pt x="202" y="9"/>
                      </a:lnTo>
                      <a:lnTo>
                        <a:pt x="190" y="18"/>
                      </a:lnTo>
                      <a:lnTo>
                        <a:pt x="178" y="27"/>
                      </a:lnTo>
                      <a:lnTo>
                        <a:pt x="165" y="35"/>
                      </a:lnTo>
                      <a:lnTo>
                        <a:pt x="137" y="52"/>
                      </a:lnTo>
                      <a:lnTo>
                        <a:pt x="109" y="66"/>
                      </a:lnTo>
                      <a:lnTo>
                        <a:pt x="79" y="79"/>
                      </a:lnTo>
                      <a:lnTo>
                        <a:pt x="50" y="90"/>
                      </a:lnTo>
                      <a:lnTo>
                        <a:pt x="23" y="99"/>
                      </a:lnTo>
                      <a:lnTo>
                        <a:pt x="0" y="105"/>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27" name="Freeform 335">
                  <a:extLst>
                    <a:ext uri="{FF2B5EF4-FFF2-40B4-BE49-F238E27FC236}">
                      <a16:creationId xmlns:a16="http://schemas.microsoft.com/office/drawing/2014/main" id="{D27CCF14-66B3-4D99-86DB-FF476A6D4583}"/>
                    </a:ext>
                  </a:extLst>
                </p:cNvPr>
                <p:cNvSpPr>
                  <a:spLocks/>
                </p:cNvSpPr>
                <p:nvPr>
                  <p:custDataLst>
                    <p:tags r:id="rId52"/>
                  </p:custDataLst>
                </p:nvPr>
              </p:nvSpPr>
              <p:spPr bwMode="auto">
                <a:xfrm>
                  <a:off x="3815346" y="4464656"/>
                  <a:ext cx="68658" cy="142403"/>
                </a:xfrm>
                <a:custGeom>
                  <a:avLst/>
                  <a:gdLst>
                    <a:gd name="T0" fmla="*/ 0 w 92"/>
                    <a:gd name="T1" fmla="*/ 43379 h 166"/>
                    <a:gd name="T2" fmla="*/ 0 w 92"/>
                    <a:gd name="T3" fmla="*/ 79260 h 166"/>
                    <a:gd name="T4" fmla="*/ 2329 w 92"/>
                    <a:gd name="T5" fmla="*/ 77118 h 166"/>
                    <a:gd name="T6" fmla="*/ 5591 w 92"/>
                    <a:gd name="T7" fmla="*/ 74440 h 166"/>
                    <a:gd name="T8" fmla="*/ 6522 w 92"/>
                    <a:gd name="T9" fmla="*/ 73369 h 166"/>
                    <a:gd name="T10" fmla="*/ 7920 w 92"/>
                    <a:gd name="T11" fmla="*/ 72298 h 166"/>
                    <a:gd name="T12" fmla="*/ 8386 w 92"/>
                    <a:gd name="T13" fmla="*/ 70692 h 166"/>
                    <a:gd name="T14" fmla="*/ 8852 w 92"/>
                    <a:gd name="T15" fmla="*/ 69620 h 166"/>
                    <a:gd name="T16" fmla="*/ 9318 w 92"/>
                    <a:gd name="T17" fmla="*/ 73905 h 166"/>
                    <a:gd name="T18" fmla="*/ 11181 w 92"/>
                    <a:gd name="T19" fmla="*/ 79260 h 166"/>
                    <a:gd name="T20" fmla="*/ 12579 w 92"/>
                    <a:gd name="T21" fmla="*/ 82473 h 166"/>
                    <a:gd name="T22" fmla="*/ 13977 w 92"/>
                    <a:gd name="T23" fmla="*/ 85151 h 166"/>
                    <a:gd name="T24" fmla="*/ 16306 w 92"/>
                    <a:gd name="T25" fmla="*/ 87293 h 166"/>
                    <a:gd name="T26" fmla="*/ 18170 w 92"/>
                    <a:gd name="T27" fmla="*/ 88900 h 166"/>
                    <a:gd name="T28" fmla="*/ 19102 w 92"/>
                    <a:gd name="T29" fmla="*/ 84616 h 166"/>
                    <a:gd name="T30" fmla="*/ 19102 w 92"/>
                    <a:gd name="T31" fmla="*/ 79260 h 166"/>
                    <a:gd name="T32" fmla="*/ 19102 w 92"/>
                    <a:gd name="T33" fmla="*/ 73369 h 166"/>
                    <a:gd name="T34" fmla="*/ 19102 w 92"/>
                    <a:gd name="T35" fmla="*/ 67478 h 166"/>
                    <a:gd name="T36" fmla="*/ 18636 w 92"/>
                    <a:gd name="T37" fmla="*/ 57303 h 166"/>
                    <a:gd name="T38" fmla="*/ 18170 w 92"/>
                    <a:gd name="T39" fmla="*/ 53019 h 166"/>
                    <a:gd name="T40" fmla="*/ 22363 w 92"/>
                    <a:gd name="T41" fmla="*/ 53554 h 166"/>
                    <a:gd name="T42" fmla="*/ 26556 w 92"/>
                    <a:gd name="T43" fmla="*/ 54625 h 166"/>
                    <a:gd name="T44" fmla="*/ 29817 w 92"/>
                    <a:gd name="T45" fmla="*/ 56232 h 166"/>
                    <a:gd name="T46" fmla="*/ 33078 w 92"/>
                    <a:gd name="T47" fmla="*/ 57839 h 166"/>
                    <a:gd name="T48" fmla="*/ 35408 w 92"/>
                    <a:gd name="T49" fmla="*/ 59445 h 166"/>
                    <a:gd name="T50" fmla="*/ 38203 w 92"/>
                    <a:gd name="T51" fmla="*/ 61052 h 166"/>
                    <a:gd name="T52" fmla="*/ 40533 w 92"/>
                    <a:gd name="T53" fmla="*/ 62123 h 166"/>
                    <a:gd name="T54" fmla="*/ 42862 w 92"/>
                    <a:gd name="T55" fmla="*/ 63194 h 166"/>
                    <a:gd name="T56" fmla="*/ 39601 w 92"/>
                    <a:gd name="T57" fmla="*/ 55161 h 166"/>
                    <a:gd name="T58" fmla="*/ 37737 w 92"/>
                    <a:gd name="T59" fmla="*/ 47663 h 166"/>
                    <a:gd name="T60" fmla="*/ 35408 w 92"/>
                    <a:gd name="T61" fmla="*/ 40166 h 166"/>
                    <a:gd name="T62" fmla="*/ 34010 w 92"/>
                    <a:gd name="T63" fmla="*/ 32133 h 166"/>
                    <a:gd name="T64" fmla="*/ 32612 w 92"/>
                    <a:gd name="T65" fmla="*/ 25170 h 166"/>
                    <a:gd name="T66" fmla="*/ 31215 w 92"/>
                    <a:gd name="T67" fmla="*/ 18208 h 166"/>
                    <a:gd name="T68" fmla="*/ 29351 w 92"/>
                    <a:gd name="T69" fmla="*/ 12317 h 166"/>
                    <a:gd name="T70" fmla="*/ 27488 w 92"/>
                    <a:gd name="T71" fmla="*/ 6962 h 166"/>
                    <a:gd name="T72" fmla="*/ 27488 w 92"/>
                    <a:gd name="T73" fmla="*/ 10175 h 166"/>
                    <a:gd name="T74" fmla="*/ 27488 w 92"/>
                    <a:gd name="T75" fmla="*/ 13389 h 166"/>
                    <a:gd name="T76" fmla="*/ 23295 w 92"/>
                    <a:gd name="T77" fmla="*/ 12317 h 166"/>
                    <a:gd name="T78" fmla="*/ 19567 w 92"/>
                    <a:gd name="T79" fmla="*/ 10175 h 166"/>
                    <a:gd name="T80" fmla="*/ 16306 w 92"/>
                    <a:gd name="T81" fmla="*/ 8033 h 166"/>
                    <a:gd name="T82" fmla="*/ 13511 w 92"/>
                    <a:gd name="T83" fmla="*/ 5891 h 166"/>
                    <a:gd name="T84" fmla="*/ 10716 w 92"/>
                    <a:gd name="T85" fmla="*/ 3749 h 166"/>
                    <a:gd name="T86" fmla="*/ 7454 w 92"/>
                    <a:gd name="T87" fmla="*/ 1607 h 166"/>
                    <a:gd name="T88" fmla="*/ 3727 w 92"/>
                    <a:gd name="T89" fmla="*/ 536 h 166"/>
                    <a:gd name="T90" fmla="*/ 0 w 92"/>
                    <a:gd name="T91" fmla="*/ 0 h 166"/>
                    <a:gd name="T92" fmla="*/ 0 w 92"/>
                    <a:gd name="T93" fmla="*/ 5355 h 166"/>
                    <a:gd name="T94" fmla="*/ 0 w 92"/>
                    <a:gd name="T95" fmla="*/ 10175 h 166"/>
                    <a:gd name="T96" fmla="*/ 0 w 92"/>
                    <a:gd name="T97" fmla="*/ 17673 h 166"/>
                    <a:gd name="T98" fmla="*/ 0 w 92"/>
                    <a:gd name="T99" fmla="*/ 27848 h 166"/>
                    <a:gd name="T100" fmla="*/ 0 w 92"/>
                    <a:gd name="T101" fmla="*/ 37488 h 166"/>
                    <a:gd name="T102" fmla="*/ 0 w 92"/>
                    <a:gd name="T103" fmla="*/ 43379 h 1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92" h="166">
                      <a:moveTo>
                        <a:pt x="0" y="81"/>
                      </a:moveTo>
                      <a:lnTo>
                        <a:pt x="0" y="148"/>
                      </a:lnTo>
                      <a:lnTo>
                        <a:pt x="5" y="144"/>
                      </a:lnTo>
                      <a:lnTo>
                        <a:pt x="12" y="139"/>
                      </a:lnTo>
                      <a:lnTo>
                        <a:pt x="14" y="137"/>
                      </a:lnTo>
                      <a:lnTo>
                        <a:pt x="17" y="135"/>
                      </a:lnTo>
                      <a:lnTo>
                        <a:pt x="18" y="132"/>
                      </a:lnTo>
                      <a:lnTo>
                        <a:pt x="19" y="130"/>
                      </a:lnTo>
                      <a:lnTo>
                        <a:pt x="20" y="138"/>
                      </a:lnTo>
                      <a:lnTo>
                        <a:pt x="24" y="148"/>
                      </a:lnTo>
                      <a:lnTo>
                        <a:pt x="27" y="154"/>
                      </a:lnTo>
                      <a:lnTo>
                        <a:pt x="30" y="159"/>
                      </a:lnTo>
                      <a:lnTo>
                        <a:pt x="35" y="163"/>
                      </a:lnTo>
                      <a:lnTo>
                        <a:pt x="39" y="166"/>
                      </a:lnTo>
                      <a:lnTo>
                        <a:pt x="41" y="158"/>
                      </a:lnTo>
                      <a:lnTo>
                        <a:pt x="41" y="148"/>
                      </a:lnTo>
                      <a:lnTo>
                        <a:pt x="41" y="137"/>
                      </a:lnTo>
                      <a:lnTo>
                        <a:pt x="41" y="126"/>
                      </a:lnTo>
                      <a:lnTo>
                        <a:pt x="40" y="107"/>
                      </a:lnTo>
                      <a:lnTo>
                        <a:pt x="39" y="99"/>
                      </a:lnTo>
                      <a:lnTo>
                        <a:pt x="48" y="100"/>
                      </a:lnTo>
                      <a:lnTo>
                        <a:pt x="57" y="102"/>
                      </a:lnTo>
                      <a:lnTo>
                        <a:pt x="64" y="105"/>
                      </a:lnTo>
                      <a:lnTo>
                        <a:pt x="71" y="108"/>
                      </a:lnTo>
                      <a:lnTo>
                        <a:pt x="76" y="111"/>
                      </a:lnTo>
                      <a:lnTo>
                        <a:pt x="82" y="114"/>
                      </a:lnTo>
                      <a:lnTo>
                        <a:pt x="87" y="116"/>
                      </a:lnTo>
                      <a:lnTo>
                        <a:pt x="92" y="118"/>
                      </a:lnTo>
                      <a:lnTo>
                        <a:pt x="85" y="103"/>
                      </a:lnTo>
                      <a:lnTo>
                        <a:pt x="81" y="89"/>
                      </a:lnTo>
                      <a:lnTo>
                        <a:pt x="76" y="75"/>
                      </a:lnTo>
                      <a:lnTo>
                        <a:pt x="73" y="60"/>
                      </a:lnTo>
                      <a:lnTo>
                        <a:pt x="70" y="47"/>
                      </a:lnTo>
                      <a:lnTo>
                        <a:pt x="67" y="34"/>
                      </a:lnTo>
                      <a:lnTo>
                        <a:pt x="63" y="23"/>
                      </a:lnTo>
                      <a:lnTo>
                        <a:pt x="59" y="13"/>
                      </a:lnTo>
                      <a:lnTo>
                        <a:pt x="59" y="19"/>
                      </a:lnTo>
                      <a:lnTo>
                        <a:pt x="59" y="25"/>
                      </a:lnTo>
                      <a:lnTo>
                        <a:pt x="50" y="23"/>
                      </a:lnTo>
                      <a:lnTo>
                        <a:pt x="42" y="19"/>
                      </a:lnTo>
                      <a:lnTo>
                        <a:pt x="35" y="15"/>
                      </a:lnTo>
                      <a:lnTo>
                        <a:pt x="29" y="11"/>
                      </a:lnTo>
                      <a:lnTo>
                        <a:pt x="23" y="7"/>
                      </a:lnTo>
                      <a:lnTo>
                        <a:pt x="16" y="3"/>
                      </a:lnTo>
                      <a:lnTo>
                        <a:pt x="8" y="1"/>
                      </a:lnTo>
                      <a:lnTo>
                        <a:pt x="0" y="0"/>
                      </a:lnTo>
                      <a:lnTo>
                        <a:pt x="0" y="10"/>
                      </a:lnTo>
                      <a:lnTo>
                        <a:pt x="0" y="19"/>
                      </a:lnTo>
                      <a:lnTo>
                        <a:pt x="0" y="33"/>
                      </a:lnTo>
                      <a:lnTo>
                        <a:pt x="0" y="52"/>
                      </a:lnTo>
                      <a:lnTo>
                        <a:pt x="0" y="70"/>
                      </a:lnTo>
                      <a:lnTo>
                        <a:pt x="0" y="81"/>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28" name="Freeform 336">
                  <a:extLst>
                    <a:ext uri="{FF2B5EF4-FFF2-40B4-BE49-F238E27FC236}">
                      <a16:creationId xmlns:a16="http://schemas.microsoft.com/office/drawing/2014/main" id="{2CCA5871-091E-4096-9D42-A948C8B2D651}"/>
                    </a:ext>
                  </a:extLst>
                </p:cNvPr>
                <p:cNvSpPr>
                  <a:spLocks/>
                </p:cNvSpPr>
                <p:nvPr>
                  <p:custDataLst>
                    <p:tags r:id="rId53"/>
                  </p:custDataLst>
                </p:nvPr>
              </p:nvSpPr>
              <p:spPr bwMode="auto">
                <a:xfrm>
                  <a:off x="3835689" y="4696062"/>
                  <a:ext cx="114430" cy="89001"/>
                </a:xfrm>
                <a:custGeom>
                  <a:avLst/>
                  <a:gdLst>
                    <a:gd name="T0" fmla="*/ 3012 w 166"/>
                    <a:gd name="T1" fmla="*/ 0 h 62"/>
                    <a:gd name="T2" fmla="*/ 6025 w 166"/>
                    <a:gd name="T3" fmla="*/ 2688 h 62"/>
                    <a:gd name="T4" fmla="*/ 9468 w 166"/>
                    <a:gd name="T5" fmla="*/ 5377 h 62"/>
                    <a:gd name="T6" fmla="*/ 12910 w 166"/>
                    <a:gd name="T7" fmla="*/ 6273 h 62"/>
                    <a:gd name="T8" fmla="*/ 15492 w 166"/>
                    <a:gd name="T9" fmla="*/ 7169 h 62"/>
                    <a:gd name="T10" fmla="*/ 20656 w 166"/>
                    <a:gd name="T11" fmla="*/ 7169 h 62"/>
                    <a:gd name="T12" fmla="*/ 24960 w 166"/>
                    <a:gd name="T13" fmla="*/ 6273 h 62"/>
                    <a:gd name="T14" fmla="*/ 29694 w 166"/>
                    <a:gd name="T15" fmla="*/ 4481 h 62"/>
                    <a:gd name="T16" fmla="*/ 34427 w 166"/>
                    <a:gd name="T17" fmla="*/ 2688 h 62"/>
                    <a:gd name="T18" fmla="*/ 39592 w 166"/>
                    <a:gd name="T19" fmla="*/ 896 h 62"/>
                    <a:gd name="T20" fmla="*/ 45616 w 166"/>
                    <a:gd name="T21" fmla="*/ 0 h 62"/>
                    <a:gd name="T22" fmla="*/ 47768 w 166"/>
                    <a:gd name="T23" fmla="*/ 896 h 62"/>
                    <a:gd name="T24" fmla="*/ 49489 w 166"/>
                    <a:gd name="T25" fmla="*/ 1792 h 62"/>
                    <a:gd name="T26" fmla="*/ 51641 w 166"/>
                    <a:gd name="T27" fmla="*/ 4481 h 62"/>
                    <a:gd name="T28" fmla="*/ 53363 w 166"/>
                    <a:gd name="T29" fmla="*/ 7169 h 62"/>
                    <a:gd name="T30" fmla="*/ 56805 w 166"/>
                    <a:gd name="T31" fmla="*/ 15235 h 62"/>
                    <a:gd name="T32" fmla="*/ 59387 w 166"/>
                    <a:gd name="T33" fmla="*/ 23300 h 62"/>
                    <a:gd name="T34" fmla="*/ 62400 w 166"/>
                    <a:gd name="T35" fmla="*/ 32262 h 62"/>
                    <a:gd name="T36" fmla="*/ 64982 w 166"/>
                    <a:gd name="T37" fmla="*/ 40327 h 62"/>
                    <a:gd name="T38" fmla="*/ 66703 w 166"/>
                    <a:gd name="T39" fmla="*/ 43912 h 62"/>
                    <a:gd name="T40" fmla="*/ 67994 w 166"/>
                    <a:gd name="T41" fmla="*/ 46600 h 62"/>
                    <a:gd name="T42" fmla="*/ 69716 w 166"/>
                    <a:gd name="T43" fmla="*/ 48393 h 62"/>
                    <a:gd name="T44" fmla="*/ 71437 w 166"/>
                    <a:gd name="T45" fmla="*/ 50185 h 62"/>
                    <a:gd name="T46" fmla="*/ 68425 w 166"/>
                    <a:gd name="T47" fmla="*/ 51081 h 62"/>
                    <a:gd name="T48" fmla="*/ 64982 w 166"/>
                    <a:gd name="T49" fmla="*/ 52874 h 62"/>
                    <a:gd name="T50" fmla="*/ 61539 w 166"/>
                    <a:gd name="T51" fmla="*/ 54666 h 62"/>
                    <a:gd name="T52" fmla="*/ 57236 w 166"/>
                    <a:gd name="T53" fmla="*/ 55562 h 62"/>
                    <a:gd name="T54" fmla="*/ 53793 w 166"/>
                    <a:gd name="T55" fmla="*/ 54666 h 62"/>
                    <a:gd name="T56" fmla="*/ 51211 w 166"/>
                    <a:gd name="T57" fmla="*/ 51977 h 62"/>
                    <a:gd name="T58" fmla="*/ 48198 w 166"/>
                    <a:gd name="T59" fmla="*/ 48393 h 62"/>
                    <a:gd name="T60" fmla="*/ 45616 w 166"/>
                    <a:gd name="T61" fmla="*/ 44808 h 62"/>
                    <a:gd name="T62" fmla="*/ 43034 w 166"/>
                    <a:gd name="T63" fmla="*/ 40327 h 62"/>
                    <a:gd name="T64" fmla="*/ 40022 w 166"/>
                    <a:gd name="T65" fmla="*/ 36743 h 62"/>
                    <a:gd name="T66" fmla="*/ 37440 w 166"/>
                    <a:gd name="T67" fmla="*/ 34950 h 62"/>
                    <a:gd name="T68" fmla="*/ 33997 w 166"/>
                    <a:gd name="T69" fmla="*/ 34054 h 62"/>
                    <a:gd name="T70" fmla="*/ 24099 w 166"/>
                    <a:gd name="T71" fmla="*/ 34054 h 62"/>
                    <a:gd name="T72" fmla="*/ 15062 w 166"/>
                    <a:gd name="T73" fmla="*/ 34950 h 62"/>
                    <a:gd name="T74" fmla="*/ 11189 w 166"/>
                    <a:gd name="T75" fmla="*/ 36743 h 62"/>
                    <a:gd name="T76" fmla="*/ 8177 w 166"/>
                    <a:gd name="T77" fmla="*/ 38535 h 62"/>
                    <a:gd name="T78" fmla="*/ 5164 w 166"/>
                    <a:gd name="T79" fmla="*/ 41223 h 62"/>
                    <a:gd name="T80" fmla="*/ 3012 w 166"/>
                    <a:gd name="T81" fmla="*/ 44808 h 62"/>
                    <a:gd name="T82" fmla="*/ 861 w 166"/>
                    <a:gd name="T83" fmla="*/ 40327 h 62"/>
                    <a:gd name="T84" fmla="*/ 430 w 166"/>
                    <a:gd name="T85" fmla="*/ 35846 h 62"/>
                    <a:gd name="T86" fmla="*/ 0 w 166"/>
                    <a:gd name="T87" fmla="*/ 30469 h 62"/>
                    <a:gd name="T88" fmla="*/ 430 w 166"/>
                    <a:gd name="T89" fmla="*/ 25093 h 62"/>
                    <a:gd name="T90" fmla="*/ 1721 w 166"/>
                    <a:gd name="T91" fmla="*/ 13442 h 62"/>
                    <a:gd name="T92" fmla="*/ 3012 w 166"/>
                    <a:gd name="T93" fmla="*/ 0 h 6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6" h="62">
                      <a:moveTo>
                        <a:pt x="7" y="0"/>
                      </a:moveTo>
                      <a:lnTo>
                        <a:pt x="14" y="3"/>
                      </a:lnTo>
                      <a:lnTo>
                        <a:pt x="22" y="6"/>
                      </a:lnTo>
                      <a:lnTo>
                        <a:pt x="30" y="7"/>
                      </a:lnTo>
                      <a:lnTo>
                        <a:pt x="36" y="8"/>
                      </a:lnTo>
                      <a:lnTo>
                        <a:pt x="48" y="8"/>
                      </a:lnTo>
                      <a:lnTo>
                        <a:pt x="58" y="7"/>
                      </a:lnTo>
                      <a:lnTo>
                        <a:pt x="69" y="5"/>
                      </a:lnTo>
                      <a:lnTo>
                        <a:pt x="80" y="3"/>
                      </a:lnTo>
                      <a:lnTo>
                        <a:pt x="92" y="1"/>
                      </a:lnTo>
                      <a:lnTo>
                        <a:pt x="106" y="0"/>
                      </a:lnTo>
                      <a:lnTo>
                        <a:pt x="111" y="1"/>
                      </a:lnTo>
                      <a:lnTo>
                        <a:pt x="115" y="2"/>
                      </a:lnTo>
                      <a:lnTo>
                        <a:pt x="120" y="5"/>
                      </a:lnTo>
                      <a:lnTo>
                        <a:pt x="124" y="8"/>
                      </a:lnTo>
                      <a:lnTo>
                        <a:pt x="132" y="17"/>
                      </a:lnTo>
                      <a:lnTo>
                        <a:pt x="138" y="26"/>
                      </a:lnTo>
                      <a:lnTo>
                        <a:pt x="145" y="36"/>
                      </a:lnTo>
                      <a:lnTo>
                        <a:pt x="151" y="45"/>
                      </a:lnTo>
                      <a:lnTo>
                        <a:pt x="155" y="49"/>
                      </a:lnTo>
                      <a:lnTo>
                        <a:pt x="158" y="52"/>
                      </a:lnTo>
                      <a:lnTo>
                        <a:pt x="162" y="54"/>
                      </a:lnTo>
                      <a:lnTo>
                        <a:pt x="166" y="56"/>
                      </a:lnTo>
                      <a:lnTo>
                        <a:pt x="159" y="57"/>
                      </a:lnTo>
                      <a:lnTo>
                        <a:pt x="151" y="59"/>
                      </a:lnTo>
                      <a:lnTo>
                        <a:pt x="143" y="61"/>
                      </a:lnTo>
                      <a:lnTo>
                        <a:pt x="133" y="62"/>
                      </a:lnTo>
                      <a:lnTo>
                        <a:pt x="125" y="61"/>
                      </a:lnTo>
                      <a:lnTo>
                        <a:pt x="119" y="58"/>
                      </a:lnTo>
                      <a:lnTo>
                        <a:pt x="112" y="54"/>
                      </a:lnTo>
                      <a:lnTo>
                        <a:pt x="106" y="50"/>
                      </a:lnTo>
                      <a:lnTo>
                        <a:pt x="100" y="45"/>
                      </a:lnTo>
                      <a:lnTo>
                        <a:pt x="93" y="41"/>
                      </a:lnTo>
                      <a:lnTo>
                        <a:pt x="87" y="39"/>
                      </a:lnTo>
                      <a:lnTo>
                        <a:pt x="79" y="38"/>
                      </a:lnTo>
                      <a:lnTo>
                        <a:pt x="56" y="38"/>
                      </a:lnTo>
                      <a:lnTo>
                        <a:pt x="35" y="39"/>
                      </a:lnTo>
                      <a:lnTo>
                        <a:pt x="26" y="41"/>
                      </a:lnTo>
                      <a:lnTo>
                        <a:pt x="19" y="43"/>
                      </a:lnTo>
                      <a:lnTo>
                        <a:pt x="12" y="46"/>
                      </a:lnTo>
                      <a:lnTo>
                        <a:pt x="7" y="50"/>
                      </a:lnTo>
                      <a:lnTo>
                        <a:pt x="2" y="45"/>
                      </a:lnTo>
                      <a:lnTo>
                        <a:pt x="1" y="40"/>
                      </a:lnTo>
                      <a:lnTo>
                        <a:pt x="0" y="34"/>
                      </a:lnTo>
                      <a:lnTo>
                        <a:pt x="1" y="28"/>
                      </a:lnTo>
                      <a:lnTo>
                        <a:pt x="4" y="15"/>
                      </a:lnTo>
                      <a:lnTo>
                        <a:pt x="7" y="0"/>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29" name="Freeform 337">
                  <a:extLst>
                    <a:ext uri="{FF2B5EF4-FFF2-40B4-BE49-F238E27FC236}">
                      <a16:creationId xmlns:a16="http://schemas.microsoft.com/office/drawing/2014/main" id="{8F827C00-321B-46E1-A600-6FB22A2C2A63}"/>
                    </a:ext>
                  </a:extLst>
                </p:cNvPr>
                <p:cNvSpPr>
                  <a:spLocks/>
                </p:cNvSpPr>
                <p:nvPr>
                  <p:custDataLst>
                    <p:tags r:id="rId54"/>
                  </p:custDataLst>
                </p:nvPr>
              </p:nvSpPr>
              <p:spPr bwMode="auto">
                <a:xfrm>
                  <a:off x="3957749" y="4574002"/>
                  <a:ext cx="137317" cy="101716"/>
                </a:xfrm>
                <a:custGeom>
                  <a:avLst/>
                  <a:gdLst>
                    <a:gd name="T0" fmla="*/ 14658 w 193"/>
                    <a:gd name="T1" fmla="*/ 18368 h 121"/>
                    <a:gd name="T2" fmla="*/ 21320 w 193"/>
                    <a:gd name="T3" fmla="*/ 13120 h 121"/>
                    <a:gd name="T4" fmla="*/ 30204 w 193"/>
                    <a:gd name="T5" fmla="*/ 6298 h 121"/>
                    <a:gd name="T6" fmla="*/ 37310 w 193"/>
                    <a:gd name="T7" fmla="*/ 2099 h 121"/>
                    <a:gd name="T8" fmla="*/ 41752 w 193"/>
                    <a:gd name="T9" fmla="*/ 525 h 121"/>
                    <a:gd name="T10" fmla="*/ 46638 w 193"/>
                    <a:gd name="T11" fmla="*/ 525 h 121"/>
                    <a:gd name="T12" fmla="*/ 51524 w 193"/>
                    <a:gd name="T13" fmla="*/ 1574 h 121"/>
                    <a:gd name="T14" fmla="*/ 58186 w 193"/>
                    <a:gd name="T15" fmla="*/ 5248 h 121"/>
                    <a:gd name="T16" fmla="*/ 65737 w 193"/>
                    <a:gd name="T17" fmla="*/ 11021 h 121"/>
                    <a:gd name="T18" fmla="*/ 71956 w 193"/>
                    <a:gd name="T19" fmla="*/ 14694 h 121"/>
                    <a:gd name="T20" fmla="*/ 76842 w 193"/>
                    <a:gd name="T21" fmla="*/ 15744 h 121"/>
                    <a:gd name="T22" fmla="*/ 79507 w 193"/>
                    <a:gd name="T23" fmla="*/ 25190 h 121"/>
                    <a:gd name="T24" fmla="*/ 79062 w 193"/>
                    <a:gd name="T25" fmla="*/ 34636 h 121"/>
                    <a:gd name="T26" fmla="*/ 80839 w 193"/>
                    <a:gd name="T27" fmla="*/ 39360 h 121"/>
                    <a:gd name="T28" fmla="*/ 83060 w 193"/>
                    <a:gd name="T29" fmla="*/ 46707 h 121"/>
                    <a:gd name="T30" fmla="*/ 83504 w 193"/>
                    <a:gd name="T31" fmla="*/ 53529 h 121"/>
                    <a:gd name="T32" fmla="*/ 84837 w 193"/>
                    <a:gd name="T33" fmla="*/ 57202 h 121"/>
                    <a:gd name="T34" fmla="*/ 83504 w 193"/>
                    <a:gd name="T35" fmla="*/ 59826 h 121"/>
                    <a:gd name="T36" fmla="*/ 78618 w 193"/>
                    <a:gd name="T37" fmla="*/ 61926 h 121"/>
                    <a:gd name="T38" fmla="*/ 70623 w 193"/>
                    <a:gd name="T39" fmla="*/ 63500 h 121"/>
                    <a:gd name="T40" fmla="*/ 51524 w 193"/>
                    <a:gd name="T41" fmla="*/ 62450 h 121"/>
                    <a:gd name="T42" fmla="*/ 31980 w 193"/>
                    <a:gd name="T43" fmla="*/ 60876 h 121"/>
                    <a:gd name="T44" fmla="*/ 27983 w 193"/>
                    <a:gd name="T45" fmla="*/ 57727 h 121"/>
                    <a:gd name="T46" fmla="*/ 24874 w 193"/>
                    <a:gd name="T47" fmla="*/ 52479 h 121"/>
                    <a:gd name="T48" fmla="*/ 23985 w 193"/>
                    <a:gd name="T49" fmla="*/ 45657 h 121"/>
                    <a:gd name="T50" fmla="*/ 20876 w 193"/>
                    <a:gd name="T51" fmla="*/ 41459 h 121"/>
                    <a:gd name="T52" fmla="*/ 13769 w 193"/>
                    <a:gd name="T53" fmla="*/ 39360 h 121"/>
                    <a:gd name="T54" fmla="*/ 5774 w 193"/>
                    <a:gd name="T55" fmla="*/ 36211 h 121"/>
                    <a:gd name="T56" fmla="*/ 1333 w 193"/>
                    <a:gd name="T57" fmla="*/ 32537 h 121"/>
                    <a:gd name="T58" fmla="*/ 0 w 193"/>
                    <a:gd name="T59" fmla="*/ 30438 h 121"/>
                    <a:gd name="T60" fmla="*/ 444 w 193"/>
                    <a:gd name="T61" fmla="*/ 26764 h 121"/>
                    <a:gd name="T62" fmla="*/ 3109 w 193"/>
                    <a:gd name="T63" fmla="*/ 23616 h 121"/>
                    <a:gd name="T64" fmla="*/ 8883 w 193"/>
                    <a:gd name="T65" fmla="*/ 19942 h 12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93" h="121">
                      <a:moveTo>
                        <a:pt x="26" y="36"/>
                      </a:moveTo>
                      <a:lnTo>
                        <a:pt x="33" y="35"/>
                      </a:lnTo>
                      <a:lnTo>
                        <a:pt x="39" y="31"/>
                      </a:lnTo>
                      <a:lnTo>
                        <a:pt x="48" y="25"/>
                      </a:lnTo>
                      <a:lnTo>
                        <a:pt x="58" y="18"/>
                      </a:lnTo>
                      <a:lnTo>
                        <a:pt x="68" y="12"/>
                      </a:lnTo>
                      <a:lnTo>
                        <a:pt x="79" y="6"/>
                      </a:lnTo>
                      <a:lnTo>
                        <a:pt x="84" y="4"/>
                      </a:lnTo>
                      <a:lnTo>
                        <a:pt x="90" y="2"/>
                      </a:lnTo>
                      <a:lnTo>
                        <a:pt x="94" y="1"/>
                      </a:lnTo>
                      <a:lnTo>
                        <a:pt x="100" y="0"/>
                      </a:lnTo>
                      <a:lnTo>
                        <a:pt x="105" y="1"/>
                      </a:lnTo>
                      <a:lnTo>
                        <a:pt x="111" y="1"/>
                      </a:lnTo>
                      <a:lnTo>
                        <a:pt x="116" y="3"/>
                      </a:lnTo>
                      <a:lnTo>
                        <a:pt x="122" y="5"/>
                      </a:lnTo>
                      <a:lnTo>
                        <a:pt x="131" y="10"/>
                      </a:lnTo>
                      <a:lnTo>
                        <a:pt x="139" y="15"/>
                      </a:lnTo>
                      <a:lnTo>
                        <a:pt x="148" y="21"/>
                      </a:lnTo>
                      <a:lnTo>
                        <a:pt x="158" y="26"/>
                      </a:lnTo>
                      <a:lnTo>
                        <a:pt x="162" y="28"/>
                      </a:lnTo>
                      <a:lnTo>
                        <a:pt x="168" y="29"/>
                      </a:lnTo>
                      <a:lnTo>
                        <a:pt x="173" y="30"/>
                      </a:lnTo>
                      <a:lnTo>
                        <a:pt x="179" y="30"/>
                      </a:lnTo>
                      <a:lnTo>
                        <a:pt x="179" y="48"/>
                      </a:lnTo>
                      <a:lnTo>
                        <a:pt x="178" y="60"/>
                      </a:lnTo>
                      <a:lnTo>
                        <a:pt x="178" y="66"/>
                      </a:lnTo>
                      <a:lnTo>
                        <a:pt x="179" y="71"/>
                      </a:lnTo>
                      <a:lnTo>
                        <a:pt x="182" y="75"/>
                      </a:lnTo>
                      <a:lnTo>
                        <a:pt x="187" y="80"/>
                      </a:lnTo>
                      <a:lnTo>
                        <a:pt x="187" y="89"/>
                      </a:lnTo>
                      <a:lnTo>
                        <a:pt x="187" y="97"/>
                      </a:lnTo>
                      <a:lnTo>
                        <a:pt x="188" y="102"/>
                      </a:lnTo>
                      <a:lnTo>
                        <a:pt x="189" y="106"/>
                      </a:lnTo>
                      <a:lnTo>
                        <a:pt x="191" y="109"/>
                      </a:lnTo>
                      <a:lnTo>
                        <a:pt x="193" y="111"/>
                      </a:lnTo>
                      <a:lnTo>
                        <a:pt x="188" y="114"/>
                      </a:lnTo>
                      <a:lnTo>
                        <a:pt x="182" y="117"/>
                      </a:lnTo>
                      <a:lnTo>
                        <a:pt x="177" y="118"/>
                      </a:lnTo>
                      <a:lnTo>
                        <a:pt x="171" y="120"/>
                      </a:lnTo>
                      <a:lnTo>
                        <a:pt x="159" y="121"/>
                      </a:lnTo>
                      <a:lnTo>
                        <a:pt x="146" y="121"/>
                      </a:lnTo>
                      <a:lnTo>
                        <a:pt x="116" y="119"/>
                      </a:lnTo>
                      <a:lnTo>
                        <a:pt x="80" y="117"/>
                      </a:lnTo>
                      <a:lnTo>
                        <a:pt x="72" y="116"/>
                      </a:lnTo>
                      <a:lnTo>
                        <a:pt x="67" y="114"/>
                      </a:lnTo>
                      <a:lnTo>
                        <a:pt x="63" y="110"/>
                      </a:lnTo>
                      <a:lnTo>
                        <a:pt x="59" y="106"/>
                      </a:lnTo>
                      <a:lnTo>
                        <a:pt x="56" y="100"/>
                      </a:lnTo>
                      <a:lnTo>
                        <a:pt x="55" y="93"/>
                      </a:lnTo>
                      <a:lnTo>
                        <a:pt x="54" y="87"/>
                      </a:lnTo>
                      <a:lnTo>
                        <a:pt x="54" y="80"/>
                      </a:lnTo>
                      <a:lnTo>
                        <a:pt x="47" y="79"/>
                      </a:lnTo>
                      <a:lnTo>
                        <a:pt x="39" y="78"/>
                      </a:lnTo>
                      <a:lnTo>
                        <a:pt x="31" y="75"/>
                      </a:lnTo>
                      <a:lnTo>
                        <a:pt x="22" y="72"/>
                      </a:lnTo>
                      <a:lnTo>
                        <a:pt x="13" y="69"/>
                      </a:lnTo>
                      <a:lnTo>
                        <a:pt x="7" y="65"/>
                      </a:lnTo>
                      <a:lnTo>
                        <a:pt x="3" y="62"/>
                      </a:lnTo>
                      <a:lnTo>
                        <a:pt x="2" y="60"/>
                      </a:lnTo>
                      <a:lnTo>
                        <a:pt x="0" y="58"/>
                      </a:lnTo>
                      <a:lnTo>
                        <a:pt x="0" y="56"/>
                      </a:lnTo>
                      <a:lnTo>
                        <a:pt x="1" y="51"/>
                      </a:lnTo>
                      <a:lnTo>
                        <a:pt x="3" y="48"/>
                      </a:lnTo>
                      <a:lnTo>
                        <a:pt x="7" y="45"/>
                      </a:lnTo>
                      <a:lnTo>
                        <a:pt x="11" y="41"/>
                      </a:lnTo>
                      <a:lnTo>
                        <a:pt x="20" y="38"/>
                      </a:lnTo>
                      <a:lnTo>
                        <a:pt x="26" y="36"/>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30" name="Freeform 338">
                  <a:extLst>
                    <a:ext uri="{FF2B5EF4-FFF2-40B4-BE49-F238E27FC236}">
                      <a16:creationId xmlns:a16="http://schemas.microsoft.com/office/drawing/2014/main" id="{345B26AC-6A76-4C48-ABFB-A6C683156AF1}"/>
                    </a:ext>
                  </a:extLst>
                </p:cNvPr>
                <p:cNvSpPr>
                  <a:spLocks/>
                </p:cNvSpPr>
                <p:nvPr>
                  <p:custDataLst>
                    <p:tags r:id="rId55"/>
                  </p:custDataLst>
                </p:nvPr>
              </p:nvSpPr>
              <p:spPr bwMode="auto">
                <a:xfrm>
                  <a:off x="3459338" y="4474828"/>
                  <a:ext cx="267005" cy="368723"/>
                </a:xfrm>
                <a:custGeom>
                  <a:avLst/>
                  <a:gdLst>
                    <a:gd name="T0" fmla="*/ 16273 w 379"/>
                    <a:gd name="T1" fmla="*/ 220707 h 437"/>
                    <a:gd name="T2" fmla="*/ 20231 w 379"/>
                    <a:gd name="T3" fmla="*/ 214386 h 437"/>
                    <a:gd name="T4" fmla="*/ 10555 w 379"/>
                    <a:gd name="T5" fmla="*/ 163818 h 437"/>
                    <a:gd name="T6" fmla="*/ 880 w 379"/>
                    <a:gd name="T7" fmla="*/ 154863 h 437"/>
                    <a:gd name="T8" fmla="*/ 6597 w 379"/>
                    <a:gd name="T9" fmla="*/ 142221 h 437"/>
                    <a:gd name="T10" fmla="*/ 13634 w 379"/>
                    <a:gd name="T11" fmla="*/ 116411 h 437"/>
                    <a:gd name="T12" fmla="*/ 17152 w 379"/>
                    <a:gd name="T13" fmla="*/ 90600 h 437"/>
                    <a:gd name="T14" fmla="*/ 25069 w 379"/>
                    <a:gd name="T15" fmla="*/ 83753 h 437"/>
                    <a:gd name="T16" fmla="*/ 28587 w 379"/>
                    <a:gd name="T17" fmla="*/ 68477 h 437"/>
                    <a:gd name="T18" fmla="*/ 33425 w 379"/>
                    <a:gd name="T19" fmla="*/ 41086 h 437"/>
                    <a:gd name="T20" fmla="*/ 39583 w 379"/>
                    <a:gd name="T21" fmla="*/ 26864 h 437"/>
                    <a:gd name="T22" fmla="*/ 50578 w 379"/>
                    <a:gd name="T23" fmla="*/ 16329 h 437"/>
                    <a:gd name="T24" fmla="*/ 67291 w 379"/>
                    <a:gd name="T25" fmla="*/ 13169 h 437"/>
                    <a:gd name="T26" fmla="*/ 95438 w 379"/>
                    <a:gd name="T27" fmla="*/ 20016 h 437"/>
                    <a:gd name="T28" fmla="*/ 115230 w 379"/>
                    <a:gd name="T29" fmla="*/ 25284 h 437"/>
                    <a:gd name="T30" fmla="*/ 133262 w 379"/>
                    <a:gd name="T31" fmla="*/ 23704 h 437"/>
                    <a:gd name="T32" fmla="*/ 144697 w 379"/>
                    <a:gd name="T33" fmla="*/ 16329 h 437"/>
                    <a:gd name="T34" fmla="*/ 156571 w 379"/>
                    <a:gd name="T35" fmla="*/ 3687 h 437"/>
                    <a:gd name="T36" fmla="*/ 164488 w 379"/>
                    <a:gd name="T37" fmla="*/ 4741 h 437"/>
                    <a:gd name="T38" fmla="*/ 163608 w 379"/>
                    <a:gd name="T39" fmla="*/ 18436 h 437"/>
                    <a:gd name="T40" fmla="*/ 144697 w 379"/>
                    <a:gd name="T41" fmla="*/ 42140 h 437"/>
                    <a:gd name="T42" fmla="*/ 128424 w 379"/>
                    <a:gd name="T43" fmla="*/ 51094 h 437"/>
                    <a:gd name="T44" fmla="*/ 119188 w 379"/>
                    <a:gd name="T45" fmla="*/ 49514 h 437"/>
                    <a:gd name="T46" fmla="*/ 104674 w 379"/>
                    <a:gd name="T47" fmla="*/ 36345 h 437"/>
                    <a:gd name="T48" fmla="*/ 93239 w 379"/>
                    <a:gd name="T49" fmla="*/ 29498 h 437"/>
                    <a:gd name="T50" fmla="*/ 77846 w 379"/>
                    <a:gd name="T51" fmla="*/ 29498 h 437"/>
                    <a:gd name="T52" fmla="*/ 60693 w 379"/>
                    <a:gd name="T53" fmla="*/ 32132 h 437"/>
                    <a:gd name="T54" fmla="*/ 50138 w 379"/>
                    <a:gd name="T55" fmla="*/ 41613 h 437"/>
                    <a:gd name="T56" fmla="*/ 34745 w 379"/>
                    <a:gd name="T57" fmla="*/ 84806 h 437"/>
                    <a:gd name="T58" fmla="*/ 52337 w 379"/>
                    <a:gd name="T59" fmla="*/ 89020 h 437"/>
                    <a:gd name="T60" fmla="*/ 58494 w 379"/>
                    <a:gd name="T61" fmla="*/ 100608 h 437"/>
                    <a:gd name="T62" fmla="*/ 68170 w 379"/>
                    <a:gd name="T63" fmla="*/ 88493 h 437"/>
                    <a:gd name="T64" fmla="*/ 75647 w 379"/>
                    <a:gd name="T65" fmla="*/ 80592 h 437"/>
                    <a:gd name="T66" fmla="*/ 97197 w 379"/>
                    <a:gd name="T67" fmla="*/ 79012 h 437"/>
                    <a:gd name="T68" fmla="*/ 109952 w 379"/>
                    <a:gd name="T69" fmla="*/ 77432 h 437"/>
                    <a:gd name="T70" fmla="*/ 120067 w 379"/>
                    <a:gd name="T71" fmla="*/ 91127 h 437"/>
                    <a:gd name="T72" fmla="*/ 122706 w 379"/>
                    <a:gd name="T73" fmla="*/ 106929 h 437"/>
                    <a:gd name="T74" fmla="*/ 108193 w 379"/>
                    <a:gd name="T75" fmla="*/ 101135 h 437"/>
                    <a:gd name="T76" fmla="*/ 95878 w 379"/>
                    <a:gd name="T77" fmla="*/ 97448 h 437"/>
                    <a:gd name="T78" fmla="*/ 84443 w 379"/>
                    <a:gd name="T79" fmla="*/ 102715 h 437"/>
                    <a:gd name="T80" fmla="*/ 81804 w 379"/>
                    <a:gd name="T81" fmla="*/ 110090 h 437"/>
                    <a:gd name="T82" fmla="*/ 84443 w 379"/>
                    <a:gd name="T83" fmla="*/ 122732 h 437"/>
                    <a:gd name="T84" fmla="*/ 96758 w 379"/>
                    <a:gd name="T85" fmla="*/ 143275 h 437"/>
                    <a:gd name="T86" fmla="*/ 98957 w 379"/>
                    <a:gd name="T87" fmla="*/ 155917 h 437"/>
                    <a:gd name="T88" fmla="*/ 94559 w 379"/>
                    <a:gd name="T89" fmla="*/ 169612 h 437"/>
                    <a:gd name="T90" fmla="*/ 90161 w 379"/>
                    <a:gd name="T91" fmla="*/ 181727 h 437"/>
                    <a:gd name="T92" fmla="*/ 92360 w 379"/>
                    <a:gd name="T93" fmla="*/ 187522 h 437"/>
                    <a:gd name="T94" fmla="*/ 103795 w 379"/>
                    <a:gd name="T95" fmla="*/ 193843 h 437"/>
                    <a:gd name="T96" fmla="*/ 110831 w 379"/>
                    <a:gd name="T97" fmla="*/ 210698 h 437"/>
                    <a:gd name="T98" fmla="*/ 105114 w 379"/>
                    <a:gd name="T99" fmla="*/ 225974 h 437"/>
                    <a:gd name="T100" fmla="*/ 97197 w 379"/>
                    <a:gd name="T101" fmla="*/ 221760 h 437"/>
                    <a:gd name="T102" fmla="*/ 88841 w 379"/>
                    <a:gd name="T103" fmla="*/ 219653 h 437"/>
                    <a:gd name="T104" fmla="*/ 77846 w 379"/>
                    <a:gd name="T105" fmla="*/ 210698 h 437"/>
                    <a:gd name="T106" fmla="*/ 67291 w 379"/>
                    <a:gd name="T107" fmla="*/ 187522 h 437"/>
                    <a:gd name="T108" fmla="*/ 60254 w 379"/>
                    <a:gd name="T109" fmla="*/ 160131 h 437"/>
                    <a:gd name="T110" fmla="*/ 50138 w 379"/>
                    <a:gd name="T111" fmla="*/ 138534 h 437"/>
                    <a:gd name="T112" fmla="*/ 42661 w 379"/>
                    <a:gd name="T113" fmla="*/ 136427 h 437"/>
                    <a:gd name="T114" fmla="*/ 46180 w 379"/>
                    <a:gd name="T115" fmla="*/ 200690 h 437"/>
                    <a:gd name="T116" fmla="*/ 40902 w 379"/>
                    <a:gd name="T117" fmla="*/ 212805 h 437"/>
                    <a:gd name="T118" fmla="*/ 25069 w 379"/>
                    <a:gd name="T119" fmla="*/ 224394 h 437"/>
                    <a:gd name="T120" fmla="*/ 25949 w 379"/>
                    <a:gd name="T121" fmla="*/ 230188 h 43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79" h="437">
                      <a:moveTo>
                        <a:pt x="59" y="437"/>
                      </a:moveTo>
                      <a:lnTo>
                        <a:pt x="33" y="437"/>
                      </a:lnTo>
                      <a:lnTo>
                        <a:pt x="34" y="430"/>
                      </a:lnTo>
                      <a:lnTo>
                        <a:pt x="37" y="419"/>
                      </a:lnTo>
                      <a:lnTo>
                        <a:pt x="38" y="415"/>
                      </a:lnTo>
                      <a:lnTo>
                        <a:pt x="41" y="410"/>
                      </a:lnTo>
                      <a:lnTo>
                        <a:pt x="44" y="408"/>
                      </a:lnTo>
                      <a:lnTo>
                        <a:pt x="46" y="407"/>
                      </a:lnTo>
                      <a:lnTo>
                        <a:pt x="46" y="320"/>
                      </a:lnTo>
                      <a:lnTo>
                        <a:pt x="38" y="317"/>
                      </a:lnTo>
                      <a:lnTo>
                        <a:pt x="32" y="314"/>
                      </a:lnTo>
                      <a:lnTo>
                        <a:pt x="24" y="311"/>
                      </a:lnTo>
                      <a:lnTo>
                        <a:pt x="18" y="307"/>
                      </a:lnTo>
                      <a:lnTo>
                        <a:pt x="12" y="303"/>
                      </a:lnTo>
                      <a:lnTo>
                        <a:pt x="7" y="299"/>
                      </a:lnTo>
                      <a:lnTo>
                        <a:pt x="2" y="294"/>
                      </a:lnTo>
                      <a:lnTo>
                        <a:pt x="0" y="290"/>
                      </a:lnTo>
                      <a:lnTo>
                        <a:pt x="5" y="284"/>
                      </a:lnTo>
                      <a:lnTo>
                        <a:pt x="11" y="278"/>
                      </a:lnTo>
                      <a:lnTo>
                        <a:pt x="15" y="270"/>
                      </a:lnTo>
                      <a:lnTo>
                        <a:pt x="19" y="264"/>
                      </a:lnTo>
                      <a:lnTo>
                        <a:pt x="24" y="250"/>
                      </a:lnTo>
                      <a:lnTo>
                        <a:pt x="28" y="236"/>
                      </a:lnTo>
                      <a:lnTo>
                        <a:pt x="31" y="221"/>
                      </a:lnTo>
                      <a:lnTo>
                        <a:pt x="32" y="204"/>
                      </a:lnTo>
                      <a:lnTo>
                        <a:pt x="33" y="189"/>
                      </a:lnTo>
                      <a:lnTo>
                        <a:pt x="33" y="173"/>
                      </a:lnTo>
                      <a:lnTo>
                        <a:pt x="39" y="172"/>
                      </a:lnTo>
                      <a:lnTo>
                        <a:pt x="45" y="170"/>
                      </a:lnTo>
                      <a:lnTo>
                        <a:pt x="50" y="168"/>
                      </a:lnTo>
                      <a:lnTo>
                        <a:pt x="54" y="164"/>
                      </a:lnTo>
                      <a:lnTo>
                        <a:pt x="57" y="159"/>
                      </a:lnTo>
                      <a:lnTo>
                        <a:pt x="59" y="154"/>
                      </a:lnTo>
                      <a:lnTo>
                        <a:pt x="61" y="149"/>
                      </a:lnTo>
                      <a:lnTo>
                        <a:pt x="63" y="143"/>
                      </a:lnTo>
                      <a:lnTo>
                        <a:pt x="65" y="130"/>
                      </a:lnTo>
                      <a:lnTo>
                        <a:pt x="66" y="115"/>
                      </a:lnTo>
                      <a:lnTo>
                        <a:pt x="69" y="100"/>
                      </a:lnTo>
                      <a:lnTo>
                        <a:pt x="72" y="86"/>
                      </a:lnTo>
                      <a:lnTo>
                        <a:pt x="76" y="78"/>
                      </a:lnTo>
                      <a:lnTo>
                        <a:pt x="78" y="71"/>
                      </a:lnTo>
                      <a:lnTo>
                        <a:pt x="81" y="64"/>
                      </a:lnTo>
                      <a:lnTo>
                        <a:pt x="86" y="57"/>
                      </a:lnTo>
                      <a:lnTo>
                        <a:pt x="90" y="51"/>
                      </a:lnTo>
                      <a:lnTo>
                        <a:pt x="95" y="44"/>
                      </a:lnTo>
                      <a:lnTo>
                        <a:pt x="101" y="39"/>
                      </a:lnTo>
                      <a:lnTo>
                        <a:pt x="108" y="35"/>
                      </a:lnTo>
                      <a:lnTo>
                        <a:pt x="115" y="31"/>
                      </a:lnTo>
                      <a:lnTo>
                        <a:pt x="123" y="29"/>
                      </a:lnTo>
                      <a:lnTo>
                        <a:pt x="132" y="27"/>
                      </a:lnTo>
                      <a:lnTo>
                        <a:pt x="142" y="25"/>
                      </a:lnTo>
                      <a:lnTo>
                        <a:pt x="153" y="25"/>
                      </a:lnTo>
                      <a:lnTo>
                        <a:pt x="165" y="26"/>
                      </a:lnTo>
                      <a:lnTo>
                        <a:pt x="178" y="28"/>
                      </a:lnTo>
                      <a:lnTo>
                        <a:pt x="192" y="30"/>
                      </a:lnTo>
                      <a:lnTo>
                        <a:pt x="217" y="38"/>
                      </a:lnTo>
                      <a:lnTo>
                        <a:pt x="237" y="44"/>
                      </a:lnTo>
                      <a:lnTo>
                        <a:pt x="246" y="46"/>
                      </a:lnTo>
                      <a:lnTo>
                        <a:pt x="254" y="47"/>
                      </a:lnTo>
                      <a:lnTo>
                        <a:pt x="262" y="48"/>
                      </a:lnTo>
                      <a:lnTo>
                        <a:pt x="272" y="50"/>
                      </a:lnTo>
                      <a:lnTo>
                        <a:pt x="283" y="48"/>
                      </a:lnTo>
                      <a:lnTo>
                        <a:pt x="294" y="47"/>
                      </a:lnTo>
                      <a:lnTo>
                        <a:pt x="303" y="45"/>
                      </a:lnTo>
                      <a:lnTo>
                        <a:pt x="311" y="42"/>
                      </a:lnTo>
                      <a:lnTo>
                        <a:pt x="317" y="39"/>
                      </a:lnTo>
                      <a:lnTo>
                        <a:pt x="324" y="35"/>
                      </a:lnTo>
                      <a:lnTo>
                        <a:pt x="329" y="31"/>
                      </a:lnTo>
                      <a:lnTo>
                        <a:pt x="334" y="27"/>
                      </a:lnTo>
                      <a:lnTo>
                        <a:pt x="343" y="18"/>
                      </a:lnTo>
                      <a:lnTo>
                        <a:pt x="351" y="10"/>
                      </a:lnTo>
                      <a:lnTo>
                        <a:pt x="356" y="7"/>
                      </a:lnTo>
                      <a:lnTo>
                        <a:pt x="360" y="4"/>
                      </a:lnTo>
                      <a:lnTo>
                        <a:pt x="366" y="2"/>
                      </a:lnTo>
                      <a:lnTo>
                        <a:pt x="371" y="0"/>
                      </a:lnTo>
                      <a:lnTo>
                        <a:pt x="374" y="9"/>
                      </a:lnTo>
                      <a:lnTo>
                        <a:pt x="379" y="18"/>
                      </a:lnTo>
                      <a:lnTo>
                        <a:pt x="378" y="23"/>
                      </a:lnTo>
                      <a:lnTo>
                        <a:pt x="375" y="29"/>
                      </a:lnTo>
                      <a:lnTo>
                        <a:pt x="372" y="35"/>
                      </a:lnTo>
                      <a:lnTo>
                        <a:pt x="369" y="41"/>
                      </a:lnTo>
                      <a:lnTo>
                        <a:pt x="358" y="55"/>
                      </a:lnTo>
                      <a:lnTo>
                        <a:pt x="344" y="68"/>
                      </a:lnTo>
                      <a:lnTo>
                        <a:pt x="329" y="80"/>
                      </a:lnTo>
                      <a:lnTo>
                        <a:pt x="314" y="89"/>
                      </a:lnTo>
                      <a:lnTo>
                        <a:pt x="306" y="93"/>
                      </a:lnTo>
                      <a:lnTo>
                        <a:pt x="299" y="96"/>
                      </a:lnTo>
                      <a:lnTo>
                        <a:pt x="292" y="97"/>
                      </a:lnTo>
                      <a:lnTo>
                        <a:pt x="285" y="98"/>
                      </a:lnTo>
                      <a:lnTo>
                        <a:pt x="280" y="98"/>
                      </a:lnTo>
                      <a:lnTo>
                        <a:pt x="276" y="96"/>
                      </a:lnTo>
                      <a:lnTo>
                        <a:pt x="271" y="94"/>
                      </a:lnTo>
                      <a:lnTo>
                        <a:pt x="266" y="91"/>
                      </a:lnTo>
                      <a:lnTo>
                        <a:pt x="257" y="85"/>
                      </a:lnTo>
                      <a:lnTo>
                        <a:pt x="248" y="77"/>
                      </a:lnTo>
                      <a:lnTo>
                        <a:pt x="238" y="69"/>
                      </a:lnTo>
                      <a:lnTo>
                        <a:pt x="228" y="62"/>
                      </a:lnTo>
                      <a:lnTo>
                        <a:pt x="223" y="60"/>
                      </a:lnTo>
                      <a:lnTo>
                        <a:pt x="217" y="57"/>
                      </a:lnTo>
                      <a:lnTo>
                        <a:pt x="212" y="56"/>
                      </a:lnTo>
                      <a:lnTo>
                        <a:pt x="205" y="56"/>
                      </a:lnTo>
                      <a:lnTo>
                        <a:pt x="199" y="56"/>
                      </a:lnTo>
                      <a:lnTo>
                        <a:pt x="190" y="56"/>
                      </a:lnTo>
                      <a:lnTo>
                        <a:pt x="177" y="56"/>
                      </a:lnTo>
                      <a:lnTo>
                        <a:pt x="159" y="56"/>
                      </a:lnTo>
                      <a:lnTo>
                        <a:pt x="151" y="56"/>
                      </a:lnTo>
                      <a:lnTo>
                        <a:pt x="145" y="58"/>
                      </a:lnTo>
                      <a:lnTo>
                        <a:pt x="138" y="61"/>
                      </a:lnTo>
                      <a:lnTo>
                        <a:pt x="132" y="64"/>
                      </a:lnTo>
                      <a:lnTo>
                        <a:pt x="125" y="69"/>
                      </a:lnTo>
                      <a:lnTo>
                        <a:pt x="120" y="74"/>
                      </a:lnTo>
                      <a:lnTo>
                        <a:pt x="114" y="79"/>
                      </a:lnTo>
                      <a:lnTo>
                        <a:pt x="109" y="85"/>
                      </a:lnTo>
                      <a:lnTo>
                        <a:pt x="92" y="110"/>
                      </a:lnTo>
                      <a:lnTo>
                        <a:pt x="79" y="129"/>
                      </a:lnTo>
                      <a:lnTo>
                        <a:pt x="79" y="161"/>
                      </a:lnTo>
                      <a:lnTo>
                        <a:pt x="91" y="161"/>
                      </a:lnTo>
                      <a:lnTo>
                        <a:pt x="102" y="163"/>
                      </a:lnTo>
                      <a:lnTo>
                        <a:pt x="111" y="165"/>
                      </a:lnTo>
                      <a:lnTo>
                        <a:pt x="119" y="169"/>
                      </a:lnTo>
                      <a:lnTo>
                        <a:pt x="124" y="173"/>
                      </a:lnTo>
                      <a:lnTo>
                        <a:pt x="128" y="178"/>
                      </a:lnTo>
                      <a:lnTo>
                        <a:pt x="132" y="184"/>
                      </a:lnTo>
                      <a:lnTo>
                        <a:pt x="133" y="191"/>
                      </a:lnTo>
                      <a:lnTo>
                        <a:pt x="139" y="186"/>
                      </a:lnTo>
                      <a:lnTo>
                        <a:pt x="145" y="180"/>
                      </a:lnTo>
                      <a:lnTo>
                        <a:pt x="150" y="174"/>
                      </a:lnTo>
                      <a:lnTo>
                        <a:pt x="155" y="168"/>
                      </a:lnTo>
                      <a:lnTo>
                        <a:pt x="159" y="163"/>
                      </a:lnTo>
                      <a:lnTo>
                        <a:pt x="164" y="157"/>
                      </a:lnTo>
                      <a:lnTo>
                        <a:pt x="168" y="155"/>
                      </a:lnTo>
                      <a:lnTo>
                        <a:pt x="172" y="153"/>
                      </a:lnTo>
                      <a:lnTo>
                        <a:pt x="184" y="150"/>
                      </a:lnTo>
                      <a:lnTo>
                        <a:pt x="196" y="149"/>
                      </a:lnTo>
                      <a:lnTo>
                        <a:pt x="209" y="149"/>
                      </a:lnTo>
                      <a:lnTo>
                        <a:pt x="221" y="150"/>
                      </a:lnTo>
                      <a:lnTo>
                        <a:pt x="232" y="150"/>
                      </a:lnTo>
                      <a:lnTo>
                        <a:pt x="242" y="149"/>
                      </a:lnTo>
                      <a:lnTo>
                        <a:pt x="246" y="148"/>
                      </a:lnTo>
                      <a:lnTo>
                        <a:pt x="250" y="147"/>
                      </a:lnTo>
                      <a:lnTo>
                        <a:pt x="255" y="144"/>
                      </a:lnTo>
                      <a:lnTo>
                        <a:pt x="259" y="141"/>
                      </a:lnTo>
                      <a:lnTo>
                        <a:pt x="268" y="158"/>
                      </a:lnTo>
                      <a:lnTo>
                        <a:pt x="273" y="173"/>
                      </a:lnTo>
                      <a:lnTo>
                        <a:pt x="276" y="179"/>
                      </a:lnTo>
                      <a:lnTo>
                        <a:pt x="278" y="187"/>
                      </a:lnTo>
                      <a:lnTo>
                        <a:pt x="278" y="194"/>
                      </a:lnTo>
                      <a:lnTo>
                        <a:pt x="279" y="203"/>
                      </a:lnTo>
                      <a:lnTo>
                        <a:pt x="268" y="200"/>
                      </a:lnTo>
                      <a:lnTo>
                        <a:pt x="259" y="198"/>
                      </a:lnTo>
                      <a:lnTo>
                        <a:pt x="252" y="195"/>
                      </a:lnTo>
                      <a:lnTo>
                        <a:pt x="246" y="192"/>
                      </a:lnTo>
                      <a:lnTo>
                        <a:pt x="240" y="189"/>
                      </a:lnTo>
                      <a:lnTo>
                        <a:pt x="235" y="187"/>
                      </a:lnTo>
                      <a:lnTo>
                        <a:pt x="227" y="185"/>
                      </a:lnTo>
                      <a:lnTo>
                        <a:pt x="218" y="185"/>
                      </a:lnTo>
                      <a:lnTo>
                        <a:pt x="210" y="186"/>
                      </a:lnTo>
                      <a:lnTo>
                        <a:pt x="202" y="188"/>
                      </a:lnTo>
                      <a:lnTo>
                        <a:pt x="196" y="191"/>
                      </a:lnTo>
                      <a:lnTo>
                        <a:pt x="192" y="195"/>
                      </a:lnTo>
                      <a:lnTo>
                        <a:pt x="189" y="199"/>
                      </a:lnTo>
                      <a:lnTo>
                        <a:pt x="187" y="203"/>
                      </a:lnTo>
                      <a:lnTo>
                        <a:pt x="186" y="206"/>
                      </a:lnTo>
                      <a:lnTo>
                        <a:pt x="186" y="209"/>
                      </a:lnTo>
                      <a:lnTo>
                        <a:pt x="186" y="215"/>
                      </a:lnTo>
                      <a:lnTo>
                        <a:pt x="188" y="223"/>
                      </a:lnTo>
                      <a:lnTo>
                        <a:pt x="189" y="228"/>
                      </a:lnTo>
                      <a:lnTo>
                        <a:pt x="192" y="233"/>
                      </a:lnTo>
                      <a:lnTo>
                        <a:pt x="198" y="243"/>
                      </a:lnTo>
                      <a:lnTo>
                        <a:pt x="205" y="252"/>
                      </a:lnTo>
                      <a:lnTo>
                        <a:pt x="213" y="261"/>
                      </a:lnTo>
                      <a:lnTo>
                        <a:pt x="220" y="272"/>
                      </a:lnTo>
                      <a:lnTo>
                        <a:pt x="222" y="277"/>
                      </a:lnTo>
                      <a:lnTo>
                        <a:pt x="224" y="283"/>
                      </a:lnTo>
                      <a:lnTo>
                        <a:pt x="225" y="289"/>
                      </a:lnTo>
                      <a:lnTo>
                        <a:pt x="225" y="296"/>
                      </a:lnTo>
                      <a:lnTo>
                        <a:pt x="225" y="302"/>
                      </a:lnTo>
                      <a:lnTo>
                        <a:pt x="222" y="309"/>
                      </a:lnTo>
                      <a:lnTo>
                        <a:pt x="220" y="316"/>
                      </a:lnTo>
                      <a:lnTo>
                        <a:pt x="215" y="322"/>
                      </a:lnTo>
                      <a:lnTo>
                        <a:pt x="212" y="329"/>
                      </a:lnTo>
                      <a:lnTo>
                        <a:pt x="209" y="335"/>
                      </a:lnTo>
                      <a:lnTo>
                        <a:pt x="206" y="340"/>
                      </a:lnTo>
                      <a:lnTo>
                        <a:pt x="205" y="345"/>
                      </a:lnTo>
                      <a:lnTo>
                        <a:pt x="205" y="348"/>
                      </a:lnTo>
                      <a:lnTo>
                        <a:pt x="206" y="351"/>
                      </a:lnTo>
                      <a:lnTo>
                        <a:pt x="209" y="354"/>
                      </a:lnTo>
                      <a:lnTo>
                        <a:pt x="210" y="356"/>
                      </a:lnTo>
                      <a:lnTo>
                        <a:pt x="215" y="361"/>
                      </a:lnTo>
                      <a:lnTo>
                        <a:pt x="222" y="364"/>
                      </a:lnTo>
                      <a:lnTo>
                        <a:pt x="228" y="366"/>
                      </a:lnTo>
                      <a:lnTo>
                        <a:pt x="236" y="368"/>
                      </a:lnTo>
                      <a:lnTo>
                        <a:pt x="244" y="369"/>
                      </a:lnTo>
                      <a:lnTo>
                        <a:pt x="252" y="369"/>
                      </a:lnTo>
                      <a:lnTo>
                        <a:pt x="252" y="390"/>
                      </a:lnTo>
                      <a:lnTo>
                        <a:pt x="252" y="400"/>
                      </a:lnTo>
                      <a:lnTo>
                        <a:pt x="252" y="411"/>
                      </a:lnTo>
                      <a:lnTo>
                        <a:pt x="252" y="431"/>
                      </a:lnTo>
                      <a:lnTo>
                        <a:pt x="245" y="430"/>
                      </a:lnTo>
                      <a:lnTo>
                        <a:pt x="239" y="429"/>
                      </a:lnTo>
                      <a:lnTo>
                        <a:pt x="234" y="427"/>
                      </a:lnTo>
                      <a:lnTo>
                        <a:pt x="229" y="425"/>
                      </a:lnTo>
                      <a:lnTo>
                        <a:pt x="225" y="423"/>
                      </a:lnTo>
                      <a:lnTo>
                        <a:pt x="221" y="421"/>
                      </a:lnTo>
                      <a:lnTo>
                        <a:pt x="217" y="419"/>
                      </a:lnTo>
                      <a:lnTo>
                        <a:pt x="212" y="419"/>
                      </a:lnTo>
                      <a:lnTo>
                        <a:pt x="207" y="418"/>
                      </a:lnTo>
                      <a:lnTo>
                        <a:pt x="202" y="417"/>
                      </a:lnTo>
                      <a:lnTo>
                        <a:pt x="198" y="416"/>
                      </a:lnTo>
                      <a:lnTo>
                        <a:pt x="193" y="414"/>
                      </a:lnTo>
                      <a:lnTo>
                        <a:pt x="186" y="408"/>
                      </a:lnTo>
                      <a:lnTo>
                        <a:pt x="177" y="400"/>
                      </a:lnTo>
                      <a:lnTo>
                        <a:pt x="170" y="391"/>
                      </a:lnTo>
                      <a:lnTo>
                        <a:pt x="164" y="379"/>
                      </a:lnTo>
                      <a:lnTo>
                        <a:pt x="158" y="368"/>
                      </a:lnTo>
                      <a:lnTo>
                        <a:pt x="153" y="356"/>
                      </a:lnTo>
                      <a:lnTo>
                        <a:pt x="148" y="343"/>
                      </a:lnTo>
                      <a:lnTo>
                        <a:pt x="144" y="330"/>
                      </a:lnTo>
                      <a:lnTo>
                        <a:pt x="140" y="317"/>
                      </a:lnTo>
                      <a:lnTo>
                        <a:pt x="137" y="304"/>
                      </a:lnTo>
                      <a:lnTo>
                        <a:pt x="134" y="282"/>
                      </a:lnTo>
                      <a:lnTo>
                        <a:pt x="133" y="264"/>
                      </a:lnTo>
                      <a:lnTo>
                        <a:pt x="122" y="264"/>
                      </a:lnTo>
                      <a:lnTo>
                        <a:pt x="114" y="263"/>
                      </a:lnTo>
                      <a:lnTo>
                        <a:pt x="109" y="261"/>
                      </a:lnTo>
                      <a:lnTo>
                        <a:pt x="104" y="260"/>
                      </a:lnTo>
                      <a:lnTo>
                        <a:pt x="101" y="259"/>
                      </a:lnTo>
                      <a:lnTo>
                        <a:pt x="97" y="259"/>
                      </a:lnTo>
                      <a:lnTo>
                        <a:pt x="92" y="261"/>
                      </a:lnTo>
                      <a:lnTo>
                        <a:pt x="86" y="264"/>
                      </a:lnTo>
                      <a:lnTo>
                        <a:pt x="86" y="296"/>
                      </a:lnTo>
                      <a:lnTo>
                        <a:pt x="105" y="381"/>
                      </a:lnTo>
                      <a:lnTo>
                        <a:pt x="104" y="389"/>
                      </a:lnTo>
                      <a:lnTo>
                        <a:pt x="101" y="394"/>
                      </a:lnTo>
                      <a:lnTo>
                        <a:pt x="98" y="399"/>
                      </a:lnTo>
                      <a:lnTo>
                        <a:pt x="93" y="404"/>
                      </a:lnTo>
                      <a:lnTo>
                        <a:pt x="83" y="411"/>
                      </a:lnTo>
                      <a:lnTo>
                        <a:pt x="72" y="416"/>
                      </a:lnTo>
                      <a:lnTo>
                        <a:pt x="64" y="421"/>
                      </a:lnTo>
                      <a:lnTo>
                        <a:pt x="57" y="426"/>
                      </a:lnTo>
                      <a:lnTo>
                        <a:pt x="56" y="428"/>
                      </a:lnTo>
                      <a:lnTo>
                        <a:pt x="55" y="431"/>
                      </a:lnTo>
                      <a:lnTo>
                        <a:pt x="56" y="434"/>
                      </a:lnTo>
                      <a:lnTo>
                        <a:pt x="59" y="437"/>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31" name="Freeform 339">
                  <a:extLst>
                    <a:ext uri="{FF2B5EF4-FFF2-40B4-BE49-F238E27FC236}">
                      <a16:creationId xmlns:a16="http://schemas.microsoft.com/office/drawing/2014/main" id="{7F34675B-67A8-4705-A9DB-2FC586CEEF0C}"/>
                    </a:ext>
                  </a:extLst>
                </p:cNvPr>
                <p:cNvSpPr>
                  <a:spLocks/>
                </p:cNvSpPr>
                <p:nvPr>
                  <p:custDataLst>
                    <p:tags r:id="rId56"/>
                  </p:custDataLst>
                </p:nvPr>
              </p:nvSpPr>
              <p:spPr bwMode="auto">
                <a:xfrm>
                  <a:off x="2922783" y="4861350"/>
                  <a:ext cx="401780" cy="152575"/>
                </a:xfrm>
                <a:custGeom>
                  <a:avLst/>
                  <a:gdLst>
                    <a:gd name="T0" fmla="*/ 4773 w 578"/>
                    <a:gd name="T1" fmla="*/ 25883 h 184"/>
                    <a:gd name="T2" fmla="*/ 10415 w 578"/>
                    <a:gd name="T3" fmla="*/ 16565 h 184"/>
                    <a:gd name="T4" fmla="*/ 17792 w 578"/>
                    <a:gd name="T5" fmla="*/ 3624 h 184"/>
                    <a:gd name="T6" fmla="*/ 23433 w 578"/>
                    <a:gd name="T7" fmla="*/ 0 h 184"/>
                    <a:gd name="T8" fmla="*/ 34282 w 578"/>
                    <a:gd name="T9" fmla="*/ 1035 h 184"/>
                    <a:gd name="T10" fmla="*/ 41226 w 578"/>
                    <a:gd name="T11" fmla="*/ 1035 h 184"/>
                    <a:gd name="T12" fmla="*/ 43829 w 578"/>
                    <a:gd name="T13" fmla="*/ 2588 h 184"/>
                    <a:gd name="T14" fmla="*/ 49905 w 578"/>
                    <a:gd name="T15" fmla="*/ 7765 h 184"/>
                    <a:gd name="T16" fmla="*/ 63791 w 578"/>
                    <a:gd name="T17" fmla="*/ 13977 h 184"/>
                    <a:gd name="T18" fmla="*/ 72904 w 578"/>
                    <a:gd name="T19" fmla="*/ 19154 h 184"/>
                    <a:gd name="T20" fmla="*/ 77244 w 578"/>
                    <a:gd name="T21" fmla="*/ 27436 h 184"/>
                    <a:gd name="T22" fmla="*/ 83319 w 578"/>
                    <a:gd name="T23" fmla="*/ 31577 h 184"/>
                    <a:gd name="T24" fmla="*/ 100243 w 578"/>
                    <a:gd name="T25" fmla="*/ 31060 h 184"/>
                    <a:gd name="T26" fmla="*/ 120205 w 578"/>
                    <a:gd name="T27" fmla="*/ 26401 h 184"/>
                    <a:gd name="T28" fmla="*/ 129752 w 578"/>
                    <a:gd name="T29" fmla="*/ 20189 h 184"/>
                    <a:gd name="T30" fmla="*/ 136261 w 578"/>
                    <a:gd name="T31" fmla="*/ 17601 h 184"/>
                    <a:gd name="T32" fmla="*/ 141903 w 578"/>
                    <a:gd name="T33" fmla="*/ 18118 h 184"/>
                    <a:gd name="T34" fmla="*/ 147110 w 578"/>
                    <a:gd name="T35" fmla="*/ 16048 h 184"/>
                    <a:gd name="T36" fmla="*/ 158827 w 578"/>
                    <a:gd name="T37" fmla="*/ 17601 h 184"/>
                    <a:gd name="T38" fmla="*/ 173147 w 578"/>
                    <a:gd name="T39" fmla="*/ 30542 h 184"/>
                    <a:gd name="T40" fmla="*/ 185732 w 578"/>
                    <a:gd name="T41" fmla="*/ 46072 h 184"/>
                    <a:gd name="T42" fmla="*/ 197883 w 578"/>
                    <a:gd name="T43" fmla="*/ 54355 h 184"/>
                    <a:gd name="T44" fmla="*/ 207864 w 578"/>
                    <a:gd name="T45" fmla="*/ 55390 h 184"/>
                    <a:gd name="T46" fmla="*/ 213939 w 578"/>
                    <a:gd name="T47" fmla="*/ 55908 h 184"/>
                    <a:gd name="T48" fmla="*/ 219146 w 578"/>
                    <a:gd name="T49" fmla="*/ 64708 h 184"/>
                    <a:gd name="T50" fmla="*/ 226524 w 578"/>
                    <a:gd name="T51" fmla="*/ 72473 h 184"/>
                    <a:gd name="T52" fmla="*/ 231731 w 578"/>
                    <a:gd name="T53" fmla="*/ 71955 h 184"/>
                    <a:gd name="T54" fmla="*/ 236938 w 578"/>
                    <a:gd name="T55" fmla="*/ 66261 h 184"/>
                    <a:gd name="T56" fmla="*/ 242146 w 578"/>
                    <a:gd name="T57" fmla="*/ 69367 h 184"/>
                    <a:gd name="T58" fmla="*/ 247787 w 578"/>
                    <a:gd name="T59" fmla="*/ 75061 h 184"/>
                    <a:gd name="T60" fmla="*/ 250825 w 578"/>
                    <a:gd name="T61" fmla="*/ 82826 h 184"/>
                    <a:gd name="T62" fmla="*/ 249523 w 578"/>
                    <a:gd name="T63" fmla="*/ 89556 h 184"/>
                    <a:gd name="T64" fmla="*/ 246052 w 578"/>
                    <a:gd name="T65" fmla="*/ 94215 h 184"/>
                    <a:gd name="T66" fmla="*/ 239108 w 578"/>
                    <a:gd name="T67" fmla="*/ 92144 h 184"/>
                    <a:gd name="T68" fmla="*/ 228259 w 578"/>
                    <a:gd name="T69" fmla="*/ 88003 h 184"/>
                    <a:gd name="T70" fmla="*/ 213071 w 578"/>
                    <a:gd name="T71" fmla="*/ 89038 h 184"/>
                    <a:gd name="T72" fmla="*/ 200486 w 578"/>
                    <a:gd name="T73" fmla="*/ 88003 h 184"/>
                    <a:gd name="T74" fmla="*/ 195713 w 578"/>
                    <a:gd name="T75" fmla="*/ 82826 h 184"/>
                    <a:gd name="T76" fmla="*/ 190072 w 578"/>
                    <a:gd name="T77" fmla="*/ 79720 h 184"/>
                    <a:gd name="T78" fmla="*/ 184864 w 578"/>
                    <a:gd name="T79" fmla="*/ 82826 h 184"/>
                    <a:gd name="T80" fmla="*/ 180525 w 578"/>
                    <a:gd name="T81" fmla="*/ 88003 h 184"/>
                    <a:gd name="T82" fmla="*/ 172713 w 578"/>
                    <a:gd name="T83" fmla="*/ 88520 h 184"/>
                    <a:gd name="T84" fmla="*/ 142337 w 578"/>
                    <a:gd name="T85" fmla="*/ 79202 h 184"/>
                    <a:gd name="T86" fmla="*/ 120205 w 578"/>
                    <a:gd name="T87" fmla="*/ 68332 h 184"/>
                    <a:gd name="T88" fmla="*/ 115432 w 578"/>
                    <a:gd name="T89" fmla="*/ 63673 h 184"/>
                    <a:gd name="T90" fmla="*/ 99809 w 578"/>
                    <a:gd name="T91" fmla="*/ 61602 h 184"/>
                    <a:gd name="T92" fmla="*/ 87225 w 578"/>
                    <a:gd name="T93" fmla="*/ 58496 h 184"/>
                    <a:gd name="T94" fmla="*/ 72904 w 578"/>
                    <a:gd name="T95" fmla="*/ 57461 h 184"/>
                    <a:gd name="T96" fmla="*/ 63357 w 578"/>
                    <a:gd name="T97" fmla="*/ 57461 h 184"/>
                    <a:gd name="T98" fmla="*/ 53810 w 578"/>
                    <a:gd name="T99" fmla="*/ 54355 h 184"/>
                    <a:gd name="T100" fmla="*/ 52074 w 578"/>
                    <a:gd name="T101" fmla="*/ 51249 h 184"/>
                    <a:gd name="T102" fmla="*/ 29943 w 578"/>
                    <a:gd name="T103" fmla="*/ 50213 h 184"/>
                    <a:gd name="T104" fmla="*/ 19962 w 578"/>
                    <a:gd name="T105" fmla="*/ 45554 h 184"/>
                    <a:gd name="T106" fmla="*/ 0 w 578"/>
                    <a:gd name="T107" fmla="*/ 28471 h 18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78" h="184">
                      <a:moveTo>
                        <a:pt x="0" y="55"/>
                      </a:moveTo>
                      <a:lnTo>
                        <a:pt x="6" y="53"/>
                      </a:lnTo>
                      <a:lnTo>
                        <a:pt x="11" y="50"/>
                      </a:lnTo>
                      <a:lnTo>
                        <a:pt x="14" y="46"/>
                      </a:lnTo>
                      <a:lnTo>
                        <a:pt x="19" y="42"/>
                      </a:lnTo>
                      <a:lnTo>
                        <a:pt x="24" y="32"/>
                      </a:lnTo>
                      <a:lnTo>
                        <a:pt x="30" y="23"/>
                      </a:lnTo>
                      <a:lnTo>
                        <a:pt x="35" y="14"/>
                      </a:lnTo>
                      <a:lnTo>
                        <a:pt x="41" y="7"/>
                      </a:lnTo>
                      <a:lnTo>
                        <a:pt x="44" y="4"/>
                      </a:lnTo>
                      <a:lnTo>
                        <a:pt x="48" y="2"/>
                      </a:lnTo>
                      <a:lnTo>
                        <a:pt x="54" y="0"/>
                      </a:lnTo>
                      <a:lnTo>
                        <a:pt x="59" y="0"/>
                      </a:lnTo>
                      <a:lnTo>
                        <a:pt x="69" y="1"/>
                      </a:lnTo>
                      <a:lnTo>
                        <a:pt x="79" y="2"/>
                      </a:lnTo>
                      <a:lnTo>
                        <a:pt x="85" y="3"/>
                      </a:lnTo>
                      <a:lnTo>
                        <a:pt x="89" y="3"/>
                      </a:lnTo>
                      <a:lnTo>
                        <a:pt x="95" y="2"/>
                      </a:lnTo>
                      <a:lnTo>
                        <a:pt x="99" y="0"/>
                      </a:lnTo>
                      <a:lnTo>
                        <a:pt x="100" y="2"/>
                      </a:lnTo>
                      <a:lnTo>
                        <a:pt x="101" y="5"/>
                      </a:lnTo>
                      <a:lnTo>
                        <a:pt x="103" y="7"/>
                      </a:lnTo>
                      <a:lnTo>
                        <a:pt x="107" y="10"/>
                      </a:lnTo>
                      <a:lnTo>
                        <a:pt x="115" y="15"/>
                      </a:lnTo>
                      <a:lnTo>
                        <a:pt x="125" y="20"/>
                      </a:lnTo>
                      <a:lnTo>
                        <a:pt x="136" y="24"/>
                      </a:lnTo>
                      <a:lnTo>
                        <a:pt x="147" y="27"/>
                      </a:lnTo>
                      <a:lnTo>
                        <a:pt x="157" y="29"/>
                      </a:lnTo>
                      <a:lnTo>
                        <a:pt x="166" y="30"/>
                      </a:lnTo>
                      <a:lnTo>
                        <a:pt x="168" y="37"/>
                      </a:lnTo>
                      <a:lnTo>
                        <a:pt x="171" y="44"/>
                      </a:lnTo>
                      <a:lnTo>
                        <a:pt x="174" y="49"/>
                      </a:lnTo>
                      <a:lnTo>
                        <a:pt x="178" y="53"/>
                      </a:lnTo>
                      <a:lnTo>
                        <a:pt x="181" y="57"/>
                      </a:lnTo>
                      <a:lnTo>
                        <a:pt x="187" y="59"/>
                      </a:lnTo>
                      <a:lnTo>
                        <a:pt x="192" y="61"/>
                      </a:lnTo>
                      <a:lnTo>
                        <a:pt x="199" y="61"/>
                      </a:lnTo>
                      <a:lnTo>
                        <a:pt x="214" y="61"/>
                      </a:lnTo>
                      <a:lnTo>
                        <a:pt x="231" y="60"/>
                      </a:lnTo>
                      <a:lnTo>
                        <a:pt x="247" y="58"/>
                      </a:lnTo>
                      <a:lnTo>
                        <a:pt x="263" y="55"/>
                      </a:lnTo>
                      <a:lnTo>
                        <a:pt x="277" y="51"/>
                      </a:lnTo>
                      <a:lnTo>
                        <a:pt x="289" y="46"/>
                      </a:lnTo>
                      <a:lnTo>
                        <a:pt x="294" y="43"/>
                      </a:lnTo>
                      <a:lnTo>
                        <a:pt x="299" y="39"/>
                      </a:lnTo>
                      <a:lnTo>
                        <a:pt x="302" y="35"/>
                      </a:lnTo>
                      <a:lnTo>
                        <a:pt x="305" y="30"/>
                      </a:lnTo>
                      <a:lnTo>
                        <a:pt x="314" y="34"/>
                      </a:lnTo>
                      <a:lnTo>
                        <a:pt x="320" y="35"/>
                      </a:lnTo>
                      <a:lnTo>
                        <a:pt x="324" y="36"/>
                      </a:lnTo>
                      <a:lnTo>
                        <a:pt x="327" y="35"/>
                      </a:lnTo>
                      <a:lnTo>
                        <a:pt x="331" y="33"/>
                      </a:lnTo>
                      <a:lnTo>
                        <a:pt x="334" y="32"/>
                      </a:lnTo>
                      <a:lnTo>
                        <a:pt x="339" y="31"/>
                      </a:lnTo>
                      <a:lnTo>
                        <a:pt x="345" y="30"/>
                      </a:lnTo>
                      <a:lnTo>
                        <a:pt x="356" y="31"/>
                      </a:lnTo>
                      <a:lnTo>
                        <a:pt x="366" y="34"/>
                      </a:lnTo>
                      <a:lnTo>
                        <a:pt x="375" y="39"/>
                      </a:lnTo>
                      <a:lnTo>
                        <a:pt x="383" y="45"/>
                      </a:lnTo>
                      <a:lnTo>
                        <a:pt x="399" y="59"/>
                      </a:lnTo>
                      <a:lnTo>
                        <a:pt x="413" y="74"/>
                      </a:lnTo>
                      <a:lnTo>
                        <a:pt x="421" y="82"/>
                      </a:lnTo>
                      <a:lnTo>
                        <a:pt x="428" y="89"/>
                      </a:lnTo>
                      <a:lnTo>
                        <a:pt x="437" y="96"/>
                      </a:lnTo>
                      <a:lnTo>
                        <a:pt x="446" y="101"/>
                      </a:lnTo>
                      <a:lnTo>
                        <a:pt x="456" y="105"/>
                      </a:lnTo>
                      <a:lnTo>
                        <a:pt x="467" y="107"/>
                      </a:lnTo>
                      <a:lnTo>
                        <a:pt x="472" y="107"/>
                      </a:lnTo>
                      <a:lnTo>
                        <a:pt x="479" y="107"/>
                      </a:lnTo>
                      <a:lnTo>
                        <a:pt x="484" y="106"/>
                      </a:lnTo>
                      <a:lnTo>
                        <a:pt x="491" y="105"/>
                      </a:lnTo>
                      <a:lnTo>
                        <a:pt x="493" y="108"/>
                      </a:lnTo>
                      <a:lnTo>
                        <a:pt x="495" y="113"/>
                      </a:lnTo>
                      <a:lnTo>
                        <a:pt x="500" y="119"/>
                      </a:lnTo>
                      <a:lnTo>
                        <a:pt x="505" y="125"/>
                      </a:lnTo>
                      <a:lnTo>
                        <a:pt x="511" y="131"/>
                      </a:lnTo>
                      <a:lnTo>
                        <a:pt x="516" y="136"/>
                      </a:lnTo>
                      <a:lnTo>
                        <a:pt x="522" y="140"/>
                      </a:lnTo>
                      <a:lnTo>
                        <a:pt x="525" y="141"/>
                      </a:lnTo>
                      <a:lnTo>
                        <a:pt x="529" y="141"/>
                      </a:lnTo>
                      <a:lnTo>
                        <a:pt x="534" y="139"/>
                      </a:lnTo>
                      <a:lnTo>
                        <a:pt x="537" y="137"/>
                      </a:lnTo>
                      <a:lnTo>
                        <a:pt x="540" y="134"/>
                      </a:lnTo>
                      <a:lnTo>
                        <a:pt x="546" y="128"/>
                      </a:lnTo>
                      <a:lnTo>
                        <a:pt x="551" y="123"/>
                      </a:lnTo>
                      <a:lnTo>
                        <a:pt x="555" y="129"/>
                      </a:lnTo>
                      <a:lnTo>
                        <a:pt x="558" y="134"/>
                      </a:lnTo>
                      <a:lnTo>
                        <a:pt x="562" y="138"/>
                      </a:lnTo>
                      <a:lnTo>
                        <a:pt x="567" y="141"/>
                      </a:lnTo>
                      <a:lnTo>
                        <a:pt x="571" y="145"/>
                      </a:lnTo>
                      <a:lnTo>
                        <a:pt x="574" y="150"/>
                      </a:lnTo>
                      <a:lnTo>
                        <a:pt x="577" y="154"/>
                      </a:lnTo>
                      <a:lnTo>
                        <a:pt x="578" y="160"/>
                      </a:lnTo>
                      <a:lnTo>
                        <a:pt x="578" y="165"/>
                      </a:lnTo>
                      <a:lnTo>
                        <a:pt x="577" y="169"/>
                      </a:lnTo>
                      <a:lnTo>
                        <a:pt x="575" y="173"/>
                      </a:lnTo>
                      <a:lnTo>
                        <a:pt x="573" y="177"/>
                      </a:lnTo>
                      <a:lnTo>
                        <a:pt x="570" y="180"/>
                      </a:lnTo>
                      <a:lnTo>
                        <a:pt x="567" y="182"/>
                      </a:lnTo>
                      <a:lnTo>
                        <a:pt x="562" y="184"/>
                      </a:lnTo>
                      <a:lnTo>
                        <a:pt x="558" y="184"/>
                      </a:lnTo>
                      <a:lnTo>
                        <a:pt x="551" y="178"/>
                      </a:lnTo>
                      <a:lnTo>
                        <a:pt x="545" y="172"/>
                      </a:lnTo>
                      <a:lnTo>
                        <a:pt x="535" y="171"/>
                      </a:lnTo>
                      <a:lnTo>
                        <a:pt x="526" y="170"/>
                      </a:lnTo>
                      <a:lnTo>
                        <a:pt x="517" y="170"/>
                      </a:lnTo>
                      <a:lnTo>
                        <a:pt x="509" y="170"/>
                      </a:lnTo>
                      <a:lnTo>
                        <a:pt x="491" y="172"/>
                      </a:lnTo>
                      <a:lnTo>
                        <a:pt x="471" y="172"/>
                      </a:lnTo>
                      <a:lnTo>
                        <a:pt x="467" y="172"/>
                      </a:lnTo>
                      <a:lnTo>
                        <a:pt x="462" y="170"/>
                      </a:lnTo>
                      <a:lnTo>
                        <a:pt x="459" y="167"/>
                      </a:lnTo>
                      <a:lnTo>
                        <a:pt x="455" y="163"/>
                      </a:lnTo>
                      <a:lnTo>
                        <a:pt x="451" y="160"/>
                      </a:lnTo>
                      <a:lnTo>
                        <a:pt x="447" y="157"/>
                      </a:lnTo>
                      <a:lnTo>
                        <a:pt x="443" y="155"/>
                      </a:lnTo>
                      <a:lnTo>
                        <a:pt x="438" y="154"/>
                      </a:lnTo>
                      <a:lnTo>
                        <a:pt x="434" y="155"/>
                      </a:lnTo>
                      <a:lnTo>
                        <a:pt x="429" y="157"/>
                      </a:lnTo>
                      <a:lnTo>
                        <a:pt x="426" y="160"/>
                      </a:lnTo>
                      <a:lnTo>
                        <a:pt x="423" y="163"/>
                      </a:lnTo>
                      <a:lnTo>
                        <a:pt x="420" y="167"/>
                      </a:lnTo>
                      <a:lnTo>
                        <a:pt x="416" y="170"/>
                      </a:lnTo>
                      <a:lnTo>
                        <a:pt x="414" y="172"/>
                      </a:lnTo>
                      <a:lnTo>
                        <a:pt x="412" y="172"/>
                      </a:lnTo>
                      <a:lnTo>
                        <a:pt x="398" y="171"/>
                      </a:lnTo>
                      <a:lnTo>
                        <a:pt x="378" y="167"/>
                      </a:lnTo>
                      <a:lnTo>
                        <a:pt x="354" y="160"/>
                      </a:lnTo>
                      <a:lnTo>
                        <a:pt x="328" y="153"/>
                      </a:lnTo>
                      <a:lnTo>
                        <a:pt x="304" y="144"/>
                      </a:lnTo>
                      <a:lnTo>
                        <a:pt x="285" y="136"/>
                      </a:lnTo>
                      <a:lnTo>
                        <a:pt x="277" y="132"/>
                      </a:lnTo>
                      <a:lnTo>
                        <a:pt x="270" y="129"/>
                      </a:lnTo>
                      <a:lnTo>
                        <a:pt x="267" y="126"/>
                      </a:lnTo>
                      <a:lnTo>
                        <a:pt x="266" y="123"/>
                      </a:lnTo>
                      <a:lnTo>
                        <a:pt x="252" y="122"/>
                      </a:lnTo>
                      <a:lnTo>
                        <a:pt x="240" y="121"/>
                      </a:lnTo>
                      <a:lnTo>
                        <a:pt x="230" y="119"/>
                      </a:lnTo>
                      <a:lnTo>
                        <a:pt x="220" y="117"/>
                      </a:lnTo>
                      <a:lnTo>
                        <a:pt x="211" y="115"/>
                      </a:lnTo>
                      <a:lnTo>
                        <a:pt x="201" y="113"/>
                      </a:lnTo>
                      <a:lnTo>
                        <a:pt x="191" y="111"/>
                      </a:lnTo>
                      <a:lnTo>
                        <a:pt x="179" y="111"/>
                      </a:lnTo>
                      <a:lnTo>
                        <a:pt x="168" y="111"/>
                      </a:lnTo>
                      <a:lnTo>
                        <a:pt x="157" y="111"/>
                      </a:lnTo>
                      <a:lnTo>
                        <a:pt x="149" y="111"/>
                      </a:lnTo>
                      <a:lnTo>
                        <a:pt x="146" y="111"/>
                      </a:lnTo>
                      <a:lnTo>
                        <a:pt x="136" y="110"/>
                      </a:lnTo>
                      <a:lnTo>
                        <a:pt x="128" y="107"/>
                      </a:lnTo>
                      <a:lnTo>
                        <a:pt x="124" y="105"/>
                      </a:lnTo>
                      <a:lnTo>
                        <a:pt x="122" y="103"/>
                      </a:lnTo>
                      <a:lnTo>
                        <a:pt x="120" y="101"/>
                      </a:lnTo>
                      <a:lnTo>
                        <a:pt x="120" y="99"/>
                      </a:lnTo>
                      <a:lnTo>
                        <a:pt x="79" y="99"/>
                      </a:lnTo>
                      <a:lnTo>
                        <a:pt x="75" y="98"/>
                      </a:lnTo>
                      <a:lnTo>
                        <a:pt x="69" y="97"/>
                      </a:lnTo>
                      <a:lnTo>
                        <a:pt x="64" y="96"/>
                      </a:lnTo>
                      <a:lnTo>
                        <a:pt x="57" y="94"/>
                      </a:lnTo>
                      <a:lnTo>
                        <a:pt x="46" y="88"/>
                      </a:lnTo>
                      <a:lnTo>
                        <a:pt x="34" y="81"/>
                      </a:lnTo>
                      <a:lnTo>
                        <a:pt x="14" y="67"/>
                      </a:lnTo>
                      <a:lnTo>
                        <a:pt x="0" y="55"/>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32" name="Freeform 340">
                  <a:extLst>
                    <a:ext uri="{FF2B5EF4-FFF2-40B4-BE49-F238E27FC236}">
                      <a16:creationId xmlns:a16="http://schemas.microsoft.com/office/drawing/2014/main" id="{3721893F-3D7D-4FE8-A7C1-147261FE6E1C}"/>
                    </a:ext>
                  </a:extLst>
                </p:cNvPr>
                <p:cNvSpPr>
                  <a:spLocks/>
                </p:cNvSpPr>
                <p:nvPr>
                  <p:custDataLst>
                    <p:tags r:id="rId57"/>
                  </p:custDataLst>
                </p:nvPr>
              </p:nvSpPr>
              <p:spPr bwMode="auto">
                <a:xfrm>
                  <a:off x="4013693" y="4632488"/>
                  <a:ext cx="343292" cy="404324"/>
                </a:xfrm>
                <a:custGeom>
                  <a:avLst/>
                  <a:gdLst>
                    <a:gd name="T0" fmla="*/ 210384 w 491"/>
                    <a:gd name="T1" fmla="*/ 251363 h 481"/>
                    <a:gd name="T2" fmla="*/ 199472 w 491"/>
                    <a:gd name="T3" fmla="*/ 244017 h 481"/>
                    <a:gd name="T4" fmla="*/ 184195 w 491"/>
                    <a:gd name="T5" fmla="*/ 227749 h 481"/>
                    <a:gd name="T6" fmla="*/ 179830 w 491"/>
                    <a:gd name="T7" fmla="*/ 218828 h 481"/>
                    <a:gd name="T8" fmla="*/ 164117 w 491"/>
                    <a:gd name="T9" fmla="*/ 215155 h 481"/>
                    <a:gd name="T10" fmla="*/ 157133 w 491"/>
                    <a:gd name="T11" fmla="*/ 213055 h 481"/>
                    <a:gd name="T12" fmla="*/ 152768 w 491"/>
                    <a:gd name="T13" fmla="*/ 207808 h 481"/>
                    <a:gd name="T14" fmla="*/ 151022 w 491"/>
                    <a:gd name="T15" fmla="*/ 196263 h 481"/>
                    <a:gd name="T16" fmla="*/ 149276 w 491"/>
                    <a:gd name="T17" fmla="*/ 174223 h 481"/>
                    <a:gd name="T18" fmla="*/ 142729 w 491"/>
                    <a:gd name="T19" fmla="*/ 159004 h 481"/>
                    <a:gd name="T20" fmla="*/ 139237 w 491"/>
                    <a:gd name="T21" fmla="*/ 145361 h 481"/>
                    <a:gd name="T22" fmla="*/ 137055 w 491"/>
                    <a:gd name="T23" fmla="*/ 128043 h 481"/>
                    <a:gd name="T24" fmla="*/ 127452 w 491"/>
                    <a:gd name="T25" fmla="*/ 117023 h 481"/>
                    <a:gd name="T26" fmla="*/ 113485 w 491"/>
                    <a:gd name="T27" fmla="*/ 107577 h 481"/>
                    <a:gd name="T28" fmla="*/ 96462 w 491"/>
                    <a:gd name="T29" fmla="*/ 99706 h 481"/>
                    <a:gd name="T30" fmla="*/ 77694 w 491"/>
                    <a:gd name="T31" fmla="*/ 94983 h 481"/>
                    <a:gd name="T32" fmla="*/ 58052 w 491"/>
                    <a:gd name="T33" fmla="*/ 93409 h 481"/>
                    <a:gd name="T34" fmla="*/ 58052 w 491"/>
                    <a:gd name="T35" fmla="*/ 81864 h 481"/>
                    <a:gd name="T36" fmla="*/ 48013 w 491"/>
                    <a:gd name="T37" fmla="*/ 76091 h 481"/>
                    <a:gd name="T38" fmla="*/ 37101 w 491"/>
                    <a:gd name="T39" fmla="*/ 68220 h 481"/>
                    <a:gd name="T40" fmla="*/ 28808 w 491"/>
                    <a:gd name="T41" fmla="*/ 58249 h 481"/>
                    <a:gd name="T42" fmla="*/ 31863 w 491"/>
                    <a:gd name="T43" fmla="*/ 69794 h 481"/>
                    <a:gd name="T44" fmla="*/ 23570 w 491"/>
                    <a:gd name="T45" fmla="*/ 77141 h 481"/>
                    <a:gd name="T46" fmla="*/ 17459 w 491"/>
                    <a:gd name="T47" fmla="*/ 93409 h 481"/>
                    <a:gd name="T48" fmla="*/ 10476 w 491"/>
                    <a:gd name="T49" fmla="*/ 115449 h 481"/>
                    <a:gd name="T50" fmla="*/ 5674 w 491"/>
                    <a:gd name="T51" fmla="*/ 139063 h 481"/>
                    <a:gd name="T52" fmla="*/ 6111 w 491"/>
                    <a:gd name="T53" fmla="*/ 124370 h 481"/>
                    <a:gd name="T54" fmla="*/ 10039 w 491"/>
                    <a:gd name="T55" fmla="*/ 109676 h 481"/>
                    <a:gd name="T56" fmla="*/ 13967 w 491"/>
                    <a:gd name="T57" fmla="*/ 94983 h 481"/>
                    <a:gd name="T58" fmla="*/ 13094 w 491"/>
                    <a:gd name="T59" fmla="*/ 75042 h 481"/>
                    <a:gd name="T60" fmla="*/ 7420 w 491"/>
                    <a:gd name="T61" fmla="*/ 58249 h 481"/>
                    <a:gd name="T62" fmla="*/ 0 w 491"/>
                    <a:gd name="T63" fmla="*/ 38308 h 481"/>
                    <a:gd name="T64" fmla="*/ 14840 w 491"/>
                    <a:gd name="T65" fmla="*/ 30961 h 481"/>
                    <a:gd name="T66" fmla="*/ 25752 w 491"/>
                    <a:gd name="T67" fmla="*/ 28862 h 481"/>
                    <a:gd name="T68" fmla="*/ 36664 w 491"/>
                    <a:gd name="T69" fmla="*/ 30436 h 481"/>
                    <a:gd name="T70" fmla="*/ 44521 w 491"/>
                    <a:gd name="T71" fmla="*/ 34635 h 481"/>
                    <a:gd name="T72" fmla="*/ 52814 w 491"/>
                    <a:gd name="T73" fmla="*/ 43031 h 481"/>
                    <a:gd name="T74" fmla="*/ 61107 w 491"/>
                    <a:gd name="T75" fmla="*/ 58249 h 481"/>
                    <a:gd name="T76" fmla="*/ 79876 w 491"/>
                    <a:gd name="T77" fmla="*/ 54051 h 481"/>
                    <a:gd name="T78" fmla="*/ 85550 w 491"/>
                    <a:gd name="T79" fmla="*/ 50378 h 481"/>
                    <a:gd name="T80" fmla="*/ 87296 w 491"/>
                    <a:gd name="T81" fmla="*/ 47229 h 481"/>
                    <a:gd name="T82" fmla="*/ 90351 w 491"/>
                    <a:gd name="T83" fmla="*/ 38308 h 481"/>
                    <a:gd name="T84" fmla="*/ 101264 w 491"/>
                    <a:gd name="T85" fmla="*/ 28337 h 481"/>
                    <a:gd name="T86" fmla="*/ 110866 w 491"/>
                    <a:gd name="T87" fmla="*/ 25714 h 481"/>
                    <a:gd name="T88" fmla="*/ 114794 w 491"/>
                    <a:gd name="T89" fmla="*/ 15743 h 481"/>
                    <a:gd name="T90" fmla="*/ 122215 w 491"/>
                    <a:gd name="T91" fmla="*/ 4723 h 481"/>
                    <a:gd name="T92" fmla="*/ 130944 w 491"/>
                    <a:gd name="T93" fmla="*/ 525 h 481"/>
                    <a:gd name="T94" fmla="*/ 140983 w 491"/>
                    <a:gd name="T95" fmla="*/ 0 h 481"/>
                    <a:gd name="T96" fmla="*/ 153205 w 491"/>
                    <a:gd name="T97" fmla="*/ 4198 h 481"/>
                    <a:gd name="T98" fmla="*/ 174156 w 491"/>
                    <a:gd name="T99" fmla="*/ 19941 h 481"/>
                    <a:gd name="T100" fmla="*/ 186814 w 491"/>
                    <a:gd name="T101" fmla="*/ 27813 h 481"/>
                    <a:gd name="T102" fmla="*/ 200345 w 491"/>
                    <a:gd name="T103" fmla="*/ 31486 h 481"/>
                    <a:gd name="T104" fmla="*/ 214312 w 491"/>
                    <a:gd name="T105" fmla="*/ 35159 h 481"/>
                    <a:gd name="T106" fmla="*/ 214312 w 491"/>
                    <a:gd name="T107" fmla="*/ 171074 h 4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91" h="481">
                      <a:moveTo>
                        <a:pt x="491" y="481"/>
                      </a:moveTo>
                      <a:lnTo>
                        <a:pt x="488" y="480"/>
                      </a:lnTo>
                      <a:lnTo>
                        <a:pt x="482" y="479"/>
                      </a:lnTo>
                      <a:lnTo>
                        <a:pt x="477" y="477"/>
                      </a:lnTo>
                      <a:lnTo>
                        <a:pt x="470" y="473"/>
                      </a:lnTo>
                      <a:lnTo>
                        <a:pt x="457" y="465"/>
                      </a:lnTo>
                      <a:lnTo>
                        <a:pt x="444" y="455"/>
                      </a:lnTo>
                      <a:lnTo>
                        <a:pt x="432" y="445"/>
                      </a:lnTo>
                      <a:lnTo>
                        <a:pt x="422" y="434"/>
                      </a:lnTo>
                      <a:lnTo>
                        <a:pt x="417" y="428"/>
                      </a:lnTo>
                      <a:lnTo>
                        <a:pt x="414" y="423"/>
                      </a:lnTo>
                      <a:lnTo>
                        <a:pt x="412" y="417"/>
                      </a:lnTo>
                      <a:lnTo>
                        <a:pt x="412" y="412"/>
                      </a:lnTo>
                      <a:lnTo>
                        <a:pt x="392" y="412"/>
                      </a:lnTo>
                      <a:lnTo>
                        <a:pt x="376" y="410"/>
                      </a:lnTo>
                      <a:lnTo>
                        <a:pt x="370" y="409"/>
                      </a:lnTo>
                      <a:lnTo>
                        <a:pt x="365" y="408"/>
                      </a:lnTo>
                      <a:lnTo>
                        <a:pt x="360" y="406"/>
                      </a:lnTo>
                      <a:lnTo>
                        <a:pt x="356" y="403"/>
                      </a:lnTo>
                      <a:lnTo>
                        <a:pt x="353" y="400"/>
                      </a:lnTo>
                      <a:lnTo>
                        <a:pt x="350" y="396"/>
                      </a:lnTo>
                      <a:lnTo>
                        <a:pt x="348" y="392"/>
                      </a:lnTo>
                      <a:lnTo>
                        <a:pt x="347" y="387"/>
                      </a:lnTo>
                      <a:lnTo>
                        <a:pt x="346" y="374"/>
                      </a:lnTo>
                      <a:lnTo>
                        <a:pt x="345" y="357"/>
                      </a:lnTo>
                      <a:lnTo>
                        <a:pt x="344" y="344"/>
                      </a:lnTo>
                      <a:lnTo>
                        <a:pt x="342" y="332"/>
                      </a:lnTo>
                      <a:lnTo>
                        <a:pt x="337" y="322"/>
                      </a:lnTo>
                      <a:lnTo>
                        <a:pt x="332" y="313"/>
                      </a:lnTo>
                      <a:lnTo>
                        <a:pt x="327" y="303"/>
                      </a:lnTo>
                      <a:lnTo>
                        <a:pt x="323" y="294"/>
                      </a:lnTo>
                      <a:lnTo>
                        <a:pt x="320" y="286"/>
                      </a:lnTo>
                      <a:lnTo>
                        <a:pt x="319" y="277"/>
                      </a:lnTo>
                      <a:lnTo>
                        <a:pt x="319" y="267"/>
                      </a:lnTo>
                      <a:lnTo>
                        <a:pt x="319" y="252"/>
                      </a:lnTo>
                      <a:lnTo>
                        <a:pt x="314" y="244"/>
                      </a:lnTo>
                      <a:lnTo>
                        <a:pt x="309" y="237"/>
                      </a:lnTo>
                      <a:lnTo>
                        <a:pt x="301" y="229"/>
                      </a:lnTo>
                      <a:lnTo>
                        <a:pt x="292" y="223"/>
                      </a:lnTo>
                      <a:lnTo>
                        <a:pt x="282" y="216"/>
                      </a:lnTo>
                      <a:lnTo>
                        <a:pt x="272" y="210"/>
                      </a:lnTo>
                      <a:lnTo>
                        <a:pt x="260" y="205"/>
                      </a:lnTo>
                      <a:lnTo>
                        <a:pt x="248" y="200"/>
                      </a:lnTo>
                      <a:lnTo>
                        <a:pt x="235" y="194"/>
                      </a:lnTo>
                      <a:lnTo>
                        <a:pt x="221" y="190"/>
                      </a:lnTo>
                      <a:lnTo>
                        <a:pt x="208" y="187"/>
                      </a:lnTo>
                      <a:lnTo>
                        <a:pt x="192" y="184"/>
                      </a:lnTo>
                      <a:lnTo>
                        <a:pt x="178" y="181"/>
                      </a:lnTo>
                      <a:lnTo>
                        <a:pt x="163" y="180"/>
                      </a:lnTo>
                      <a:lnTo>
                        <a:pt x="147" y="179"/>
                      </a:lnTo>
                      <a:lnTo>
                        <a:pt x="133" y="178"/>
                      </a:lnTo>
                      <a:lnTo>
                        <a:pt x="133" y="170"/>
                      </a:lnTo>
                      <a:lnTo>
                        <a:pt x="133" y="163"/>
                      </a:lnTo>
                      <a:lnTo>
                        <a:pt x="133" y="156"/>
                      </a:lnTo>
                      <a:lnTo>
                        <a:pt x="133" y="148"/>
                      </a:lnTo>
                      <a:lnTo>
                        <a:pt x="121" y="147"/>
                      </a:lnTo>
                      <a:lnTo>
                        <a:pt x="110" y="145"/>
                      </a:lnTo>
                      <a:lnTo>
                        <a:pt x="100" y="140"/>
                      </a:lnTo>
                      <a:lnTo>
                        <a:pt x="92" y="136"/>
                      </a:lnTo>
                      <a:lnTo>
                        <a:pt x="85" y="130"/>
                      </a:lnTo>
                      <a:lnTo>
                        <a:pt x="77" y="124"/>
                      </a:lnTo>
                      <a:lnTo>
                        <a:pt x="71" y="117"/>
                      </a:lnTo>
                      <a:lnTo>
                        <a:pt x="66" y="111"/>
                      </a:lnTo>
                      <a:lnTo>
                        <a:pt x="92" y="111"/>
                      </a:lnTo>
                      <a:lnTo>
                        <a:pt x="82" y="121"/>
                      </a:lnTo>
                      <a:lnTo>
                        <a:pt x="73" y="133"/>
                      </a:lnTo>
                      <a:lnTo>
                        <a:pt x="66" y="139"/>
                      </a:lnTo>
                      <a:lnTo>
                        <a:pt x="60" y="144"/>
                      </a:lnTo>
                      <a:lnTo>
                        <a:pt x="54" y="147"/>
                      </a:lnTo>
                      <a:lnTo>
                        <a:pt x="46" y="148"/>
                      </a:lnTo>
                      <a:lnTo>
                        <a:pt x="43" y="163"/>
                      </a:lnTo>
                      <a:lnTo>
                        <a:pt x="40" y="178"/>
                      </a:lnTo>
                      <a:lnTo>
                        <a:pt x="34" y="192"/>
                      </a:lnTo>
                      <a:lnTo>
                        <a:pt x="30" y="206"/>
                      </a:lnTo>
                      <a:lnTo>
                        <a:pt x="24" y="220"/>
                      </a:lnTo>
                      <a:lnTo>
                        <a:pt x="20" y="234"/>
                      </a:lnTo>
                      <a:lnTo>
                        <a:pt x="17" y="249"/>
                      </a:lnTo>
                      <a:lnTo>
                        <a:pt x="13" y="265"/>
                      </a:lnTo>
                      <a:lnTo>
                        <a:pt x="13" y="256"/>
                      </a:lnTo>
                      <a:lnTo>
                        <a:pt x="13" y="246"/>
                      </a:lnTo>
                      <a:lnTo>
                        <a:pt x="14" y="237"/>
                      </a:lnTo>
                      <a:lnTo>
                        <a:pt x="17" y="228"/>
                      </a:lnTo>
                      <a:lnTo>
                        <a:pt x="20" y="219"/>
                      </a:lnTo>
                      <a:lnTo>
                        <a:pt x="23" y="209"/>
                      </a:lnTo>
                      <a:lnTo>
                        <a:pt x="26" y="200"/>
                      </a:lnTo>
                      <a:lnTo>
                        <a:pt x="30" y="190"/>
                      </a:lnTo>
                      <a:lnTo>
                        <a:pt x="32" y="181"/>
                      </a:lnTo>
                      <a:lnTo>
                        <a:pt x="33" y="172"/>
                      </a:lnTo>
                      <a:lnTo>
                        <a:pt x="32" y="156"/>
                      </a:lnTo>
                      <a:lnTo>
                        <a:pt x="30" y="143"/>
                      </a:lnTo>
                      <a:lnTo>
                        <a:pt x="26" y="130"/>
                      </a:lnTo>
                      <a:lnTo>
                        <a:pt x="21" y="120"/>
                      </a:lnTo>
                      <a:lnTo>
                        <a:pt x="17" y="111"/>
                      </a:lnTo>
                      <a:lnTo>
                        <a:pt x="11" y="101"/>
                      </a:lnTo>
                      <a:lnTo>
                        <a:pt x="4" y="89"/>
                      </a:lnTo>
                      <a:lnTo>
                        <a:pt x="0" y="73"/>
                      </a:lnTo>
                      <a:lnTo>
                        <a:pt x="13" y="68"/>
                      </a:lnTo>
                      <a:lnTo>
                        <a:pt x="28" y="62"/>
                      </a:lnTo>
                      <a:lnTo>
                        <a:pt x="34" y="59"/>
                      </a:lnTo>
                      <a:lnTo>
                        <a:pt x="42" y="57"/>
                      </a:lnTo>
                      <a:lnTo>
                        <a:pt x="51" y="56"/>
                      </a:lnTo>
                      <a:lnTo>
                        <a:pt x="59" y="55"/>
                      </a:lnTo>
                      <a:lnTo>
                        <a:pt x="68" y="56"/>
                      </a:lnTo>
                      <a:lnTo>
                        <a:pt x="76" y="57"/>
                      </a:lnTo>
                      <a:lnTo>
                        <a:pt x="84" y="58"/>
                      </a:lnTo>
                      <a:lnTo>
                        <a:pt x="90" y="60"/>
                      </a:lnTo>
                      <a:lnTo>
                        <a:pt x="96" y="63"/>
                      </a:lnTo>
                      <a:lnTo>
                        <a:pt x="102" y="66"/>
                      </a:lnTo>
                      <a:lnTo>
                        <a:pt x="107" y="70"/>
                      </a:lnTo>
                      <a:lnTo>
                        <a:pt x="112" y="73"/>
                      </a:lnTo>
                      <a:lnTo>
                        <a:pt x="121" y="82"/>
                      </a:lnTo>
                      <a:lnTo>
                        <a:pt x="127" y="92"/>
                      </a:lnTo>
                      <a:lnTo>
                        <a:pt x="134" y="101"/>
                      </a:lnTo>
                      <a:lnTo>
                        <a:pt x="140" y="111"/>
                      </a:lnTo>
                      <a:lnTo>
                        <a:pt x="179" y="111"/>
                      </a:lnTo>
                      <a:lnTo>
                        <a:pt x="180" y="107"/>
                      </a:lnTo>
                      <a:lnTo>
                        <a:pt x="183" y="103"/>
                      </a:lnTo>
                      <a:lnTo>
                        <a:pt x="187" y="101"/>
                      </a:lnTo>
                      <a:lnTo>
                        <a:pt x="191" y="99"/>
                      </a:lnTo>
                      <a:lnTo>
                        <a:pt x="196" y="96"/>
                      </a:lnTo>
                      <a:lnTo>
                        <a:pt x="199" y="94"/>
                      </a:lnTo>
                      <a:lnTo>
                        <a:pt x="200" y="92"/>
                      </a:lnTo>
                      <a:lnTo>
                        <a:pt x="200" y="90"/>
                      </a:lnTo>
                      <a:lnTo>
                        <a:pt x="200" y="89"/>
                      </a:lnTo>
                      <a:lnTo>
                        <a:pt x="199" y="85"/>
                      </a:lnTo>
                      <a:lnTo>
                        <a:pt x="207" y="73"/>
                      </a:lnTo>
                      <a:lnTo>
                        <a:pt x="215" y="64"/>
                      </a:lnTo>
                      <a:lnTo>
                        <a:pt x="223" y="58"/>
                      </a:lnTo>
                      <a:lnTo>
                        <a:pt x="232" y="54"/>
                      </a:lnTo>
                      <a:lnTo>
                        <a:pt x="239" y="51"/>
                      </a:lnTo>
                      <a:lnTo>
                        <a:pt x="247" y="50"/>
                      </a:lnTo>
                      <a:lnTo>
                        <a:pt x="254" y="49"/>
                      </a:lnTo>
                      <a:lnTo>
                        <a:pt x="259" y="49"/>
                      </a:lnTo>
                      <a:lnTo>
                        <a:pt x="260" y="40"/>
                      </a:lnTo>
                      <a:lnTo>
                        <a:pt x="263" y="30"/>
                      </a:lnTo>
                      <a:lnTo>
                        <a:pt x="267" y="22"/>
                      </a:lnTo>
                      <a:lnTo>
                        <a:pt x="273" y="15"/>
                      </a:lnTo>
                      <a:lnTo>
                        <a:pt x="280" y="9"/>
                      </a:lnTo>
                      <a:lnTo>
                        <a:pt x="290" y="4"/>
                      </a:lnTo>
                      <a:lnTo>
                        <a:pt x="294" y="2"/>
                      </a:lnTo>
                      <a:lnTo>
                        <a:pt x="300" y="1"/>
                      </a:lnTo>
                      <a:lnTo>
                        <a:pt x="306" y="0"/>
                      </a:lnTo>
                      <a:lnTo>
                        <a:pt x="312" y="0"/>
                      </a:lnTo>
                      <a:lnTo>
                        <a:pt x="323" y="0"/>
                      </a:lnTo>
                      <a:lnTo>
                        <a:pt x="333" y="2"/>
                      </a:lnTo>
                      <a:lnTo>
                        <a:pt x="343" y="5"/>
                      </a:lnTo>
                      <a:lnTo>
                        <a:pt x="351" y="8"/>
                      </a:lnTo>
                      <a:lnTo>
                        <a:pt x="368" y="17"/>
                      </a:lnTo>
                      <a:lnTo>
                        <a:pt x="383" y="27"/>
                      </a:lnTo>
                      <a:lnTo>
                        <a:pt x="399" y="38"/>
                      </a:lnTo>
                      <a:lnTo>
                        <a:pt x="413" y="47"/>
                      </a:lnTo>
                      <a:lnTo>
                        <a:pt x="421" y="50"/>
                      </a:lnTo>
                      <a:lnTo>
                        <a:pt x="428" y="53"/>
                      </a:lnTo>
                      <a:lnTo>
                        <a:pt x="436" y="55"/>
                      </a:lnTo>
                      <a:lnTo>
                        <a:pt x="445" y="55"/>
                      </a:lnTo>
                      <a:lnTo>
                        <a:pt x="459" y="60"/>
                      </a:lnTo>
                      <a:lnTo>
                        <a:pt x="471" y="64"/>
                      </a:lnTo>
                      <a:lnTo>
                        <a:pt x="481" y="66"/>
                      </a:lnTo>
                      <a:lnTo>
                        <a:pt x="491" y="67"/>
                      </a:lnTo>
                      <a:lnTo>
                        <a:pt x="491" y="289"/>
                      </a:lnTo>
                      <a:lnTo>
                        <a:pt x="471" y="301"/>
                      </a:lnTo>
                      <a:lnTo>
                        <a:pt x="491" y="326"/>
                      </a:lnTo>
                      <a:lnTo>
                        <a:pt x="491" y="474"/>
                      </a:lnTo>
                      <a:lnTo>
                        <a:pt x="491" y="481"/>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33" name="Freeform 542">
                  <a:extLst>
                    <a:ext uri="{FF2B5EF4-FFF2-40B4-BE49-F238E27FC236}">
                      <a16:creationId xmlns:a16="http://schemas.microsoft.com/office/drawing/2014/main" id="{EE826EC5-563D-42F9-8E9B-9F373E693427}"/>
                    </a:ext>
                  </a:extLst>
                </p:cNvPr>
                <p:cNvSpPr>
                  <a:spLocks/>
                </p:cNvSpPr>
                <p:nvPr>
                  <p:custDataLst>
                    <p:tags r:id="rId58"/>
                  </p:custDataLst>
                </p:nvPr>
              </p:nvSpPr>
              <p:spPr bwMode="auto">
                <a:xfrm>
                  <a:off x="2726979" y="3386461"/>
                  <a:ext cx="333121" cy="734902"/>
                </a:xfrm>
                <a:custGeom>
                  <a:avLst/>
                  <a:gdLst>
                    <a:gd name="T0" fmla="*/ 124864 w 478"/>
                    <a:gd name="T1" fmla="*/ 57152 h 875"/>
                    <a:gd name="T2" fmla="*/ 108767 w 478"/>
                    <a:gd name="T3" fmla="*/ 72357 h 875"/>
                    <a:gd name="T4" fmla="*/ 86578 w 478"/>
                    <a:gd name="T5" fmla="*/ 103293 h 875"/>
                    <a:gd name="T6" fmla="*/ 86143 w 478"/>
                    <a:gd name="T7" fmla="*/ 111682 h 875"/>
                    <a:gd name="T8" fmla="*/ 89624 w 478"/>
                    <a:gd name="T9" fmla="*/ 125315 h 875"/>
                    <a:gd name="T10" fmla="*/ 96150 w 478"/>
                    <a:gd name="T11" fmla="*/ 138947 h 875"/>
                    <a:gd name="T12" fmla="*/ 104416 w 478"/>
                    <a:gd name="T13" fmla="*/ 151007 h 875"/>
                    <a:gd name="T14" fmla="*/ 112682 w 478"/>
                    <a:gd name="T15" fmla="*/ 157823 h 875"/>
                    <a:gd name="T16" fmla="*/ 121384 w 478"/>
                    <a:gd name="T17" fmla="*/ 172504 h 875"/>
                    <a:gd name="T18" fmla="*/ 128345 w 478"/>
                    <a:gd name="T19" fmla="*/ 189283 h 875"/>
                    <a:gd name="T20" fmla="*/ 132695 w 478"/>
                    <a:gd name="T21" fmla="*/ 193477 h 875"/>
                    <a:gd name="T22" fmla="*/ 190559 w 478"/>
                    <a:gd name="T23" fmla="*/ 261640 h 875"/>
                    <a:gd name="T24" fmla="*/ 204917 w 478"/>
                    <a:gd name="T25" fmla="*/ 308830 h 875"/>
                    <a:gd name="T26" fmla="*/ 207962 w 478"/>
                    <a:gd name="T27" fmla="*/ 339241 h 875"/>
                    <a:gd name="T28" fmla="*/ 207092 w 478"/>
                    <a:gd name="T29" fmla="*/ 360214 h 875"/>
                    <a:gd name="T30" fmla="*/ 207962 w 478"/>
                    <a:gd name="T31" fmla="*/ 371225 h 875"/>
                    <a:gd name="T32" fmla="*/ 194475 w 478"/>
                    <a:gd name="T33" fmla="*/ 376468 h 875"/>
                    <a:gd name="T34" fmla="*/ 182728 w 478"/>
                    <a:gd name="T35" fmla="*/ 384333 h 875"/>
                    <a:gd name="T36" fmla="*/ 170111 w 478"/>
                    <a:gd name="T37" fmla="*/ 396393 h 875"/>
                    <a:gd name="T38" fmla="*/ 158799 w 478"/>
                    <a:gd name="T39" fmla="*/ 413696 h 875"/>
                    <a:gd name="T40" fmla="*/ 151403 w 478"/>
                    <a:gd name="T41" fmla="*/ 411598 h 875"/>
                    <a:gd name="T42" fmla="*/ 138786 w 478"/>
                    <a:gd name="T43" fmla="*/ 413696 h 875"/>
                    <a:gd name="T44" fmla="*/ 136176 w 478"/>
                    <a:gd name="T45" fmla="*/ 421561 h 875"/>
                    <a:gd name="T46" fmla="*/ 125734 w 478"/>
                    <a:gd name="T47" fmla="*/ 439388 h 875"/>
                    <a:gd name="T48" fmla="*/ 111377 w 478"/>
                    <a:gd name="T49" fmla="*/ 455118 h 875"/>
                    <a:gd name="T50" fmla="*/ 103981 w 478"/>
                    <a:gd name="T51" fmla="*/ 458788 h 875"/>
                    <a:gd name="T52" fmla="*/ 100936 w 478"/>
                    <a:gd name="T53" fmla="*/ 455118 h 875"/>
                    <a:gd name="T54" fmla="*/ 97890 w 478"/>
                    <a:gd name="T55" fmla="*/ 442534 h 875"/>
                    <a:gd name="T56" fmla="*/ 100500 w 478"/>
                    <a:gd name="T57" fmla="*/ 419463 h 875"/>
                    <a:gd name="T58" fmla="*/ 110072 w 478"/>
                    <a:gd name="T59" fmla="*/ 406355 h 875"/>
                    <a:gd name="T60" fmla="*/ 120514 w 478"/>
                    <a:gd name="T61" fmla="*/ 398490 h 875"/>
                    <a:gd name="T62" fmla="*/ 128345 w 478"/>
                    <a:gd name="T63" fmla="*/ 394820 h 875"/>
                    <a:gd name="T64" fmla="*/ 132695 w 478"/>
                    <a:gd name="T65" fmla="*/ 389577 h 875"/>
                    <a:gd name="T66" fmla="*/ 136611 w 478"/>
                    <a:gd name="T67" fmla="*/ 374371 h 875"/>
                    <a:gd name="T68" fmla="*/ 143572 w 478"/>
                    <a:gd name="T69" fmla="*/ 359690 h 875"/>
                    <a:gd name="T70" fmla="*/ 158799 w 478"/>
                    <a:gd name="T71" fmla="*/ 337144 h 875"/>
                    <a:gd name="T72" fmla="*/ 161410 w 478"/>
                    <a:gd name="T73" fmla="*/ 281040 h 875"/>
                    <a:gd name="T74" fmla="*/ 158364 w 478"/>
                    <a:gd name="T75" fmla="*/ 249056 h 875"/>
                    <a:gd name="T76" fmla="*/ 148358 w 478"/>
                    <a:gd name="T77" fmla="*/ 223889 h 875"/>
                    <a:gd name="T78" fmla="*/ 129215 w 478"/>
                    <a:gd name="T79" fmla="*/ 197672 h 875"/>
                    <a:gd name="T80" fmla="*/ 95280 w 478"/>
                    <a:gd name="T81" fmla="*/ 161493 h 875"/>
                    <a:gd name="T82" fmla="*/ 70046 w 478"/>
                    <a:gd name="T83" fmla="*/ 133704 h 875"/>
                    <a:gd name="T84" fmla="*/ 46987 w 478"/>
                    <a:gd name="T85" fmla="*/ 103817 h 875"/>
                    <a:gd name="T86" fmla="*/ 31325 w 478"/>
                    <a:gd name="T87" fmla="*/ 76552 h 875"/>
                    <a:gd name="T88" fmla="*/ 18273 w 478"/>
                    <a:gd name="T89" fmla="*/ 54530 h 875"/>
                    <a:gd name="T90" fmla="*/ 20013 w 478"/>
                    <a:gd name="T91" fmla="*/ 21497 h 875"/>
                    <a:gd name="T92" fmla="*/ 56124 w 478"/>
                    <a:gd name="T93" fmla="*/ 9962 h 875"/>
                    <a:gd name="T94" fmla="*/ 64390 w 478"/>
                    <a:gd name="T95" fmla="*/ 2622 h 875"/>
                    <a:gd name="T96" fmla="*/ 76137 w 478"/>
                    <a:gd name="T97" fmla="*/ 8389 h 875"/>
                    <a:gd name="T98" fmla="*/ 96150 w 478"/>
                    <a:gd name="T99" fmla="*/ 18352 h 875"/>
                    <a:gd name="T100" fmla="*/ 117033 w 478"/>
                    <a:gd name="T101" fmla="*/ 35130 h 87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78" h="875">
                      <a:moveTo>
                        <a:pt x="299" y="104"/>
                      </a:moveTo>
                      <a:lnTo>
                        <a:pt x="295" y="106"/>
                      </a:lnTo>
                      <a:lnTo>
                        <a:pt x="287" y="109"/>
                      </a:lnTo>
                      <a:lnTo>
                        <a:pt x="277" y="116"/>
                      </a:lnTo>
                      <a:lnTo>
                        <a:pt x="264" y="126"/>
                      </a:lnTo>
                      <a:lnTo>
                        <a:pt x="250" y="138"/>
                      </a:lnTo>
                      <a:lnTo>
                        <a:pt x="233" y="154"/>
                      </a:lnTo>
                      <a:lnTo>
                        <a:pt x="217" y="173"/>
                      </a:lnTo>
                      <a:lnTo>
                        <a:pt x="199" y="197"/>
                      </a:lnTo>
                      <a:lnTo>
                        <a:pt x="197" y="201"/>
                      </a:lnTo>
                      <a:lnTo>
                        <a:pt x="197" y="207"/>
                      </a:lnTo>
                      <a:lnTo>
                        <a:pt x="198" y="213"/>
                      </a:lnTo>
                      <a:lnTo>
                        <a:pt x="199" y="221"/>
                      </a:lnTo>
                      <a:lnTo>
                        <a:pt x="202" y="229"/>
                      </a:lnTo>
                      <a:lnTo>
                        <a:pt x="206" y="239"/>
                      </a:lnTo>
                      <a:lnTo>
                        <a:pt x="210" y="248"/>
                      </a:lnTo>
                      <a:lnTo>
                        <a:pt x="214" y="256"/>
                      </a:lnTo>
                      <a:lnTo>
                        <a:pt x="221" y="265"/>
                      </a:lnTo>
                      <a:lnTo>
                        <a:pt x="226" y="273"/>
                      </a:lnTo>
                      <a:lnTo>
                        <a:pt x="233" y="281"/>
                      </a:lnTo>
                      <a:lnTo>
                        <a:pt x="240" y="288"/>
                      </a:lnTo>
                      <a:lnTo>
                        <a:pt x="246" y="294"/>
                      </a:lnTo>
                      <a:lnTo>
                        <a:pt x="253" y="298"/>
                      </a:lnTo>
                      <a:lnTo>
                        <a:pt x="259" y="301"/>
                      </a:lnTo>
                      <a:lnTo>
                        <a:pt x="266" y="302"/>
                      </a:lnTo>
                      <a:lnTo>
                        <a:pt x="271" y="314"/>
                      </a:lnTo>
                      <a:lnTo>
                        <a:pt x="279" y="329"/>
                      </a:lnTo>
                      <a:lnTo>
                        <a:pt x="286" y="346"/>
                      </a:lnTo>
                      <a:lnTo>
                        <a:pt x="292" y="357"/>
                      </a:lnTo>
                      <a:lnTo>
                        <a:pt x="295" y="361"/>
                      </a:lnTo>
                      <a:lnTo>
                        <a:pt x="298" y="365"/>
                      </a:lnTo>
                      <a:lnTo>
                        <a:pt x="302" y="367"/>
                      </a:lnTo>
                      <a:lnTo>
                        <a:pt x="305" y="369"/>
                      </a:lnTo>
                      <a:lnTo>
                        <a:pt x="313" y="372"/>
                      </a:lnTo>
                      <a:lnTo>
                        <a:pt x="319" y="376"/>
                      </a:lnTo>
                      <a:lnTo>
                        <a:pt x="438" y="499"/>
                      </a:lnTo>
                      <a:lnTo>
                        <a:pt x="453" y="535"/>
                      </a:lnTo>
                      <a:lnTo>
                        <a:pt x="466" y="571"/>
                      </a:lnTo>
                      <a:lnTo>
                        <a:pt x="471" y="589"/>
                      </a:lnTo>
                      <a:lnTo>
                        <a:pt x="475" y="607"/>
                      </a:lnTo>
                      <a:lnTo>
                        <a:pt x="477" y="627"/>
                      </a:lnTo>
                      <a:lnTo>
                        <a:pt x="478" y="647"/>
                      </a:lnTo>
                      <a:lnTo>
                        <a:pt x="477" y="666"/>
                      </a:lnTo>
                      <a:lnTo>
                        <a:pt x="476" y="680"/>
                      </a:lnTo>
                      <a:lnTo>
                        <a:pt x="476" y="687"/>
                      </a:lnTo>
                      <a:lnTo>
                        <a:pt x="476" y="693"/>
                      </a:lnTo>
                      <a:lnTo>
                        <a:pt x="476" y="700"/>
                      </a:lnTo>
                      <a:lnTo>
                        <a:pt x="478" y="708"/>
                      </a:lnTo>
                      <a:lnTo>
                        <a:pt x="467" y="711"/>
                      </a:lnTo>
                      <a:lnTo>
                        <a:pt x="457" y="714"/>
                      </a:lnTo>
                      <a:lnTo>
                        <a:pt x="447" y="718"/>
                      </a:lnTo>
                      <a:lnTo>
                        <a:pt x="437" y="722"/>
                      </a:lnTo>
                      <a:lnTo>
                        <a:pt x="428" y="727"/>
                      </a:lnTo>
                      <a:lnTo>
                        <a:pt x="420" y="733"/>
                      </a:lnTo>
                      <a:lnTo>
                        <a:pt x="412" y="739"/>
                      </a:lnTo>
                      <a:lnTo>
                        <a:pt x="404" y="744"/>
                      </a:lnTo>
                      <a:lnTo>
                        <a:pt x="391" y="756"/>
                      </a:lnTo>
                      <a:lnTo>
                        <a:pt x="380" y="767"/>
                      </a:lnTo>
                      <a:lnTo>
                        <a:pt x="371" y="778"/>
                      </a:lnTo>
                      <a:lnTo>
                        <a:pt x="365" y="789"/>
                      </a:lnTo>
                      <a:lnTo>
                        <a:pt x="360" y="786"/>
                      </a:lnTo>
                      <a:lnTo>
                        <a:pt x="354" y="785"/>
                      </a:lnTo>
                      <a:lnTo>
                        <a:pt x="348" y="785"/>
                      </a:lnTo>
                      <a:lnTo>
                        <a:pt x="342" y="786"/>
                      </a:lnTo>
                      <a:lnTo>
                        <a:pt x="330" y="788"/>
                      </a:lnTo>
                      <a:lnTo>
                        <a:pt x="319" y="789"/>
                      </a:lnTo>
                      <a:lnTo>
                        <a:pt x="318" y="793"/>
                      </a:lnTo>
                      <a:lnTo>
                        <a:pt x="316" y="798"/>
                      </a:lnTo>
                      <a:lnTo>
                        <a:pt x="313" y="804"/>
                      </a:lnTo>
                      <a:lnTo>
                        <a:pt x="310" y="810"/>
                      </a:lnTo>
                      <a:lnTo>
                        <a:pt x="300" y="824"/>
                      </a:lnTo>
                      <a:lnTo>
                        <a:pt x="289" y="838"/>
                      </a:lnTo>
                      <a:lnTo>
                        <a:pt x="276" y="853"/>
                      </a:lnTo>
                      <a:lnTo>
                        <a:pt x="263" y="864"/>
                      </a:lnTo>
                      <a:lnTo>
                        <a:pt x="256" y="868"/>
                      </a:lnTo>
                      <a:lnTo>
                        <a:pt x="250" y="872"/>
                      </a:lnTo>
                      <a:lnTo>
                        <a:pt x="244" y="874"/>
                      </a:lnTo>
                      <a:lnTo>
                        <a:pt x="239" y="875"/>
                      </a:lnTo>
                      <a:lnTo>
                        <a:pt x="236" y="874"/>
                      </a:lnTo>
                      <a:lnTo>
                        <a:pt x="234" y="872"/>
                      </a:lnTo>
                      <a:lnTo>
                        <a:pt x="232" y="868"/>
                      </a:lnTo>
                      <a:lnTo>
                        <a:pt x="230" y="864"/>
                      </a:lnTo>
                      <a:lnTo>
                        <a:pt x="226" y="854"/>
                      </a:lnTo>
                      <a:lnTo>
                        <a:pt x="225" y="844"/>
                      </a:lnTo>
                      <a:lnTo>
                        <a:pt x="226" y="830"/>
                      </a:lnTo>
                      <a:lnTo>
                        <a:pt x="229" y="816"/>
                      </a:lnTo>
                      <a:lnTo>
                        <a:pt x="231" y="800"/>
                      </a:lnTo>
                      <a:lnTo>
                        <a:pt x="232" y="782"/>
                      </a:lnTo>
                      <a:lnTo>
                        <a:pt x="244" y="779"/>
                      </a:lnTo>
                      <a:lnTo>
                        <a:pt x="253" y="775"/>
                      </a:lnTo>
                      <a:lnTo>
                        <a:pt x="262" y="770"/>
                      </a:lnTo>
                      <a:lnTo>
                        <a:pt x="269" y="765"/>
                      </a:lnTo>
                      <a:lnTo>
                        <a:pt x="277" y="760"/>
                      </a:lnTo>
                      <a:lnTo>
                        <a:pt x="285" y="756"/>
                      </a:lnTo>
                      <a:lnTo>
                        <a:pt x="289" y="754"/>
                      </a:lnTo>
                      <a:lnTo>
                        <a:pt x="295" y="753"/>
                      </a:lnTo>
                      <a:lnTo>
                        <a:pt x="300" y="752"/>
                      </a:lnTo>
                      <a:lnTo>
                        <a:pt x="305" y="752"/>
                      </a:lnTo>
                      <a:lnTo>
                        <a:pt x="305" y="743"/>
                      </a:lnTo>
                      <a:lnTo>
                        <a:pt x="308" y="733"/>
                      </a:lnTo>
                      <a:lnTo>
                        <a:pt x="311" y="723"/>
                      </a:lnTo>
                      <a:lnTo>
                        <a:pt x="314" y="714"/>
                      </a:lnTo>
                      <a:lnTo>
                        <a:pt x="319" y="705"/>
                      </a:lnTo>
                      <a:lnTo>
                        <a:pt x="324" y="695"/>
                      </a:lnTo>
                      <a:lnTo>
                        <a:pt x="330" y="686"/>
                      </a:lnTo>
                      <a:lnTo>
                        <a:pt x="336" y="677"/>
                      </a:lnTo>
                      <a:lnTo>
                        <a:pt x="349" y="659"/>
                      </a:lnTo>
                      <a:lnTo>
                        <a:pt x="365" y="643"/>
                      </a:lnTo>
                      <a:lnTo>
                        <a:pt x="378" y="629"/>
                      </a:lnTo>
                      <a:lnTo>
                        <a:pt x="392" y="616"/>
                      </a:lnTo>
                      <a:lnTo>
                        <a:pt x="371" y="536"/>
                      </a:lnTo>
                      <a:lnTo>
                        <a:pt x="371" y="514"/>
                      </a:lnTo>
                      <a:lnTo>
                        <a:pt x="368" y="493"/>
                      </a:lnTo>
                      <a:lnTo>
                        <a:pt x="364" y="475"/>
                      </a:lnTo>
                      <a:lnTo>
                        <a:pt x="357" y="458"/>
                      </a:lnTo>
                      <a:lnTo>
                        <a:pt x="349" y="442"/>
                      </a:lnTo>
                      <a:lnTo>
                        <a:pt x="341" y="427"/>
                      </a:lnTo>
                      <a:lnTo>
                        <a:pt x="331" y="414"/>
                      </a:lnTo>
                      <a:lnTo>
                        <a:pt x="321" y="402"/>
                      </a:lnTo>
                      <a:lnTo>
                        <a:pt x="297" y="377"/>
                      </a:lnTo>
                      <a:lnTo>
                        <a:pt x="271" y="355"/>
                      </a:lnTo>
                      <a:lnTo>
                        <a:pt x="245" y="332"/>
                      </a:lnTo>
                      <a:lnTo>
                        <a:pt x="219" y="308"/>
                      </a:lnTo>
                      <a:lnTo>
                        <a:pt x="199" y="292"/>
                      </a:lnTo>
                      <a:lnTo>
                        <a:pt x="179" y="273"/>
                      </a:lnTo>
                      <a:lnTo>
                        <a:pt x="161" y="255"/>
                      </a:lnTo>
                      <a:lnTo>
                        <a:pt x="142" y="237"/>
                      </a:lnTo>
                      <a:lnTo>
                        <a:pt x="124" y="217"/>
                      </a:lnTo>
                      <a:lnTo>
                        <a:pt x="108" y="198"/>
                      </a:lnTo>
                      <a:lnTo>
                        <a:pt x="92" y="179"/>
                      </a:lnTo>
                      <a:lnTo>
                        <a:pt x="79" y="160"/>
                      </a:lnTo>
                      <a:lnTo>
                        <a:pt x="72" y="146"/>
                      </a:lnTo>
                      <a:lnTo>
                        <a:pt x="63" y="133"/>
                      </a:lnTo>
                      <a:lnTo>
                        <a:pt x="53" y="118"/>
                      </a:lnTo>
                      <a:lnTo>
                        <a:pt x="42" y="104"/>
                      </a:lnTo>
                      <a:lnTo>
                        <a:pt x="21" y="77"/>
                      </a:lnTo>
                      <a:lnTo>
                        <a:pt x="0" y="49"/>
                      </a:lnTo>
                      <a:lnTo>
                        <a:pt x="46" y="41"/>
                      </a:lnTo>
                      <a:lnTo>
                        <a:pt x="91" y="32"/>
                      </a:lnTo>
                      <a:lnTo>
                        <a:pt x="111" y="26"/>
                      </a:lnTo>
                      <a:lnTo>
                        <a:pt x="129" y="19"/>
                      </a:lnTo>
                      <a:lnTo>
                        <a:pt x="136" y="15"/>
                      </a:lnTo>
                      <a:lnTo>
                        <a:pt x="143" y="11"/>
                      </a:lnTo>
                      <a:lnTo>
                        <a:pt x="148" y="5"/>
                      </a:lnTo>
                      <a:lnTo>
                        <a:pt x="153" y="0"/>
                      </a:lnTo>
                      <a:lnTo>
                        <a:pt x="163" y="9"/>
                      </a:lnTo>
                      <a:lnTo>
                        <a:pt x="175" y="16"/>
                      </a:lnTo>
                      <a:lnTo>
                        <a:pt x="186" y="21"/>
                      </a:lnTo>
                      <a:lnTo>
                        <a:pt x="198" y="26"/>
                      </a:lnTo>
                      <a:lnTo>
                        <a:pt x="221" y="35"/>
                      </a:lnTo>
                      <a:lnTo>
                        <a:pt x="239" y="43"/>
                      </a:lnTo>
                      <a:lnTo>
                        <a:pt x="256" y="55"/>
                      </a:lnTo>
                      <a:lnTo>
                        <a:pt x="269" y="67"/>
                      </a:lnTo>
                      <a:lnTo>
                        <a:pt x="282" y="82"/>
                      </a:lnTo>
                      <a:lnTo>
                        <a:pt x="299" y="104"/>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34" name="Freeform 543">
                  <a:extLst>
                    <a:ext uri="{FF2B5EF4-FFF2-40B4-BE49-F238E27FC236}">
                      <a16:creationId xmlns:a16="http://schemas.microsoft.com/office/drawing/2014/main" id="{0BA0219B-5B3A-4C41-97CF-534C5714200F}"/>
                    </a:ext>
                  </a:extLst>
                </p:cNvPr>
                <p:cNvSpPr>
                  <a:spLocks/>
                </p:cNvSpPr>
                <p:nvPr>
                  <p:custDataLst>
                    <p:tags r:id="rId59"/>
                  </p:custDataLst>
                </p:nvPr>
              </p:nvSpPr>
              <p:spPr bwMode="auto">
                <a:xfrm>
                  <a:off x="2866839" y="4484999"/>
                  <a:ext cx="40687" cy="91545"/>
                </a:xfrm>
                <a:custGeom>
                  <a:avLst/>
                  <a:gdLst>
                    <a:gd name="T0" fmla="*/ 25400 w 59"/>
                    <a:gd name="T1" fmla="*/ 11061 h 31"/>
                    <a:gd name="T2" fmla="*/ 24539 w 59"/>
                    <a:gd name="T3" fmla="*/ 20279 h 31"/>
                    <a:gd name="T4" fmla="*/ 22817 w 59"/>
                    <a:gd name="T5" fmla="*/ 27653 h 31"/>
                    <a:gd name="T6" fmla="*/ 21095 w 59"/>
                    <a:gd name="T7" fmla="*/ 35027 h 31"/>
                    <a:gd name="T8" fmla="*/ 19373 w 59"/>
                    <a:gd name="T9" fmla="*/ 44245 h 31"/>
                    <a:gd name="T10" fmla="*/ 17220 w 59"/>
                    <a:gd name="T11" fmla="*/ 49776 h 31"/>
                    <a:gd name="T12" fmla="*/ 15498 w 59"/>
                    <a:gd name="T13" fmla="*/ 53463 h 31"/>
                    <a:gd name="T14" fmla="*/ 12915 w 59"/>
                    <a:gd name="T15" fmla="*/ 57150 h 31"/>
                    <a:gd name="T16" fmla="*/ 11193 w 59"/>
                    <a:gd name="T17" fmla="*/ 57150 h 31"/>
                    <a:gd name="T18" fmla="*/ 9041 w 59"/>
                    <a:gd name="T19" fmla="*/ 57150 h 31"/>
                    <a:gd name="T20" fmla="*/ 7319 w 59"/>
                    <a:gd name="T21" fmla="*/ 55306 h 31"/>
                    <a:gd name="T22" fmla="*/ 6027 w 59"/>
                    <a:gd name="T23" fmla="*/ 53463 h 31"/>
                    <a:gd name="T24" fmla="*/ 4736 w 59"/>
                    <a:gd name="T25" fmla="*/ 49776 h 31"/>
                    <a:gd name="T26" fmla="*/ 1722 w 59"/>
                    <a:gd name="T27" fmla="*/ 36871 h 31"/>
                    <a:gd name="T28" fmla="*/ 0 w 59"/>
                    <a:gd name="T29" fmla="*/ 22123 h 31"/>
                    <a:gd name="T30" fmla="*/ 431 w 59"/>
                    <a:gd name="T31" fmla="*/ 16592 h 31"/>
                    <a:gd name="T32" fmla="*/ 1292 w 59"/>
                    <a:gd name="T33" fmla="*/ 11061 h 31"/>
                    <a:gd name="T34" fmla="*/ 2153 w 59"/>
                    <a:gd name="T35" fmla="*/ 7374 h 31"/>
                    <a:gd name="T36" fmla="*/ 3444 w 59"/>
                    <a:gd name="T37" fmla="*/ 5531 h 31"/>
                    <a:gd name="T38" fmla="*/ 6888 w 59"/>
                    <a:gd name="T39" fmla="*/ 1844 h 31"/>
                    <a:gd name="T40" fmla="*/ 10332 w 59"/>
                    <a:gd name="T41" fmla="*/ 0 h 31"/>
                    <a:gd name="T42" fmla="*/ 14637 w 59"/>
                    <a:gd name="T43" fmla="*/ 0 h 31"/>
                    <a:gd name="T44" fmla="*/ 18081 w 59"/>
                    <a:gd name="T45" fmla="*/ 3687 h 31"/>
                    <a:gd name="T46" fmla="*/ 21956 w 59"/>
                    <a:gd name="T47" fmla="*/ 7374 h 31"/>
                    <a:gd name="T48" fmla="*/ 25400 w 59"/>
                    <a:gd name="T49" fmla="*/ 11061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9" h="31">
                      <a:moveTo>
                        <a:pt x="59" y="6"/>
                      </a:moveTo>
                      <a:lnTo>
                        <a:pt x="57" y="11"/>
                      </a:lnTo>
                      <a:lnTo>
                        <a:pt x="53" y="15"/>
                      </a:lnTo>
                      <a:lnTo>
                        <a:pt x="49" y="19"/>
                      </a:lnTo>
                      <a:lnTo>
                        <a:pt x="45" y="24"/>
                      </a:lnTo>
                      <a:lnTo>
                        <a:pt x="40" y="27"/>
                      </a:lnTo>
                      <a:lnTo>
                        <a:pt x="36" y="29"/>
                      </a:lnTo>
                      <a:lnTo>
                        <a:pt x="30" y="31"/>
                      </a:lnTo>
                      <a:lnTo>
                        <a:pt x="26" y="31"/>
                      </a:lnTo>
                      <a:lnTo>
                        <a:pt x="21" y="31"/>
                      </a:lnTo>
                      <a:lnTo>
                        <a:pt x="17" y="30"/>
                      </a:lnTo>
                      <a:lnTo>
                        <a:pt x="14" y="29"/>
                      </a:lnTo>
                      <a:lnTo>
                        <a:pt x="11" y="27"/>
                      </a:lnTo>
                      <a:lnTo>
                        <a:pt x="4" y="20"/>
                      </a:lnTo>
                      <a:lnTo>
                        <a:pt x="0" y="12"/>
                      </a:lnTo>
                      <a:lnTo>
                        <a:pt x="1" y="9"/>
                      </a:lnTo>
                      <a:lnTo>
                        <a:pt x="3" y="6"/>
                      </a:lnTo>
                      <a:lnTo>
                        <a:pt x="5" y="4"/>
                      </a:lnTo>
                      <a:lnTo>
                        <a:pt x="8" y="3"/>
                      </a:lnTo>
                      <a:lnTo>
                        <a:pt x="16" y="1"/>
                      </a:lnTo>
                      <a:lnTo>
                        <a:pt x="24" y="0"/>
                      </a:lnTo>
                      <a:lnTo>
                        <a:pt x="34" y="0"/>
                      </a:lnTo>
                      <a:lnTo>
                        <a:pt x="42" y="2"/>
                      </a:lnTo>
                      <a:lnTo>
                        <a:pt x="51" y="4"/>
                      </a:lnTo>
                      <a:lnTo>
                        <a:pt x="59" y="6"/>
                      </a:lnTo>
                    </a:path>
                  </a:pathLst>
                </a:custGeom>
                <a:solidFill>
                  <a:schemeClr val="bg1">
                    <a:lumMod val="85000"/>
                  </a:schemeClr>
                </a:solidFill>
                <a:ln w="9525" cmpd="sng">
                  <a:solidFill>
                    <a:srgbClr val="FFFFFF"/>
                  </a:solidFill>
                  <a:prstDash val="solid"/>
                  <a:round/>
                  <a:headEnd/>
                  <a:tailEnd/>
                </a:ln>
              </p:spPr>
              <p:txBody>
                <a:bodyPr/>
                <a:lstStyle/>
                <a:p>
                  <a:endParaRPr lang="en-US"/>
                </a:p>
              </p:txBody>
            </p:sp>
          </p:grpSp>
        </p:grpSp>
        <p:grpSp>
          <p:nvGrpSpPr>
            <p:cNvPr id="50" name="Group 49">
              <a:extLst>
                <a:ext uri="{FF2B5EF4-FFF2-40B4-BE49-F238E27FC236}">
                  <a16:creationId xmlns:a16="http://schemas.microsoft.com/office/drawing/2014/main" id="{5909C560-BB24-49C8-8663-2A9980D4FE59}"/>
                </a:ext>
              </a:extLst>
            </p:cNvPr>
            <p:cNvGrpSpPr/>
            <p:nvPr/>
          </p:nvGrpSpPr>
          <p:grpSpPr>
            <a:xfrm>
              <a:off x="1447655" y="2115982"/>
              <a:ext cx="1500849" cy="1962430"/>
              <a:chOff x="2604190" y="2855842"/>
              <a:chExt cx="2401359" cy="3139888"/>
            </a:xfrm>
          </p:grpSpPr>
          <p:grpSp>
            <p:nvGrpSpPr>
              <p:cNvPr id="74" name="Group 73">
                <a:extLst>
                  <a:ext uri="{FF2B5EF4-FFF2-40B4-BE49-F238E27FC236}">
                    <a16:creationId xmlns:a16="http://schemas.microsoft.com/office/drawing/2014/main" id="{1317E10A-35FA-4A5A-8BC3-2CAA07FF8636}"/>
                  </a:ext>
                </a:extLst>
              </p:cNvPr>
              <p:cNvGrpSpPr/>
              <p:nvPr/>
            </p:nvGrpSpPr>
            <p:grpSpPr>
              <a:xfrm>
                <a:off x="2604190" y="2855842"/>
                <a:ext cx="2401359" cy="3039831"/>
                <a:chOff x="1381777" y="2760905"/>
                <a:chExt cx="2401359" cy="3039831"/>
              </a:xfrm>
            </p:grpSpPr>
            <p:sp>
              <p:nvSpPr>
                <p:cNvPr id="76" name="Freeform 281">
                  <a:extLst>
                    <a:ext uri="{FF2B5EF4-FFF2-40B4-BE49-F238E27FC236}">
                      <a16:creationId xmlns:a16="http://schemas.microsoft.com/office/drawing/2014/main" id="{76614F82-2546-43C2-9524-9BC299F59503}"/>
                    </a:ext>
                  </a:extLst>
                </p:cNvPr>
                <p:cNvSpPr>
                  <a:spLocks/>
                </p:cNvSpPr>
                <p:nvPr>
                  <p:custDataLst>
                    <p:tags r:id="rId2"/>
                  </p:custDataLst>
                </p:nvPr>
              </p:nvSpPr>
              <p:spPr bwMode="auto">
                <a:xfrm>
                  <a:off x="1892904" y="4078133"/>
                  <a:ext cx="101716" cy="190719"/>
                </a:xfrm>
                <a:custGeom>
                  <a:avLst/>
                  <a:gdLst>
                    <a:gd name="T0" fmla="*/ 18465 w 141"/>
                    <a:gd name="T1" fmla="*/ 119063 h 228"/>
                    <a:gd name="T2" fmla="*/ 16213 w 141"/>
                    <a:gd name="T3" fmla="*/ 114885 h 228"/>
                    <a:gd name="T4" fmla="*/ 13060 w 141"/>
                    <a:gd name="T5" fmla="*/ 108619 h 228"/>
                    <a:gd name="T6" fmla="*/ 9908 w 141"/>
                    <a:gd name="T7" fmla="*/ 101308 h 228"/>
                    <a:gd name="T8" fmla="*/ 7206 w 141"/>
                    <a:gd name="T9" fmla="*/ 92953 h 228"/>
                    <a:gd name="T10" fmla="*/ 4504 w 141"/>
                    <a:gd name="T11" fmla="*/ 85120 h 228"/>
                    <a:gd name="T12" fmla="*/ 2252 w 141"/>
                    <a:gd name="T13" fmla="*/ 77287 h 228"/>
                    <a:gd name="T14" fmla="*/ 901 w 141"/>
                    <a:gd name="T15" fmla="*/ 70498 h 228"/>
                    <a:gd name="T16" fmla="*/ 0 w 141"/>
                    <a:gd name="T17" fmla="*/ 64231 h 228"/>
                    <a:gd name="T18" fmla="*/ 901 w 141"/>
                    <a:gd name="T19" fmla="*/ 54309 h 228"/>
                    <a:gd name="T20" fmla="*/ 1801 w 141"/>
                    <a:gd name="T21" fmla="*/ 45432 h 228"/>
                    <a:gd name="T22" fmla="*/ 2702 w 141"/>
                    <a:gd name="T23" fmla="*/ 36554 h 228"/>
                    <a:gd name="T24" fmla="*/ 4053 w 141"/>
                    <a:gd name="T25" fmla="*/ 28721 h 228"/>
                    <a:gd name="T26" fmla="*/ 8106 w 141"/>
                    <a:gd name="T27" fmla="*/ 14622 h 228"/>
                    <a:gd name="T28" fmla="*/ 12610 w 141"/>
                    <a:gd name="T29" fmla="*/ 0 h 228"/>
                    <a:gd name="T30" fmla="*/ 20266 w 141"/>
                    <a:gd name="T31" fmla="*/ 8355 h 228"/>
                    <a:gd name="T32" fmla="*/ 27922 w 141"/>
                    <a:gd name="T33" fmla="*/ 14622 h 228"/>
                    <a:gd name="T34" fmla="*/ 34227 w 141"/>
                    <a:gd name="T35" fmla="*/ 19322 h 228"/>
                    <a:gd name="T36" fmla="*/ 40082 w 141"/>
                    <a:gd name="T37" fmla="*/ 25066 h 228"/>
                    <a:gd name="T38" fmla="*/ 42784 w 141"/>
                    <a:gd name="T39" fmla="*/ 28721 h 228"/>
                    <a:gd name="T40" fmla="*/ 45486 w 141"/>
                    <a:gd name="T41" fmla="*/ 32899 h 228"/>
                    <a:gd name="T42" fmla="*/ 48188 w 141"/>
                    <a:gd name="T43" fmla="*/ 38643 h 228"/>
                    <a:gd name="T44" fmla="*/ 51340 w 141"/>
                    <a:gd name="T45" fmla="*/ 44910 h 228"/>
                    <a:gd name="T46" fmla="*/ 54043 w 141"/>
                    <a:gd name="T47" fmla="*/ 52221 h 228"/>
                    <a:gd name="T48" fmla="*/ 57195 w 141"/>
                    <a:gd name="T49" fmla="*/ 61098 h 228"/>
                    <a:gd name="T50" fmla="*/ 59897 w 141"/>
                    <a:gd name="T51" fmla="*/ 72064 h 228"/>
                    <a:gd name="T52" fmla="*/ 63500 w 141"/>
                    <a:gd name="T53" fmla="*/ 84075 h 228"/>
                    <a:gd name="T54" fmla="*/ 63050 w 141"/>
                    <a:gd name="T55" fmla="*/ 88253 h 228"/>
                    <a:gd name="T56" fmla="*/ 62149 w 141"/>
                    <a:gd name="T57" fmla="*/ 92430 h 228"/>
                    <a:gd name="T58" fmla="*/ 60798 w 141"/>
                    <a:gd name="T59" fmla="*/ 97130 h 228"/>
                    <a:gd name="T60" fmla="*/ 58996 w 141"/>
                    <a:gd name="T61" fmla="*/ 100264 h 228"/>
                    <a:gd name="T62" fmla="*/ 57195 w 141"/>
                    <a:gd name="T63" fmla="*/ 103919 h 228"/>
                    <a:gd name="T64" fmla="*/ 54493 w 141"/>
                    <a:gd name="T65" fmla="*/ 106530 h 228"/>
                    <a:gd name="T66" fmla="*/ 51791 w 141"/>
                    <a:gd name="T67" fmla="*/ 109141 h 228"/>
                    <a:gd name="T68" fmla="*/ 48638 w 141"/>
                    <a:gd name="T69" fmla="*/ 111230 h 228"/>
                    <a:gd name="T70" fmla="*/ 45035 w 141"/>
                    <a:gd name="T71" fmla="*/ 113319 h 228"/>
                    <a:gd name="T72" fmla="*/ 41883 w 141"/>
                    <a:gd name="T73" fmla="*/ 114885 h 228"/>
                    <a:gd name="T74" fmla="*/ 38280 w 141"/>
                    <a:gd name="T75" fmla="*/ 116452 h 228"/>
                    <a:gd name="T76" fmla="*/ 34227 w 141"/>
                    <a:gd name="T77" fmla="*/ 117496 h 228"/>
                    <a:gd name="T78" fmla="*/ 26571 w 141"/>
                    <a:gd name="T79" fmla="*/ 118541 h 228"/>
                    <a:gd name="T80" fmla="*/ 18465 w 141"/>
                    <a:gd name="T81" fmla="*/ 119063 h 22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41" h="228">
                      <a:moveTo>
                        <a:pt x="41" y="228"/>
                      </a:moveTo>
                      <a:lnTo>
                        <a:pt x="36" y="220"/>
                      </a:lnTo>
                      <a:lnTo>
                        <a:pt x="29" y="208"/>
                      </a:lnTo>
                      <a:lnTo>
                        <a:pt x="22" y="194"/>
                      </a:lnTo>
                      <a:lnTo>
                        <a:pt x="16" y="178"/>
                      </a:lnTo>
                      <a:lnTo>
                        <a:pt x="10" y="163"/>
                      </a:lnTo>
                      <a:lnTo>
                        <a:pt x="5" y="148"/>
                      </a:lnTo>
                      <a:lnTo>
                        <a:pt x="2" y="135"/>
                      </a:lnTo>
                      <a:lnTo>
                        <a:pt x="0" y="123"/>
                      </a:lnTo>
                      <a:lnTo>
                        <a:pt x="2" y="104"/>
                      </a:lnTo>
                      <a:lnTo>
                        <a:pt x="4" y="87"/>
                      </a:lnTo>
                      <a:lnTo>
                        <a:pt x="6" y="70"/>
                      </a:lnTo>
                      <a:lnTo>
                        <a:pt x="9" y="55"/>
                      </a:lnTo>
                      <a:lnTo>
                        <a:pt x="18" y="28"/>
                      </a:lnTo>
                      <a:lnTo>
                        <a:pt x="28" y="0"/>
                      </a:lnTo>
                      <a:lnTo>
                        <a:pt x="45" y="16"/>
                      </a:lnTo>
                      <a:lnTo>
                        <a:pt x="62" y="28"/>
                      </a:lnTo>
                      <a:lnTo>
                        <a:pt x="76" y="37"/>
                      </a:lnTo>
                      <a:lnTo>
                        <a:pt x="89" y="48"/>
                      </a:lnTo>
                      <a:lnTo>
                        <a:pt x="95" y="55"/>
                      </a:lnTo>
                      <a:lnTo>
                        <a:pt x="101" y="63"/>
                      </a:lnTo>
                      <a:lnTo>
                        <a:pt x="107" y="74"/>
                      </a:lnTo>
                      <a:lnTo>
                        <a:pt x="114" y="86"/>
                      </a:lnTo>
                      <a:lnTo>
                        <a:pt x="120" y="100"/>
                      </a:lnTo>
                      <a:lnTo>
                        <a:pt x="127" y="117"/>
                      </a:lnTo>
                      <a:lnTo>
                        <a:pt x="133" y="138"/>
                      </a:lnTo>
                      <a:lnTo>
                        <a:pt x="141" y="161"/>
                      </a:lnTo>
                      <a:lnTo>
                        <a:pt x="140" y="169"/>
                      </a:lnTo>
                      <a:lnTo>
                        <a:pt x="138" y="177"/>
                      </a:lnTo>
                      <a:lnTo>
                        <a:pt x="135" y="186"/>
                      </a:lnTo>
                      <a:lnTo>
                        <a:pt x="131" y="192"/>
                      </a:lnTo>
                      <a:lnTo>
                        <a:pt x="127" y="199"/>
                      </a:lnTo>
                      <a:lnTo>
                        <a:pt x="121" y="204"/>
                      </a:lnTo>
                      <a:lnTo>
                        <a:pt x="115" y="209"/>
                      </a:lnTo>
                      <a:lnTo>
                        <a:pt x="108" y="213"/>
                      </a:lnTo>
                      <a:lnTo>
                        <a:pt x="100" y="217"/>
                      </a:lnTo>
                      <a:lnTo>
                        <a:pt x="93" y="220"/>
                      </a:lnTo>
                      <a:lnTo>
                        <a:pt x="85" y="223"/>
                      </a:lnTo>
                      <a:lnTo>
                        <a:pt x="76" y="225"/>
                      </a:lnTo>
                      <a:lnTo>
                        <a:pt x="59" y="227"/>
                      </a:lnTo>
                      <a:lnTo>
                        <a:pt x="41" y="228"/>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77" name="Freeform 341">
                  <a:extLst>
                    <a:ext uri="{FF2B5EF4-FFF2-40B4-BE49-F238E27FC236}">
                      <a16:creationId xmlns:a16="http://schemas.microsoft.com/office/drawing/2014/main" id="{F781CC7A-2730-42C4-B8C6-F43D778BEE82}"/>
                    </a:ext>
                  </a:extLst>
                </p:cNvPr>
                <p:cNvSpPr>
                  <a:spLocks/>
                </p:cNvSpPr>
                <p:nvPr>
                  <p:custDataLst>
                    <p:tags r:id="rId3"/>
                  </p:custDataLst>
                </p:nvPr>
              </p:nvSpPr>
              <p:spPr bwMode="auto">
                <a:xfrm>
                  <a:off x="1661498" y="2760905"/>
                  <a:ext cx="86459" cy="96631"/>
                </a:xfrm>
                <a:custGeom>
                  <a:avLst/>
                  <a:gdLst>
                    <a:gd name="T0" fmla="*/ 0 w 133"/>
                    <a:gd name="T1" fmla="*/ 9796 h 117"/>
                    <a:gd name="T2" fmla="*/ 29220 w 133"/>
                    <a:gd name="T3" fmla="*/ 0 h 117"/>
                    <a:gd name="T4" fmla="*/ 32872 w 133"/>
                    <a:gd name="T5" fmla="*/ 3094 h 117"/>
                    <a:gd name="T6" fmla="*/ 36930 w 133"/>
                    <a:gd name="T7" fmla="*/ 7218 h 117"/>
                    <a:gd name="T8" fmla="*/ 40989 w 133"/>
                    <a:gd name="T9" fmla="*/ 12890 h 117"/>
                    <a:gd name="T10" fmla="*/ 44235 w 133"/>
                    <a:gd name="T11" fmla="*/ 19077 h 117"/>
                    <a:gd name="T12" fmla="*/ 47888 w 133"/>
                    <a:gd name="T13" fmla="*/ 25264 h 117"/>
                    <a:gd name="T14" fmla="*/ 51134 w 133"/>
                    <a:gd name="T15" fmla="*/ 31967 h 117"/>
                    <a:gd name="T16" fmla="*/ 51946 w 133"/>
                    <a:gd name="T17" fmla="*/ 35061 h 117"/>
                    <a:gd name="T18" fmla="*/ 52758 w 133"/>
                    <a:gd name="T19" fmla="*/ 38154 h 117"/>
                    <a:gd name="T20" fmla="*/ 53163 w 133"/>
                    <a:gd name="T21" fmla="*/ 41248 h 117"/>
                    <a:gd name="T22" fmla="*/ 53975 w 133"/>
                    <a:gd name="T23" fmla="*/ 44341 h 117"/>
                    <a:gd name="T24" fmla="*/ 53163 w 133"/>
                    <a:gd name="T25" fmla="*/ 47435 h 117"/>
                    <a:gd name="T26" fmla="*/ 51946 w 133"/>
                    <a:gd name="T27" fmla="*/ 50013 h 117"/>
                    <a:gd name="T28" fmla="*/ 50323 w 133"/>
                    <a:gd name="T29" fmla="*/ 52591 h 117"/>
                    <a:gd name="T30" fmla="*/ 47888 w 133"/>
                    <a:gd name="T31" fmla="*/ 55169 h 117"/>
                    <a:gd name="T32" fmla="*/ 45858 w 133"/>
                    <a:gd name="T33" fmla="*/ 57231 h 117"/>
                    <a:gd name="T34" fmla="*/ 43423 w 133"/>
                    <a:gd name="T35" fmla="*/ 58778 h 117"/>
                    <a:gd name="T36" fmla="*/ 41800 w 133"/>
                    <a:gd name="T37" fmla="*/ 60325 h 117"/>
                    <a:gd name="T38" fmla="*/ 40583 w 133"/>
                    <a:gd name="T39" fmla="*/ 60325 h 117"/>
                    <a:gd name="T40" fmla="*/ 29220 w 133"/>
                    <a:gd name="T41" fmla="*/ 48982 h 117"/>
                    <a:gd name="T42" fmla="*/ 18262 w 133"/>
                    <a:gd name="T43" fmla="*/ 36092 h 117"/>
                    <a:gd name="T44" fmla="*/ 12986 w 133"/>
                    <a:gd name="T45" fmla="*/ 29905 h 117"/>
                    <a:gd name="T46" fmla="*/ 7305 w 133"/>
                    <a:gd name="T47" fmla="*/ 23718 h 117"/>
                    <a:gd name="T48" fmla="*/ 3247 w 133"/>
                    <a:gd name="T49" fmla="*/ 17015 h 117"/>
                    <a:gd name="T50" fmla="*/ 0 w 133"/>
                    <a:gd name="T51" fmla="*/ 9796 h 11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33" h="117">
                      <a:moveTo>
                        <a:pt x="0" y="19"/>
                      </a:moveTo>
                      <a:lnTo>
                        <a:pt x="72" y="0"/>
                      </a:lnTo>
                      <a:lnTo>
                        <a:pt x="81" y="6"/>
                      </a:lnTo>
                      <a:lnTo>
                        <a:pt x="91" y="14"/>
                      </a:lnTo>
                      <a:lnTo>
                        <a:pt x="101" y="25"/>
                      </a:lnTo>
                      <a:lnTo>
                        <a:pt x="109" y="37"/>
                      </a:lnTo>
                      <a:lnTo>
                        <a:pt x="118" y="49"/>
                      </a:lnTo>
                      <a:lnTo>
                        <a:pt x="126" y="62"/>
                      </a:lnTo>
                      <a:lnTo>
                        <a:pt x="128" y="68"/>
                      </a:lnTo>
                      <a:lnTo>
                        <a:pt x="130" y="74"/>
                      </a:lnTo>
                      <a:lnTo>
                        <a:pt x="131" y="80"/>
                      </a:lnTo>
                      <a:lnTo>
                        <a:pt x="133" y="86"/>
                      </a:lnTo>
                      <a:lnTo>
                        <a:pt x="131" y="92"/>
                      </a:lnTo>
                      <a:lnTo>
                        <a:pt x="128" y="97"/>
                      </a:lnTo>
                      <a:lnTo>
                        <a:pt x="124" y="102"/>
                      </a:lnTo>
                      <a:lnTo>
                        <a:pt x="118" y="107"/>
                      </a:lnTo>
                      <a:lnTo>
                        <a:pt x="113" y="111"/>
                      </a:lnTo>
                      <a:lnTo>
                        <a:pt x="107" y="114"/>
                      </a:lnTo>
                      <a:lnTo>
                        <a:pt x="103" y="117"/>
                      </a:lnTo>
                      <a:lnTo>
                        <a:pt x="100" y="117"/>
                      </a:lnTo>
                      <a:lnTo>
                        <a:pt x="72" y="95"/>
                      </a:lnTo>
                      <a:lnTo>
                        <a:pt x="45" y="70"/>
                      </a:lnTo>
                      <a:lnTo>
                        <a:pt x="32" y="58"/>
                      </a:lnTo>
                      <a:lnTo>
                        <a:pt x="18" y="46"/>
                      </a:lnTo>
                      <a:lnTo>
                        <a:pt x="8" y="33"/>
                      </a:lnTo>
                      <a:lnTo>
                        <a:pt x="0" y="19"/>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78" name="Freeform 464">
                  <a:extLst>
                    <a:ext uri="{FF2B5EF4-FFF2-40B4-BE49-F238E27FC236}">
                      <a16:creationId xmlns:a16="http://schemas.microsoft.com/office/drawing/2014/main" id="{A0065915-C4A8-46FA-862C-5518DD408A2F}"/>
                    </a:ext>
                  </a:extLst>
                </p:cNvPr>
                <p:cNvSpPr>
                  <a:spLocks/>
                </p:cNvSpPr>
                <p:nvPr>
                  <p:custDataLst>
                    <p:tags r:id="rId4"/>
                  </p:custDataLst>
                </p:nvPr>
              </p:nvSpPr>
              <p:spPr bwMode="auto">
                <a:xfrm>
                  <a:off x="1381777" y="2765991"/>
                  <a:ext cx="2401359" cy="3034745"/>
                </a:xfrm>
                <a:custGeom>
                  <a:avLst/>
                  <a:gdLst>
                    <a:gd name="T0" fmla="*/ 207124 w 1594"/>
                    <a:gd name="T1" fmla="*/ 56044 h 1670"/>
                    <a:gd name="T2" fmla="*/ 210598 w 1594"/>
                    <a:gd name="T3" fmla="*/ 96899 h 1670"/>
                    <a:gd name="T4" fmla="*/ 250980 w 1594"/>
                    <a:gd name="T5" fmla="*/ 150325 h 1670"/>
                    <a:gd name="T6" fmla="*/ 304390 w 1594"/>
                    <a:gd name="T7" fmla="*/ 240415 h 1670"/>
                    <a:gd name="T8" fmla="*/ 345207 w 1594"/>
                    <a:gd name="T9" fmla="*/ 261366 h 1670"/>
                    <a:gd name="T10" fmla="*/ 380813 w 1594"/>
                    <a:gd name="T11" fmla="*/ 258224 h 1670"/>
                    <a:gd name="T12" fmla="*/ 403827 w 1594"/>
                    <a:gd name="T13" fmla="*/ 281270 h 1670"/>
                    <a:gd name="T14" fmla="*/ 478513 w 1594"/>
                    <a:gd name="T15" fmla="*/ 296983 h 1670"/>
                    <a:gd name="T16" fmla="*/ 486763 w 1594"/>
                    <a:gd name="T17" fmla="*/ 241463 h 1670"/>
                    <a:gd name="T18" fmla="*/ 511948 w 1594"/>
                    <a:gd name="T19" fmla="*/ 282318 h 1670"/>
                    <a:gd name="T20" fmla="*/ 539738 w 1594"/>
                    <a:gd name="T21" fmla="*/ 293841 h 1670"/>
                    <a:gd name="T22" fmla="*/ 564054 w 1594"/>
                    <a:gd name="T23" fmla="*/ 260843 h 1670"/>
                    <a:gd name="T24" fmla="*/ 609648 w 1594"/>
                    <a:gd name="T25" fmla="*/ 214226 h 1670"/>
                    <a:gd name="T26" fmla="*/ 672610 w 1594"/>
                    <a:gd name="T27" fmla="*/ 224178 h 1670"/>
                    <a:gd name="T28" fmla="*/ 685637 w 1594"/>
                    <a:gd name="T29" fmla="*/ 260843 h 1670"/>
                    <a:gd name="T30" fmla="*/ 653070 w 1594"/>
                    <a:gd name="T31" fmla="*/ 283889 h 1670"/>
                    <a:gd name="T32" fmla="*/ 644820 w 1594"/>
                    <a:gd name="T33" fmla="*/ 355647 h 1670"/>
                    <a:gd name="T34" fmla="*/ 620503 w 1594"/>
                    <a:gd name="T35" fmla="*/ 368741 h 1670"/>
                    <a:gd name="T36" fmla="*/ 611385 w 1594"/>
                    <a:gd name="T37" fmla="*/ 426357 h 1670"/>
                    <a:gd name="T38" fmla="*/ 573607 w 1594"/>
                    <a:gd name="T39" fmla="*/ 394930 h 1670"/>
                    <a:gd name="T40" fmla="*/ 574476 w 1594"/>
                    <a:gd name="T41" fmla="*/ 365599 h 1670"/>
                    <a:gd name="T42" fmla="*/ 531922 w 1594"/>
                    <a:gd name="T43" fmla="*/ 334172 h 1670"/>
                    <a:gd name="T44" fmla="*/ 515422 w 1594"/>
                    <a:gd name="T45" fmla="*/ 307983 h 1670"/>
                    <a:gd name="T46" fmla="*/ 491105 w 1594"/>
                    <a:gd name="T47" fmla="*/ 301174 h 1670"/>
                    <a:gd name="T48" fmla="*/ 489368 w 1594"/>
                    <a:gd name="T49" fmla="*/ 327363 h 1670"/>
                    <a:gd name="T50" fmla="*/ 485026 w 1594"/>
                    <a:gd name="T51" fmla="*/ 357742 h 1670"/>
                    <a:gd name="T52" fmla="*/ 503698 w 1594"/>
                    <a:gd name="T53" fmla="*/ 384978 h 1670"/>
                    <a:gd name="T54" fmla="*/ 498921 w 1594"/>
                    <a:gd name="T55" fmla="*/ 441547 h 1670"/>
                    <a:gd name="T56" fmla="*/ 466789 w 1594"/>
                    <a:gd name="T57" fmla="*/ 452546 h 1670"/>
                    <a:gd name="T58" fmla="*/ 455499 w 1594"/>
                    <a:gd name="T59" fmla="*/ 490782 h 1670"/>
                    <a:gd name="T60" fmla="*/ 414248 w 1594"/>
                    <a:gd name="T61" fmla="*/ 524304 h 1670"/>
                    <a:gd name="T62" fmla="*/ 396011 w 1594"/>
                    <a:gd name="T63" fmla="*/ 549969 h 1670"/>
                    <a:gd name="T64" fmla="*/ 338693 w 1594"/>
                    <a:gd name="T65" fmla="*/ 622251 h 1670"/>
                    <a:gd name="T66" fmla="*/ 313943 w 1594"/>
                    <a:gd name="T67" fmla="*/ 645821 h 1670"/>
                    <a:gd name="T68" fmla="*/ 323061 w 1594"/>
                    <a:gd name="T69" fmla="*/ 703961 h 1670"/>
                    <a:gd name="T70" fmla="*/ 309166 w 1594"/>
                    <a:gd name="T71" fmla="*/ 756862 h 1670"/>
                    <a:gd name="T72" fmla="*/ 313508 w 1594"/>
                    <a:gd name="T73" fmla="*/ 798241 h 1670"/>
                    <a:gd name="T74" fmla="*/ 300916 w 1594"/>
                    <a:gd name="T75" fmla="*/ 825478 h 1670"/>
                    <a:gd name="T76" fmla="*/ 258362 w 1594"/>
                    <a:gd name="T77" fmla="*/ 871047 h 1670"/>
                    <a:gd name="T78" fmla="*/ 224059 w 1594"/>
                    <a:gd name="T79" fmla="*/ 800860 h 1670"/>
                    <a:gd name="T80" fmla="*/ 181939 w 1594"/>
                    <a:gd name="T81" fmla="*/ 698723 h 1670"/>
                    <a:gd name="T82" fmla="*/ 130701 w 1594"/>
                    <a:gd name="T83" fmla="*/ 583491 h 1670"/>
                    <a:gd name="T84" fmla="*/ 112464 w 1594"/>
                    <a:gd name="T85" fmla="*/ 450975 h 1670"/>
                    <a:gd name="T86" fmla="*/ 99871 w 1594"/>
                    <a:gd name="T87" fmla="*/ 426357 h 1670"/>
                    <a:gd name="T88" fmla="*/ 71212 w 1594"/>
                    <a:gd name="T89" fmla="*/ 471402 h 1670"/>
                    <a:gd name="T90" fmla="*/ 39080 w 1594"/>
                    <a:gd name="T91" fmla="*/ 458831 h 1670"/>
                    <a:gd name="T92" fmla="*/ 22145 w 1594"/>
                    <a:gd name="T93" fmla="*/ 417977 h 1670"/>
                    <a:gd name="T94" fmla="*/ 13027 w 1594"/>
                    <a:gd name="T95" fmla="*/ 403835 h 1670"/>
                    <a:gd name="T96" fmla="*/ 13895 w 1594"/>
                    <a:gd name="T97" fmla="*/ 370836 h 1670"/>
                    <a:gd name="T98" fmla="*/ 69041 w 1594"/>
                    <a:gd name="T99" fmla="*/ 345171 h 1670"/>
                    <a:gd name="T100" fmla="*/ 39948 w 1594"/>
                    <a:gd name="T101" fmla="*/ 298031 h 1670"/>
                    <a:gd name="T102" fmla="*/ 25619 w 1594"/>
                    <a:gd name="T103" fmla="*/ 261890 h 1670"/>
                    <a:gd name="T104" fmla="*/ 70344 w 1594"/>
                    <a:gd name="T105" fmla="*/ 240415 h 1670"/>
                    <a:gd name="T106" fmla="*/ 117240 w 1594"/>
                    <a:gd name="T107" fmla="*/ 153991 h 1670"/>
                    <a:gd name="T108" fmla="*/ 118977 w 1594"/>
                    <a:gd name="T109" fmla="*/ 120469 h 1670"/>
                    <a:gd name="T110" fmla="*/ 98568 w 1594"/>
                    <a:gd name="T111" fmla="*/ 74377 h 1670"/>
                    <a:gd name="T112" fmla="*/ 139820 w 1594"/>
                    <a:gd name="T113" fmla="*/ 28284 h 167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594" h="1670">
                      <a:moveTo>
                        <a:pt x="385" y="0"/>
                      </a:moveTo>
                      <a:lnTo>
                        <a:pt x="400" y="16"/>
                      </a:lnTo>
                      <a:lnTo>
                        <a:pt x="415" y="33"/>
                      </a:lnTo>
                      <a:lnTo>
                        <a:pt x="427" y="48"/>
                      </a:lnTo>
                      <a:lnTo>
                        <a:pt x="437" y="63"/>
                      </a:lnTo>
                      <a:lnTo>
                        <a:pt x="448" y="76"/>
                      </a:lnTo>
                      <a:lnTo>
                        <a:pt x="459" y="90"/>
                      </a:lnTo>
                      <a:lnTo>
                        <a:pt x="464" y="96"/>
                      </a:lnTo>
                      <a:lnTo>
                        <a:pt x="471" y="101"/>
                      </a:lnTo>
                      <a:lnTo>
                        <a:pt x="477" y="107"/>
                      </a:lnTo>
                      <a:lnTo>
                        <a:pt x="485" y="111"/>
                      </a:lnTo>
                      <a:lnTo>
                        <a:pt x="492" y="118"/>
                      </a:lnTo>
                      <a:lnTo>
                        <a:pt x="499" y="126"/>
                      </a:lnTo>
                      <a:lnTo>
                        <a:pt x="506" y="134"/>
                      </a:lnTo>
                      <a:lnTo>
                        <a:pt x="512" y="144"/>
                      </a:lnTo>
                      <a:lnTo>
                        <a:pt x="519" y="153"/>
                      </a:lnTo>
                      <a:lnTo>
                        <a:pt x="523" y="163"/>
                      </a:lnTo>
                      <a:lnTo>
                        <a:pt x="528" y="174"/>
                      </a:lnTo>
                      <a:lnTo>
                        <a:pt x="531" y="185"/>
                      </a:lnTo>
                      <a:lnTo>
                        <a:pt x="485" y="185"/>
                      </a:lnTo>
                      <a:lnTo>
                        <a:pt x="485" y="216"/>
                      </a:lnTo>
                      <a:lnTo>
                        <a:pt x="490" y="229"/>
                      </a:lnTo>
                      <a:lnTo>
                        <a:pt x="497" y="240"/>
                      </a:lnTo>
                      <a:lnTo>
                        <a:pt x="505" y="250"/>
                      </a:lnTo>
                      <a:lnTo>
                        <a:pt x="514" y="257"/>
                      </a:lnTo>
                      <a:lnTo>
                        <a:pt x="523" y="264"/>
                      </a:lnTo>
                      <a:lnTo>
                        <a:pt x="534" y="269"/>
                      </a:lnTo>
                      <a:lnTo>
                        <a:pt x="544" y="274"/>
                      </a:lnTo>
                      <a:lnTo>
                        <a:pt x="556" y="278"/>
                      </a:lnTo>
                      <a:lnTo>
                        <a:pt x="578" y="287"/>
                      </a:lnTo>
                      <a:lnTo>
                        <a:pt x="600" y="296"/>
                      </a:lnTo>
                      <a:lnTo>
                        <a:pt x="610" y="302"/>
                      </a:lnTo>
                      <a:lnTo>
                        <a:pt x="620" y="310"/>
                      </a:lnTo>
                      <a:lnTo>
                        <a:pt x="629" y="318"/>
                      </a:lnTo>
                      <a:lnTo>
                        <a:pt x="638" y="327"/>
                      </a:lnTo>
                      <a:lnTo>
                        <a:pt x="631" y="420"/>
                      </a:lnTo>
                      <a:lnTo>
                        <a:pt x="643" y="429"/>
                      </a:lnTo>
                      <a:lnTo>
                        <a:pt x="660" y="440"/>
                      </a:lnTo>
                      <a:lnTo>
                        <a:pt x="679" y="450"/>
                      </a:lnTo>
                      <a:lnTo>
                        <a:pt x="701" y="459"/>
                      </a:lnTo>
                      <a:lnTo>
                        <a:pt x="723" y="468"/>
                      </a:lnTo>
                      <a:lnTo>
                        <a:pt x="744" y="475"/>
                      </a:lnTo>
                      <a:lnTo>
                        <a:pt x="753" y="478"/>
                      </a:lnTo>
                      <a:lnTo>
                        <a:pt x="762" y="480"/>
                      </a:lnTo>
                      <a:lnTo>
                        <a:pt x="770" y="481"/>
                      </a:lnTo>
                      <a:lnTo>
                        <a:pt x="777" y="481"/>
                      </a:lnTo>
                      <a:lnTo>
                        <a:pt x="779" y="488"/>
                      </a:lnTo>
                      <a:lnTo>
                        <a:pt x="784" y="494"/>
                      </a:lnTo>
                      <a:lnTo>
                        <a:pt x="789" y="497"/>
                      </a:lnTo>
                      <a:lnTo>
                        <a:pt x="795" y="499"/>
                      </a:lnTo>
                      <a:lnTo>
                        <a:pt x="800" y="501"/>
                      </a:lnTo>
                      <a:lnTo>
                        <a:pt x="807" y="501"/>
                      </a:lnTo>
                      <a:lnTo>
                        <a:pt x="814" y="500"/>
                      </a:lnTo>
                      <a:lnTo>
                        <a:pt x="822" y="499"/>
                      </a:lnTo>
                      <a:lnTo>
                        <a:pt x="836" y="496"/>
                      </a:lnTo>
                      <a:lnTo>
                        <a:pt x="852" y="492"/>
                      </a:lnTo>
                      <a:lnTo>
                        <a:pt x="858" y="492"/>
                      </a:lnTo>
                      <a:lnTo>
                        <a:pt x="865" y="491"/>
                      </a:lnTo>
                      <a:lnTo>
                        <a:pt x="871" y="492"/>
                      </a:lnTo>
                      <a:lnTo>
                        <a:pt x="877" y="493"/>
                      </a:lnTo>
                      <a:lnTo>
                        <a:pt x="886" y="499"/>
                      </a:lnTo>
                      <a:lnTo>
                        <a:pt x="892" y="504"/>
                      </a:lnTo>
                      <a:lnTo>
                        <a:pt x="898" y="511"/>
                      </a:lnTo>
                      <a:lnTo>
                        <a:pt x="903" y="517"/>
                      </a:lnTo>
                      <a:lnTo>
                        <a:pt x="908" y="523"/>
                      </a:lnTo>
                      <a:lnTo>
                        <a:pt x="914" y="529"/>
                      </a:lnTo>
                      <a:lnTo>
                        <a:pt x="918" y="532"/>
                      </a:lnTo>
                      <a:lnTo>
                        <a:pt x="921" y="534"/>
                      </a:lnTo>
                      <a:lnTo>
                        <a:pt x="925" y="536"/>
                      </a:lnTo>
                      <a:lnTo>
                        <a:pt x="930" y="537"/>
                      </a:lnTo>
                      <a:lnTo>
                        <a:pt x="946" y="540"/>
                      </a:lnTo>
                      <a:lnTo>
                        <a:pt x="968" y="546"/>
                      </a:lnTo>
                      <a:lnTo>
                        <a:pt x="993" y="552"/>
                      </a:lnTo>
                      <a:lnTo>
                        <a:pt x="1021" y="559"/>
                      </a:lnTo>
                      <a:lnTo>
                        <a:pt x="1047" y="564"/>
                      </a:lnTo>
                      <a:lnTo>
                        <a:pt x="1071" y="568"/>
                      </a:lnTo>
                      <a:lnTo>
                        <a:pt x="1082" y="569"/>
                      </a:lnTo>
                      <a:lnTo>
                        <a:pt x="1090" y="570"/>
                      </a:lnTo>
                      <a:lnTo>
                        <a:pt x="1098" y="569"/>
                      </a:lnTo>
                      <a:lnTo>
                        <a:pt x="1102" y="567"/>
                      </a:lnTo>
                      <a:lnTo>
                        <a:pt x="1098" y="560"/>
                      </a:lnTo>
                      <a:lnTo>
                        <a:pt x="1093" y="552"/>
                      </a:lnTo>
                      <a:lnTo>
                        <a:pt x="1090" y="544"/>
                      </a:lnTo>
                      <a:lnTo>
                        <a:pt x="1088" y="535"/>
                      </a:lnTo>
                      <a:lnTo>
                        <a:pt x="1083" y="520"/>
                      </a:lnTo>
                      <a:lnTo>
                        <a:pt x="1082" y="512"/>
                      </a:lnTo>
                      <a:lnTo>
                        <a:pt x="1082" y="481"/>
                      </a:lnTo>
                      <a:lnTo>
                        <a:pt x="1082" y="450"/>
                      </a:lnTo>
                      <a:lnTo>
                        <a:pt x="1115" y="450"/>
                      </a:lnTo>
                      <a:lnTo>
                        <a:pt x="1121" y="461"/>
                      </a:lnTo>
                      <a:lnTo>
                        <a:pt x="1125" y="468"/>
                      </a:lnTo>
                      <a:lnTo>
                        <a:pt x="1131" y="474"/>
                      </a:lnTo>
                      <a:lnTo>
                        <a:pt x="1136" y="481"/>
                      </a:lnTo>
                      <a:lnTo>
                        <a:pt x="1135" y="497"/>
                      </a:lnTo>
                      <a:lnTo>
                        <a:pt x="1132" y="507"/>
                      </a:lnTo>
                      <a:lnTo>
                        <a:pt x="1130" y="515"/>
                      </a:lnTo>
                      <a:lnTo>
                        <a:pt x="1128" y="524"/>
                      </a:lnTo>
                      <a:lnTo>
                        <a:pt x="1149" y="530"/>
                      </a:lnTo>
                      <a:lnTo>
                        <a:pt x="1169" y="536"/>
                      </a:lnTo>
                      <a:lnTo>
                        <a:pt x="1179" y="539"/>
                      </a:lnTo>
                      <a:lnTo>
                        <a:pt x="1189" y="541"/>
                      </a:lnTo>
                      <a:lnTo>
                        <a:pt x="1199" y="542"/>
                      </a:lnTo>
                      <a:lnTo>
                        <a:pt x="1209" y="543"/>
                      </a:lnTo>
                      <a:lnTo>
                        <a:pt x="1210" y="547"/>
                      </a:lnTo>
                      <a:lnTo>
                        <a:pt x="1212" y="551"/>
                      </a:lnTo>
                      <a:lnTo>
                        <a:pt x="1215" y="554"/>
                      </a:lnTo>
                      <a:lnTo>
                        <a:pt x="1220" y="557"/>
                      </a:lnTo>
                      <a:lnTo>
                        <a:pt x="1228" y="560"/>
                      </a:lnTo>
                      <a:lnTo>
                        <a:pt x="1235" y="561"/>
                      </a:lnTo>
                      <a:lnTo>
                        <a:pt x="1243" y="561"/>
                      </a:lnTo>
                      <a:lnTo>
                        <a:pt x="1249" y="559"/>
                      </a:lnTo>
                      <a:lnTo>
                        <a:pt x="1256" y="556"/>
                      </a:lnTo>
                      <a:lnTo>
                        <a:pt x="1261" y="553"/>
                      </a:lnTo>
                      <a:lnTo>
                        <a:pt x="1267" y="549"/>
                      </a:lnTo>
                      <a:lnTo>
                        <a:pt x="1272" y="544"/>
                      </a:lnTo>
                      <a:lnTo>
                        <a:pt x="1277" y="539"/>
                      </a:lnTo>
                      <a:lnTo>
                        <a:pt x="1281" y="534"/>
                      </a:lnTo>
                      <a:lnTo>
                        <a:pt x="1289" y="521"/>
                      </a:lnTo>
                      <a:lnTo>
                        <a:pt x="1294" y="509"/>
                      </a:lnTo>
                      <a:lnTo>
                        <a:pt x="1299" y="498"/>
                      </a:lnTo>
                      <a:lnTo>
                        <a:pt x="1302" y="487"/>
                      </a:lnTo>
                      <a:lnTo>
                        <a:pt x="1312" y="476"/>
                      </a:lnTo>
                      <a:lnTo>
                        <a:pt x="1322" y="465"/>
                      </a:lnTo>
                      <a:lnTo>
                        <a:pt x="1333" y="456"/>
                      </a:lnTo>
                      <a:lnTo>
                        <a:pt x="1344" y="446"/>
                      </a:lnTo>
                      <a:lnTo>
                        <a:pt x="1356" y="438"/>
                      </a:lnTo>
                      <a:lnTo>
                        <a:pt x="1367" y="430"/>
                      </a:lnTo>
                      <a:lnTo>
                        <a:pt x="1379" y="423"/>
                      </a:lnTo>
                      <a:lnTo>
                        <a:pt x="1391" y="416"/>
                      </a:lnTo>
                      <a:lnTo>
                        <a:pt x="1404" y="409"/>
                      </a:lnTo>
                      <a:lnTo>
                        <a:pt x="1417" y="403"/>
                      </a:lnTo>
                      <a:lnTo>
                        <a:pt x="1430" y="398"/>
                      </a:lnTo>
                      <a:lnTo>
                        <a:pt x="1444" y="393"/>
                      </a:lnTo>
                      <a:lnTo>
                        <a:pt x="1472" y="384"/>
                      </a:lnTo>
                      <a:lnTo>
                        <a:pt x="1501" y="377"/>
                      </a:lnTo>
                      <a:lnTo>
                        <a:pt x="1507" y="385"/>
                      </a:lnTo>
                      <a:lnTo>
                        <a:pt x="1515" y="395"/>
                      </a:lnTo>
                      <a:lnTo>
                        <a:pt x="1526" y="406"/>
                      </a:lnTo>
                      <a:lnTo>
                        <a:pt x="1537" y="418"/>
                      </a:lnTo>
                      <a:lnTo>
                        <a:pt x="1549" y="428"/>
                      </a:lnTo>
                      <a:lnTo>
                        <a:pt x="1562" y="436"/>
                      </a:lnTo>
                      <a:lnTo>
                        <a:pt x="1568" y="440"/>
                      </a:lnTo>
                      <a:lnTo>
                        <a:pt x="1574" y="442"/>
                      </a:lnTo>
                      <a:lnTo>
                        <a:pt x="1581" y="444"/>
                      </a:lnTo>
                      <a:lnTo>
                        <a:pt x="1587" y="444"/>
                      </a:lnTo>
                      <a:lnTo>
                        <a:pt x="1594" y="432"/>
                      </a:lnTo>
                      <a:lnTo>
                        <a:pt x="1590" y="453"/>
                      </a:lnTo>
                      <a:lnTo>
                        <a:pt x="1585" y="477"/>
                      </a:lnTo>
                      <a:lnTo>
                        <a:pt x="1583" y="488"/>
                      </a:lnTo>
                      <a:lnTo>
                        <a:pt x="1579" y="498"/>
                      </a:lnTo>
                      <a:lnTo>
                        <a:pt x="1576" y="502"/>
                      </a:lnTo>
                      <a:lnTo>
                        <a:pt x="1574" y="506"/>
                      </a:lnTo>
                      <a:lnTo>
                        <a:pt x="1571" y="509"/>
                      </a:lnTo>
                      <a:lnTo>
                        <a:pt x="1568" y="512"/>
                      </a:lnTo>
                      <a:lnTo>
                        <a:pt x="1554" y="515"/>
                      </a:lnTo>
                      <a:lnTo>
                        <a:pt x="1531" y="523"/>
                      </a:lnTo>
                      <a:lnTo>
                        <a:pt x="1520" y="530"/>
                      </a:lnTo>
                      <a:lnTo>
                        <a:pt x="1511" y="536"/>
                      </a:lnTo>
                      <a:lnTo>
                        <a:pt x="1506" y="539"/>
                      </a:lnTo>
                      <a:lnTo>
                        <a:pt x="1504" y="542"/>
                      </a:lnTo>
                      <a:lnTo>
                        <a:pt x="1502" y="546"/>
                      </a:lnTo>
                      <a:lnTo>
                        <a:pt x="1501" y="549"/>
                      </a:lnTo>
                      <a:lnTo>
                        <a:pt x="1502" y="584"/>
                      </a:lnTo>
                      <a:lnTo>
                        <a:pt x="1501" y="624"/>
                      </a:lnTo>
                      <a:lnTo>
                        <a:pt x="1498" y="634"/>
                      </a:lnTo>
                      <a:lnTo>
                        <a:pt x="1497" y="645"/>
                      </a:lnTo>
                      <a:lnTo>
                        <a:pt x="1495" y="654"/>
                      </a:lnTo>
                      <a:lnTo>
                        <a:pt x="1493" y="663"/>
                      </a:lnTo>
                      <a:lnTo>
                        <a:pt x="1490" y="671"/>
                      </a:lnTo>
                      <a:lnTo>
                        <a:pt x="1485" y="679"/>
                      </a:lnTo>
                      <a:lnTo>
                        <a:pt x="1480" y="685"/>
                      </a:lnTo>
                      <a:lnTo>
                        <a:pt x="1474" y="690"/>
                      </a:lnTo>
                      <a:lnTo>
                        <a:pt x="1471" y="693"/>
                      </a:lnTo>
                      <a:lnTo>
                        <a:pt x="1464" y="694"/>
                      </a:lnTo>
                      <a:lnTo>
                        <a:pt x="1457" y="695"/>
                      </a:lnTo>
                      <a:lnTo>
                        <a:pt x="1449" y="696"/>
                      </a:lnTo>
                      <a:lnTo>
                        <a:pt x="1441" y="697"/>
                      </a:lnTo>
                      <a:lnTo>
                        <a:pt x="1434" y="700"/>
                      </a:lnTo>
                      <a:lnTo>
                        <a:pt x="1431" y="701"/>
                      </a:lnTo>
                      <a:lnTo>
                        <a:pt x="1429" y="704"/>
                      </a:lnTo>
                      <a:lnTo>
                        <a:pt x="1428" y="706"/>
                      </a:lnTo>
                      <a:lnTo>
                        <a:pt x="1428" y="709"/>
                      </a:lnTo>
                      <a:lnTo>
                        <a:pt x="1427" y="721"/>
                      </a:lnTo>
                      <a:lnTo>
                        <a:pt x="1427" y="735"/>
                      </a:lnTo>
                      <a:lnTo>
                        <a:pt x="1425" y="750"/>
                      </a:lnTo>
                      <a:lnTo>
                        <a:pt x="1423" y="764"/>
                      </a:lnTo>
                      <a:lnTo>
                        <a:pt x="1420" y="778"/>
                      </a:lnTo>
                      <a:lnTo>
                        <a:pt x="1417" y="791"/>
                      </a:lnTo>
                      <a:lnTo>
                        <a:pt x="1413" y="803"/>
                      </a:lnTo>
                      <a:lnTo>
                        <a:pt x="1408" y="814"/>
                      </a:lnTo>
                      <a:lnTo>
                        <a:pt x="1361" y="733"/>
                      </a:lnTo>
                      <a:lnTo>
                        <a:pt x="1359" y="737"/>
                      </a:lnTo>
                      <a:lnTo>
                        <a:pt x="1354" y="746"/>
                      </a:lnTo>
                      <a:lnTo>
                        <a:pt x="1349" y="751"/>
                      </a:lnTo>
                      <a:lnTo>
                        <a:pt x="1345" y="755"/>
                      </a:lnTo>
                      <a:lnTo>
                        <a:pt x="1340" y="758"/>
                      </a:lnTo>
                      <a:lnTo>
                        <a:pt x="1335" y="759"/>
                      </a:lnTo>
                      <a:lnTo>
                        <a:pt x="1329" y="758"/>
                      </a:lnTo>
                      <a:lnTo>
                        <a:pt x="1325" y="757"/>
                      </a:lnTo>
                      <a:lnTo>
                        <a:pt x="1321" y="754"/>
                      </a:lnTo>
                      <a:lnTo>
                        <a:pt x="1316" y="751"/>
                      </a:lnTo>
                      <a:lnTo>
                        <a:pt x="1313" y="746"/>
                      </a:lnTo>
                      <a:lnTo>
                        <a:pt x="1311" y="742"/>
                      </a:lnTo>
                      <a:lnTo>
                        <a:pt x="1308" y="738"/>
                      </a:lnTo>
                      <a:lnTo>
                        <a:pt x="1308" y="733"/>
                      </a:lnTo>
                      <a:lnTo>
                        <a:pt x="1308" y="727"/>
                      </a:lnTo>
                      <a:lnTo>
                        <a:pt x="1311" y="721"/>
                      </a:lnTo>
                      <a:lnTo>
                        <a:pt x="1313" y="715"/>
                      </a:lnTo>
                      <a:lnTo>
                        <a:pt x="1315" y="709"/>
                      </a:lnTo>
                      <a:lnTo>
                        <a:pt x="1323" y="698"/>
                      </a:lnTo>
                      <a:lnTo>
                        <a:pt x="1332" y="687"/>
                      </a:lnTo>
                      <a:lnTo>
                        <a:pt x="1340" y="677"/>
                      </a:lnTo>
                      <a:lnTo>
                        <a:pt x="1348" y="666"/>
                      </a:lnTo>
                      <a:lnTo>
                        <a:pt x="1350" y="660"/>
                      </a:lnTo>
                      <a:lnTo>
                        <a:pt x="1352" y="655"/>
                      </a:lnTo>
                      <a:lnTo>
                        <a:pt x="1355" y="648"/>
                      </a:lnTo>
                      <a:lnTo>
                        <a:pt x="1355" y="642"/>
                      </a:lnTo>
                      <a:lnTo>
                        <a:pt x="1235" y="642"/>
                      </a:lnTo>
                      <a:lnTo>
                        <a:pt x="1231" y="641"/>
                      </a:lnTo>
                      <a:lnTo>
                        <a:pt x="1225" y="638"/>
                      </a:lnTo>
                      <a:lnTo>
                        <a:pt x="1221" y="632"/>
                      </a:lnTo>
                      <a:lnTo>
                        <a:pt x="1217" y="626"/>
                      </a:lnTo>
                      <a:lnTo>
                        <a:pt x="1214" y="618"/>
                      </a:lnTo>
                      <a:lnTo>
                        <a:pt x="1211" y="610"/>
                      </a:lnTo>
                      <a:lnTo>
                        <a:pt x="1210" y="601"/>
                      </a:lnTo>
                      <a:lnTo>
                        <a:pt x="1209" y="592"/>
                      </a:lnTo>
                      <a:lnTo>
                        <a:pt x="1203" y="592"/>
                      </a:lnTo>
                      <a:lnTo>
                        <a:pt x="1198" y="591"/>
                      </a:lnTo>
                      <a:lnTo>
                        <a:pt x="1192" y="590"/>
                      </a:lnTo>
                      <a:lnTo>
                        <a:pt x="1187" y="588"/>
                      </a:lnTo>
                      <a:lnTo>
                        <a:pt x="1182" y="585"/>
                      </a:lnTo>
                      <a:lnTo>
                        <a:pt x="1179" y="582"/>
                      </a:lnTo>
                      <a:lnTo>
                        <a:pt x="1177" y="577"/>
                      </a:lnTo>
                      <a:lnTo>
                        <a:pt x="1176" y="573"/>
                      </a:lnTo>
                      <a:lnTo>
                        <a:pt x="1167" y="573"/>
                      </a:lnTo>
                      <a:lnTo>
                        <a:pt x="1159" y="573"/>
                      </a:lnTo>
                      <a:lnTo>
                        <a:pt x="1151" y="573"/>
                      </a:lnTo>
                      <a:lnTo>
                        <a:pt x="1143" y="573"/>
                      </a:lnTo>
                      <a:lnTo>
                        <a:pt x="1136" y="574"/>
                      </a:lnTo>
                      <a:lnTo>
                        <a:pt x="1131" y="575"/>
                      </a:lnTo>
                      <a:lnTo>
                        <a:pt x="1124" y="578"/>
                      </a:lnTo>
                      <a:lnTo>
                        <a:pt x="1117" y="582"/>
                      </a:lnTo>
                      <a:lnTo>
                        <a:pt x="1112" y="587"/>
                      </a:lnTo>
                      <a:lnTo>
                        <a:pt x="1106" y="592"/>
                      </a:lnTo>
                      <a:lnTo>
                        <a:pt x="1103" y="598"/>
                      </a:lnTo>
                      <a:lnTo>
                        <a:pt x="1102" y="604"/>
                      </a:lnTo>
                      <a:lnTo>
                        <a:pt x="1104" y="608"/>
                      </a:lnTo>
                      <a:lnTo>
                        <a:pt x="1110" y="613"/>
                      </a:lnTo>
                      <a:lnTo>
                        <a:pt x="1117" y="619"/>
                      </a:lnTo>
                      <a:lnTo>
                        <a:pt x="1127" y="625"/>
                      </a:lnTo>
                      <a:lnTo>
                        <a:pt x="1137" y="631"/>
                      </a:lnTo>
                      <a:lnTo>
                        <a:pt x="1147" y="636"/>
                      </a:lnTo>
                      <a:lnTo>
                        <a:pt x="1156" y="640"/>
                      </a:lnTo>
                      <a:lnTo>
                        <a:pt x="1162" y="642"/>
                      </a:lnTo>
                      <a:lnTo>
                        <a:pt x="1149" y="652"/>
                      </a:lnTo>
                      <a:lnTo>
                        <a:pt x="1134" y="664"/>
                      </a:lnTo>
                      <a:lnTo>
                        <a:pt x="1127" y="670"/>
                      </a:lnTo>
                      <a:lnTo>
                        <a:pt x="1121" y="677"/>
                      </a:lnTo>
                      <a:lnTo>
                        <a:pt x="1119" y="680"/>
                      </a:lnTo>
                      <a:lnTo>
                        <a:pt x="1117" y="683"/>
                      </a:lnTo>
                      <a:lnTo>
                        <a:pt x="1116" y="687"/>
                      </a:lnTo>
                      <a:lnTo>
                        <a:pt x="1115" y="690"/>
                      </a:lnTo>
                      <a:lnTo>
                        <a:pt x="1116" y="695"/>
                      </a:lnTo>
                      <a:lnTo>
                        <a:pt x="1117" y="698"/>
                      </a:lnTo>
                      <a:lnTo>
                        <a:pt x="1120" y="702"/>
                      </a:lnTo>
                      <a:lnTo>
                        <a:pt x="1122" y="706"/>
                      </a:lnTo>
                      <a:lnTo>
                        <a:pt x="1130" y="714"/>
                      </a:lnTo>
                      <a:lnTo>
                        <a:pt x="1139" y="722"/>
                      </a:lnTo>
                      <a:lnTo>
                        <a:pt x="1149" y="729"/>
                      </a:lnTo>
                      <a:lnTo>
                        <a:pt x="1160" y="735"/>
                      </a:lnTo>
                      <a:lnTo>
                        <a:pt x="1166" y="737"/>
                      </a:lnTo>
                      <a:lnTo>
                        <a:pt x="1171" y="738"/>
                      </a:lnTo>
                      <a:lnTo>
                        <a:pt x="1177" y="739"/>
                      </a:lnTo>
                      <a:lnTo>
                        <a:pt x="1182" y="740"/>
                      </a:lnTo>
                      <a:lnTo>
                        <a:pt x="1209" y="844"/>
                      </a:lnTo>
                      <a:lnTo>
                        <a:pt x="1194" y="844"/>
                      </a:lnTo>
                      <a:lnTo>
                        <a:pt x="1180" y="844"/>
                      </a:lnTo>
                      <a:lnTo>
                        <a:pt x="1167" y="844"/>
                      </a:lnTo>
                      <a:lnTo>
                        <a:pt x="1156" y="844"/>
                      </a:lnTo>
                      <a:lnTo>
                        <a:pt x="1149" y="843"/>
                      </a:lnTo>
                      <a:lnTo>
                        <a:pt x="1142" y="838"/>
                      </a:lnTo>
                      <a:lnTo>
                        <a:pt x="1137" y="836"/>
                      </a:lnTo>
                      <a:lnTo>
                        <a:pt x="1132" y="834"/>
                      </a:lnTo>
                      <a:lnTo>
                        <a:pt x="1127" y="833"/>
                      </a:lnTo>
                      <a:lnTo>
                        <a:pt x="1122" y="832"/>
                      </a:lnTo>
                      <a:lnTo>
                        <a:pt x="1117" y="834"/>
                      </a:lnTo>
                      <a:lnTo>
                        <a:pt x="1109" y="839"/>
                      </a:lnTo>
                      <a:lnTo>
                        <a:pt x="1099" y="846"/>
                      </a:lnTo>
                      <a:lnTo>
                        <a:pt x="1087" y="854"/>
                      </a:lnTo>
                      <a:lnTo>
                        <a:pt x="1075" y="864"/>
                      </a:lnTo>
                      <a:lnTo>
                        <a:pt x="1065" y="872"/>
                      </a:lnTo>
                      <a:lnTo>
                        <a:pt x="1058" y="878"/>
                      </a:lnTo>
                      <a:lnTo>
                        <a:pt x="1056" y="882"/>
                      </a:lnTo>
                      <a:lnTo>
                        <a:pt x="1076" y="894"/>
                      </a:lnTo>
                      <a:lnTo>
                        <a:pt x="1075" y="900"/>
                      </a:lnTo>
                      <a:lnTo>
                        <a:pt x="1072" y="907"/>
                      </a:lnTo>
                      <a:lnTo>
                        <a:pt x="1069" y="912"/>
                      </a:lnTo>
                      <a:lnTo>
                        <a:pt x="1066" y="919"/>
                      </a:lnTo>
                      <a:lnTo>
                        <a:pt x="1058" y="928"/>
                      </a:lnTo>
                      <a:lnTo>
                        <a:pt x="1049" y="937"/>
                      </a:lnTo>
                      <a:lnTo>
                        <a:pt x="1039" y="945"/>
                      </a:lnTo>
                      <a:lnTo>
                        <a:pt x="1027" y="952"/>
                      </a:lnTo>
                      <a:lnTo>
                        <a:pt x="1016" y="958"/>
                      </a:lnTo>
                      <a:lnTo>
                        <a:pt x="1004" y="964"/>
                      </a:lnTo>
                      <a:lnTo>
                        <a:pt x="992" y="972"/>
                      </a:lnTo>
                      <a:lnTo>
                        <a:pt x="981" y="978"/>
                      </a:lnTo>
                      <a:lnTo>
                        <a:pt x="971" y="985"/>
                      </a:lnTo>
                      <a:lnTo>
                        <a:pt x="962" y="993"/>
                      </a:lnTo>
                      <a:lnTo>
                        <a:pt x="957" y="997"/>
                      </a:lnTo>
                      <a:lnTo>
                        <a:pt x="954" y="1001"/>
                      </a:lnTo>
                      <a:lnTo>
                        <a:pt x="951" y="1006"/>
                      </a:lnTo>
                      <a:lnTo>
                        <a:pt x="948" y="1011"/>
                      </a:lnTo>
                      <a:lnTo>
                        <a:pt x="946" y="1017"/>
                      </a:lnTo>
                      <a:lnTo>
                        <a:pt x="944" y="1022"/>
                      </a:lnTo>
                      <a:lnTo>
                        <a:pt x="943" y="1029"/>
                      </a:lnTo>
                      <a:lnTo>
                        <a:pt x="943" y="1036"/>
                      </a:lnTo>
                      <a:lnTo>
                        <a:pt x="934" y="1039"/>
                      </a:lnTo>
                      <a:lnTo>
                        <a:pt x="926" y="1042"/>
                      </a:lnTo>
                      <a:lnTo>
                        <a:pt x="919" y="1046"/>
                      </a:lnTo>
                      <a:lnTo>
                        <a:pt x="912" y="1050"/>
                      </a:lnTo>
                      <a:lnTo>
                        <a:pt x="898" y="1060"/>
                      </a:lnTo>
                      <a:lnTo>
                        <a:pt x="886" y="1072"/>
                      </a:lnTo>
                      <a:lnTo>
                        <a:pt x="864" y="1099"/>
                      </a:lnTo>
                      <a:lnTo>
                        <a:pt x="843" y="1128"/>
                      </a:lnTo>
                      <a:lnTo>
                        <a:pt x="832" y="1143"/>
                      </a:lnTo>
                      <a:lnTo>
                        <a:pt x="821" y="1156"/>
                      </a:lnTo>
                      <a:lnTo>
                        <a:pt x="809" y="1168"/>
                      </a:lnTo>
                      <a:lnTo>
                        <a:pt x="796" y="1179"/>
                      </a:lnTo>
                      <a:lnTo>
                        <a:pt x="788" y="1184"/>
                      </a:lnTo>
                      <a:lnTo>
                        <a:pt x="780" y="1188"/>
                      </a:lnTo>
                      <a:lnTo>
                        <a:pt x="773" y="1192"/>
                      </a:lnTo>
                      <a:lnTo>
                        <a:pt x="764" y="1196"/>
                      </a:lnTo>
                      <a:lnTo>
                        <a:pt x="754" y="1199"/>
                      </a:lnTo>
                      <a:lnTo>
                        <a:pt x="745" y="1201"/>
                      </a:lnTo>
                      <a:lnTo>
                        <a:pt x="734" y="1202"/>
                      </a:lnTo>
                      <a:lnTo>
                        <a:pt x="723" y="1202"/>
                      </a:lnTo>
                      <a:lnTo>
                        <a:pt x="723" y="1211"/>
                      </a:lnTo>
                      <a:lnTo>
                        <a:pt x="723" y="1220"/>
                      </a:lnTo>
                      <a:lnTo>
                        <a:pt x="723" y="1227"/>
                      </a:lnTo>
                      <a:lnTo>
                        <a:pt x="723" y="1233"/>
                      </a:lnTo>
                      <a:lnTo>
                        <a:pt x="723" y="1244"/>
                      </a:lnTo>
                      <a:lnTo>
                        <a:pt x="723" y="1261"/>
                      </a:lnTo>
                      <a:lnTo>
                        <a:pt x="723" y="1279"/>
                      </a:lnTo>
                      <a:lnTo>
                        <a:pt x="725" y="1298"/>
                      </a:lnTo>
                      <a:lnTo>
                        <a:pt x="727" y="1308"/>
                      </a:lnTo>
                      <a:lnTo>
                        <a:pt x="729" y="1317"/>
                      </a:lnTo>
                      <a:lnTo>
                        <a:pt x="731" y="1325"/>
                      </a:lnTo>
                      <a:lnTo>
                        <a:pt x="735" y="1332"/>
                      </a:lnTo>
                      <a:lnTo>
                        <a:pt x="739" y="1339"/>
                      </a:lnTo>
                      <a:lnTo>
                        <a:pt x="744" y="1344"/>
                      </a:lnTo>
                      <a:lnTo>
                        <a:pt x="750" y="1348"/>
                      </a:lnTo>
                      <a:lnTo>
                        <a:pt x="757" y="1350"/>
                      </a:lnTo>
                      <a:lnTo>
                        <a:pt x="751" y="1366"/>
                      </a:lnTo>
                      <a:lnTo>
                        <a:pt x="744" y="1380"/>
                      </a:lnTo>
                      <a:lnTo>
                        <a:pt x="736" y="1393"/>
                      </a:lnTo>
                      <a:lnTo>
                        <a:pt x="729" y="1405"/>
                      </a:lnTo>
                      <a:lnTo>
                        <a:pt x="721" y="1419"/>
                      </a:lnTo>
                      <a:lnTo>
                        <a:pt x="716" y="1432"/>
                      </a:lnTo>
                      <a:lnTo>
                        <a:pt x="713" y="1438"/>
                      </a:lnTo>
                      <a:lnTo>
                        <a:pt x="712" y="1445"/>
                      </a:lnTo>
                      <a:lnTo>
                        <a:pt x="711" y="1453"/>
                      </a:lnTo>
                      <a:lnTo>
                        <a:pt x="710" y="1460"/>
                      </a:lnTo>
                      <a:lnTo>
                        <a:pt x="711" y="1463"/>
                      </a:lnTo>
                      <a:lnTo>
                        <a:pt x="712" y="1465"/>
                      </a:lnTo>
                      <a:lnTo>
                        <a:pt x="714" y="1467"/>
                      </a:lnTo>
                      <a:lnTo>
                        <a:pt x="718" y="1469"/>
                      </a:lnTo>
                      <a:lnTo>
                        <a:pt x="724" y="1473"/>
                      </a:lnTo>
                      <a:lnTo>
                        <a:pt x="730" y="1474"/>
                      </a:lnTo>
                      <a:lnTo>
                        <a:pt x="730" y="1510"/>
                      </a:lnTo>
                      <a:lnTo>
                        <a:pt x="722" y="1524"/>
                      </a:lnTo>
                      <a:lnTo>
                        <a:pt x="716" y="1539"/>
                      </a:lnTo>
                      <a:lnTo>
                        <a:pt x="711" y="1545"/>
                      </a:lnTo>
                      <a:lnTo>
                        <a:pt x="706" y="1549"/>
                      </a:lnTo>
                      <a:lnTo>
                        <a:pt x="702" y="1551"/>
                      </a:lnTo>
                      <a:lnTo>
                        <a:pt x="699" y="1552"/>
                      </a:lnTo>
                      <a:lnTo>
                        <a:pt x="695" y="1553"/>
                      </a:lnTo>
                      <a:lnTo>
                        <a:pt x="690" y="1553"/>
                      </a:lnTo>
                      <a:lnTo>
                        <a:pt x="690" y="1561"/>
                      </a:lnTo>
                      <a:lnTo>
                        <a:pt x="691" y="1571"/>
                      </a:lnTo>
                      <a:lnTo>
                        <a:pt x="693" y="1576"/>
                      </a:lnTo>
                      <a:lnTo>
                        <a:pt x="694" y="1580"/>
                      </a:lnTo>
                      <a:lnTo>
                        <a:pt x="695" y="1583"/>
                      </a:lnTo>
                      <a:lnTo>
                        <a:pt x="697" y="1584"/>
                      </a:lnTo>
                      <a:lnTo>
                        <a:pt x="671" y="1605"/>
                      </a:lnTo>
                      <a:lnTo>
                        <a:pt x="649" y="1622"/>
                      </a:lnTo>
                      <a:lnTo>
                        <a:pt x="639" y="1632"/>
                      </a:lnTo>
                      <a:lnTo>
                        <a:pt x="630" y="1643"/>
                      </a:lnTo>
                      <a:lnTo>
                        <a:pt x="620" y="1656"/>
                      </a:lnTo>
                      <a:lnTo>
                        <a:pt x="611" y="1670"/>
                      </a:lnTo>
                      <a:lnTo>
                        <a:pt x="595" y="1663"/>
                      </a:lnTo>
                      <a:lnTo>
                        <a:pt x="584" y="1656"/>
                      </a:lnTo>
                      <a:lnTo>
                        <a:pt x="575" y="1649"/>
                      </a:lnTo>
                      <a:lnTo>
                        <a:pt x="568" y="1641"/>
                      </a:lnTo>
                      <a:lnTo>
                        <a:pt x="563" y="1631"/>
                      </a:lnTo>
                      <a:lnTo>
                        <a:pt x="560" y="1621"/>
                      </a:lnTo>
                      <a:lnTo>
                        <a:pt x="555" y="1609"/>
                      </a:lnTo>
                      <a:lnTo>
                        <a:pt x="551" y="1597"/>
                      </a:lnTo>
                      <a:lnTo>
                        <a:pt x="542" y="1574"/>
                      </a:lnTo>
                      <a:lnTo>
                        <a:pt x="530" y="1552"/>
                      </a:lnTo>
                      <a:lnTo>
                        <a:pt x="516" y="1529"/>
                      </a:lnTo>
                      <a:lnTo>
                        <a:pt x="501" y="1505"/>
                      </a:lnTo>
                      <a:lnTo>
                        <a:pt x="486" y="1483"/>
                      </a:lnTo>
                      <a:lnTo>
                        <a:pt x="473" y="1461"/>
                      </a:lnTo>
                      <a:lnTo>
                        <a:pt x="461" y="1441"/>
                      </a:lnTo>
                      <a:lnTo>
                        <a:pt x="451" y="1424"/>
                      </a:lnTo>
                      <a:lnTo>
                        <a:pt x="442" y="1405"/>
                      </a:lnTo>
                      <a:lnTo>
                        <a:pt x="436" y="1388"/>
                      </a:lnTo>
                      <a:lnTo>
                        <a:pt x="430" y="1370"/>
                      </a:lnTo>
                      <a:lnTo>
                        <a:pt x="425" y="1352"/>
                      </a:lnTo>
                      <a:lnTo>
                        <a:pt x="419" y="1334"/>
                      </a:lnTo>
                      <a:lnTo>
                        <a:pt x="414" y="1316"/>
                      </a:lnTo>
                      <a:lnTo>
                        <a:pt x="407" y="1296"/>
                      </a:lnTo>
                      <a:lnTo>
                        <a:pt x="398" y="1276"/>
                      </a:lnTo>
                      <a:lnTo>
                        <a:pt x="376" y="1244"/>
                      </a:lnTo>
                      <a:lnTo>
                        <a:pt x="352" y="1214"/>
                      </a:lnTo>
                      <a:lnTo>
                        <a:pt x="341" y="1200"/>
                      </a:lnTo>
                      <a:lnTo>
                        <a:pt x="330" y="1184"/>
                      </a:lnTo>
                      <a:lnTo>
                        <a:pt x="320" y="1169"/>
                      </a:lnTo>
                      <a:lnTo>
                        <a:pt x="312" y="1153"/>
                      </a:lnTo>
                      <a:lnTo>
                        <a:pt x="301" y="1114"/>
                      </a:lnTo>
                      <a:lnTo>
                        <a:pt x="292" y="1078"/>
                      </a:lnTo>
                      <a:lnTo>
                        <a:pt x="284" y="1043"/>
                      </a:lnTo>
                      <a:lnTo>
                        <a:pt x="280" y="1008"/>
                      </a:lnTo>
                      <a:lnTo>
                        <a:pt x="275" y="974"/>
                      </a:lnTo>
                      <a:lnTo>
                        <a:pt x="273" y="938"/>
                      </a:lnTo>
                      <a:lnTo>
                        <a:pt x="272" y="901"/>
                      </a:lnTo>
                      <a:lnTo>
                        <a:pt x="272" y="864"/>
                      </a:lnTo>
                      <a:lnTo>
                        <a:pt x="268" y="863"/>
                      </a:lnTo>
                      <a:lnTo>
                        <a:pt x="263" y="862"/>
                      </a:lnTo>
                      <a:lnTo>
                        <a:pt x="259" y="861"/>
                      </a:lnTo>
                      <a:lnTo>
                        <a:pt x="256" y="857"/>
                      </a:lnTo>
                      <a:lnTo>
                        <a:pt x="252" y="855"/>
                      </a:lnTo>
                      <a:lnTo>
                        <a:pt x="250" y="852"/>
                      </a:lnTo>
                      <a:lnTo>
                        <a:pt x="247" y="848"/>
                      </a:lnTo>
                      <a:lnTo>
                        <a:pt x="246" y="844"/>
                      </a:lnTo>
                      <a:lnTo>
                        <a:pt x="242" y="836"/>
                      </a:lnTo>
                      <a:lnTo>
                        <a:pt x="240" y="827"/>
                      </a:lnTo>
                      <a:lnTo>
                        <a:pt x="239" y="817"/>
                      </a:lnTo>
                      <a:lnTo>
                        <a:pt x="239" y="808"/>
                      </a:lnTo>
                      <a:lnTo>
                        <a:pt x="230" y="814"/>
                      </a:lnTo>
                      <a:lnTo>
                        <a:pt x="224" y="821"/>
                      </a:lnTo>
                      <a:lnTo>
                        <a:pt x="217" y="828"/>
                      </a:lnTo>
                      <a:lnTo>
                        <a:pt x="210" y="836"/>
                      </a:lnTo>
                      <a:lnTo>
                        <a:pt x="201" y="852"/>
                      </a:lnTo>
                      <a:lnTo>
                        <a:pt x="192" y="869"/>
                      </a:lnTo>
                      <a:lnTo>
                        <a:pt x="186" y="876"/>
                      </a:lnTo>
                      <a:lnTo>
                        <a:pt x="182" y="883"/>
                      </a:lnTo>
                      <a:lnTo>
                        <a:pt x="176" y="890"/>
                      </a:lnTo>
                      <a:lnTo>
                        <a:pt x="171" y="895"/>
                      </a:lnTo>
                      <a:lnTo>
                        <a:pt x="164" y="900"/>
                      </a:lnTo>
                      <a:lnTo>
                        <a:pt x="157" y="903"/>
                      </a:lnTo>
                      <a:lnTo>
                        <a:pt x="148" y="905"/>
                      </a:lnTo>
                      <a:lnTo>
                        <a:pt x="139" y="906"/>
                      </a:lnTo>
                      <a:lnTo>
                        <a:pt x="134" y="905"/>
                      </a:lnTo>
                      <a:lnTo>
                        <a:pt x="127" y="903"/>
                      </a:lnTo>
                      <a:lnTo>
                        <a:pt x="120" y="900"/>
                      </a:lnTo>
                      <a:lnTo>
                        <a:pt x="113" y="895"/>
                      </a:lnTo>
                      <a:lnTo>
                        <a:pt x="105" y="889"/>
                      </a:lnTo>
                      <a:lnTo>
                        <a:pt x="97" y="883"/>
                      </a:lnTo>
                      <a:lnTo>
                        <a:pt x="90" y="876"/>
                      </a:lnTo>
                      <a:lnTo>
                        <a:pt x="82" y="868"/>
                      </a:lnTo>
                      <a:lnTo>
                        <a:pt x="75" y="860"/>
                      </a:lnTo>
                      <a:lnTo>
                        <a:pt x="69" y="851"/>
                      </a:lnTo>
                      <a:lnTo>
                        <a:pt x="62" y="842"/>
                      </a:lnTo>
                      <a:lnTo>
                        <a:pt x="57" y="833"/>
                      </a:lnTo>
                      <a:lnTo>
                        <a:pt x="52" y="825"/>
                      </a:lnTo>
                      <a:lnTo>
                        <a:pt x="49" y="817"/>
                      </a:lnTo>
                      <a:lnTo>
                        <a:pt x="47" y="809"/>
                      </a:lnTo>
                      <a:lnTo>
                        <a:pt x="46" y="801"/>
                      </a:lnTo>
                      <a:lnTo>
                        <a:pt x="51" y="798"/>
                      </a:lnTo>
                      <a:lnTo>
                        <a:pt x="63" y="792"/>
                      </a:lnTo>
                      <a:lnTo>
                        <a:pt x="77" y="786"/>
                      </a:lnTo>
                      <a:lnTo>
                        <a:pt x="85" y="783"/>
                      </a:lnTo>
                      <a:lnTo>
                        <a:pt x="77" y="783"/>
                      </a:lnTo>
                      <a:lnTo>
                        <a:pt x="67" y="782"/>
                      </a:lnTo>
                      <a:lnTo>
                        <a:pt x="59" y="780"/>
                      </a:lnTo>
                      <a:lnTo>
                        <a:pt x="51" y="779"/>
                      </a:lnTo>
                      <a:lnTo>
                        <a:pt x="44" y="776"/>
                      </a:lnTo>
                      <a:lnTo>
                        <a:pt x="37" y="774"/>
                      </a:lnTo>
                      <a:lnTo>
                        <a:pt x="30" y="771"/>
                      </a:lnTo>
                      <a:lnTo>
                        <a:pt x="25" y="767"/>
                      </a:lnTo>
                      <a:lnTo>
                        <a:pt x="21" y="763"/>
                      </a:lnTo>
                      <a:lnTo>
                        <a:pt x="16" y="759"/>
                      </a:lnTo>
                      <a:lnTo>
                        <a:pt x="12" y="754"/>
                      </a:lnTo>
                      <a:lnTo>
                        <a:pt x="8" y="750"/>
                      </a:lnTo>
                      <a:lnTo>
                        <a:pt x="3" y="738"/>
                      </a:lnTo>
                      <a:lnTo>
                        <a:pt x="0" y="727"/>
                      </a:lnTo>
                      <a:lnTo>
                        <a:pt x="10" y="719"/>
                      </a:lnTo>
                      <a:lnTo>
                        <a:pt x="21" y="713"/>
                      </a:lnTo>
                      <a:lnTo>
                        <a:pt x="32" y="708"/>
                      </a:lnTo>
                      <a:lnTo>
                        <a:pt x="44" y="704"/>
                      </a:lnTo>
                      <a:lnTo>
                        <a:pt x="67" y="699"/>
                      </a:lnTo>
                      <a:lnTo>
                        <a:pt x="90" y="695"/>
                      </a:lnTo>
                      <a:lnTo>
                        <a:pt x="102" y="693"/>
                      </a:lnTo>
                      <a:lnTo>
                        <a:pt x="113" y="689"/>
                      </a:lnTo>
                      <a:lnTo>
                        <a:pt x="123" y="686"/>
                      </a:lnTo>
                      <a:lnTo>
                        <a:pt x="133" y="681"/>
                      </a:lnTo>
                      <a:lnTo>
                        <a:pt x="142" y="676"/>
                      </a:lnTo>
                      <a:lnTo>
                        <a:pt x="151" y="668"/>
                      </a:lnTo>
                      <a:lnTo>
                        <a:pt x="159" y="659"/>
                      </a:lnTo>
                      <a:lnTo>
                        <a:pt x="165" y="648"/>
                      </a:lnTo>
                      <a:lnTo>
                        <a:pt x="161" y="646"/>
                      </a:lnTo>
                      <a:lnTo>
                        <a:pt x="157" y="643"/>
                      </a:lnTo>
                      <a:lnTo>
                        <a:pt x="151" y="639"/>
                      </a:lnTo>
                      <a:lnTo>
                        <a:pt x="145" y="633"/>
                      </a:lnTo>
                      <a:lnTo>
                        <a:pt x="131" y="621"/>
                      </a:lnTo>
                      <a:lnTo>
                        <a:pt x="118" y="607"/>
                      </a:lnTo>
                      <a:lnTo>
                        <a:pt x="106" y="592"/>
                      </a:lnTo>
                      <a:lnTo>
                        <a:pt x="95" y="576"/>
                      </a:lnTo>
                      <a:lnTo>
                        <a:pt x="92" y="569"/>
                      </a:lnTo>
                      <a:lnTo>
                        <a:pt x="89" y="562"/>
                      </a:lnTo>
                      <a:lnTo>
                        <a:pt x="86" y="555"/>
                      </a:lnTo>
                      <a:lnTo>
                        <a:pt x="85" y="549"/>
                      </a:lnTo>
                      <a:lnTo>
                        <a:pt x="81" y="548"/>
                      </a:lnTo>
                      <a:lnTo>
                        <a:pt x="77" y="547"/>
                      </a:lnTo>
                      <a:lnTo>
                        <a:pt x="73" y="545"/>
                      </a:lnTo>
                      <a:lnTo>
                        <a:pt x="70" y="541"/>
                      </a:lnTo>
                      <a:lnTo>
                        <a:pt x="64" y="534"/>
                      </a:lnTo>
                      <a:lnTo>
                        <a:pt x="59" y="524"/>
                      </a:lnTo>
                      <a:lnTo>
                        <a:pt x="59" y="500"/>
                      </a:lnTo>
                      <a:lnTo>
                        <a:pt x="73" y="499"/>
                      </a:lnTo>
                      <a:lnTo>
                        <a:pt x="86" y="498"/>
                      </a:lnTo>
                      <a:lnTo>
                        <a:pt x="98" y="496"/>
                      </a:lnTo>
                      <a:lnTo>
                        <a:pt x="109" y="492"/>
                      </a:lnTo>
                      <a:lnTo>
                        <a:pt x="119" y="489"/>
                      </a:lnTo>
                      <a:lnTo>
                        <a:pt x="129" y="484"/>
                      </a:lnTo>
                      <a:lnTo>
                        <a:pt x="138" y="479"/>
                      </a:lnTo>
                      <a:lnTo>
                        <a:pt x="147" y="473"/>
                      </a:lnTo>
                      <a:lnTo>
                        <a:pt x="154" y="466"/>
                      </a:lnTo>
                      <a:lnTo>
                        <a:pt x="162" y="459"/>
                      </a:lnTo>
                      <a:lnTo>
                        <a:pt x="169" y="452"/>
                      </a:lnTo>
                      <a:lnTo>
                        <a:pt x="175" y="444"/>
                      </a:lnTo>
                      <a:lnTo>
                        <a:pt x="186" y="428"/>
                      </a:lnTo>
                      <a:lnTo>
                        <a:pt x="197" y="410"/>
                      </a:lnTo>
                      <a:lnTo>
                        <a:pt x="216" y="374"/>
                      </a:lnTo>
                      <a:lnTo>
                        <a:pt x="235" y="338"/>
                      </a:lnTo>
                      <a:lnTo>
                        <a:pt x="246" y="322"/>
                      </a:lnTo>
                      <a:lnTo>
                        <a:pt x="257" y="308"/>
                      </a:lnTo>
                      <a:lnTo>
                        <a:pt x="263" y="300"/>
                      </a:lnTo>
                      <a:lnTo>
                        <a:pt x="270" y="294"/>
                      </a:lnTo>
                      <a:lnTo>
                        <a:pt x="277" y="289"/>
                      </a:lnTo>
                      <a:lnTo>
                        <a:pt x="285" y="284"/>
                      </a:lnTo>
                      <a:lnTo>
                        <a:pt x="279" y="272"/>
                      </a:lnTo>
                      <a:lnTo>
                        <a:pt x="274" y="261"/>
                      </a:lnTo>
                      <a:lnTo>
                        <a:pt x="273" y="256"/>
                      </a:lnTo>
                      <a:lnTo>
                        <a:pt x="272" y="251"/>
                      </a:lnTo>
                      <a:lnTo>
                        <a:pt x="272" y="245"/>
                      </a:lnTo>
                      <a:lnTo>
                        <a:pt x="272" y="240"/>
                      </a:lnTo>
                      <a:lnTo>
                        <a:pt x="273" y="235"/>
                      </a:lnTo>
                      <a:lnTo>
                        <a:pt x="274" y="230"/>
                      </a:lnTo>
                      <a:lnTo>
                        <a:pt x="276" y="226"/>
                      </a:lnTo>
                      <a:lnTo>
                        <a:pt x="280" y="222"/>
                      </a:lnTo>
                      <a:lnTo>
                        <a:pt x="283" y="219"/>
                      </a:lnTo>
                      <a:lnTo>
                        <a:pt x="287" y="216"/>
                      </a:lnTo>
                      <a:lnTo>
                        <a:pt x="293" y="213"/>
                      </a:lnTo>
                      <a:lnTo>
                        <a:pt x="298" y="210"/>
                      </a:lnTo>
                      <a:lnTo>
                        <a:pt x="269" y="183"/>
                      </a:lnTo>
                      <a:lnTo>
                        <a:pt x="247" y="163"/>
                      </a:lnTo>
                      <a:lnTo>
                        <a:pt x="237" y="153"/>
                      </a:lnTo>
                      <a:lnTo>
                        <a:pt x="227" y="142"/>
                      </a:lnTo>
                      <a:lnTo>
                        <a:pt x="217" y="128"/>
                      </a:lnTo>
                      <a:lnTo>
                        <a:pt x="205" y="111"/>
                      </a:lnTo>
                      <a:lnTo>
                        <a:pt x="205" y="68"/>
                      </a:lnTo>
                      <a:lnTo>
                        <a:pt x="229" y="68"/>
                      </a:lnTo>
                      <a:lnTo>
                        <a:pt x="256" y="66"/>
                      </a:lnTo>
                      <a:lnTo>
                        <a:pt x="270" y="65"/>
                      </a:lnTo>
                      <a:lnTo>
                        <a:pt x="283" y="63"/>
                      </a:lnTo>
                      <a:lnTo>
                        <a:pt x="297" y="60"/>
                      </a:lnTo>
                      <a:lnTo>
                        <a:pt x="310" y="57"/>
                      </a:lnTo>
                      <a:lnTo>
                        <a:pt x="322" y="54"/>
                      </a:lnTo>
                      <a:lnTo>
                        <a:pt x="335" y="49"/>
                      </a:lnTo>
                      <a:lnTo>
                        <a:pt x="347" y="44"/>
                      </a:lnTo>
                      <a:lnTo>
                        <a:pt x="357" y="37"/>
                      </a:lnTo>
                      <a:lnTo>
                        <a:pt x="366" y="30"/>
                      </a:lnTo>
                      <a:lnTo>
                        <a:pt x="374" y="21"/>
                      </a:lnTo>
                      <a:lnTo>
                        <a:pt x="381" y="11"/>
                      </a:lnTo>
                      <a:lnTo>
                        <a:pt x="385"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grpSp>
          <p:sp>
            <p:nvSpPr>
              <p:cNvPr id="75" name="Freeform 281">
                <a:extLst>
                  <a:ext uri="{FF2B5EF4-FFF2-40B4-BE49-F238E27FC236}">
                    <a16:creationId xmlns:a16="http://schemas.microsoft.com/office/drawing/2014/main" id="{52E4178D-396A-41AD-887B-ED1B94061309}"/>
                  </a:ext>
                </a:extLst>
              </p:cNvPr>
              <p:cNvSpPr>
                <a:spLocks/>
              </p:cNvSpPr>
              <p:nvPr>
                <p:custDataLst>
                  <p:tags r:id="rId1"/>
                </p:custDataLst>
              </p:nvPr>
            </p:nvSpPr>
            <p:spPr bwMode="auto">
              <a:xfrm>
                <a:off x="3731807" y="5748291"/>
                <a:ext cx="131967" cy="247439"/>
              </a:xfrm>
              <a:custGeom>
                <a:avLst/>
                <a:gdLst>
                  <a:gd name="T0" fmla="*/ 8315798 w 141"/>
                  <a:gd name="T1" fmla="*/ 62175430 h 228"/>
                  <a:gd name="T2" fmla="*/ 7301599 w 141"/>
                  <a:gd name="T3" fmla="*/ 59993652 h 228"/>
                  <a:gd name="T4" fmla="*/ 5881631 w 141"/>
                  <a:gd name="T5" fmla="*/ 56721509 h 228"/>
                  <a:gd name="T6" fmla="*/ 4462113 w 141"/>
                  <a:gd name="T7" fmla="*/ 52903660 h 228"/>
                  <a:gd name="T8" fmla="*/ 3245255 w 141"/>
                  <a:gd name="T9" fmla="*/ 48540627 h 228"/>
                  <a:gd name="T10" fmla="*/ 2028397 w 141"/>
                  <a:gd name="T11" fmla="*/ 44450187 h 228"/>
                  <a:gd name="T12" fmla="*/ 1014199 w 141"/>
                  <a:gd name="T13" fmla="*/ 40359746 h 228"/>
                  <a:gd name="T14" fmla="*/ 405770 w 141"/>
                  <a:gd name="T15" fmla="*/ 36814488 h 228"/>
                  <a:gd name="T16" fmla="*/ 0 w 141"/>
                  <a:gd name="T17" fmla="*/ 33541823 h 228"/>
                  <a:gd name="T18" fmla="*/ 405770 w 141"/>
                  <a:gd name="T19" fmla="*/ 28360493 h 228"/>
                  <a:gd name="T20" fmla="*/ 811089 w 141"/>
                  <a:gd name="T21" fmla="*/ 23724869 h 228"/>
                  <a:gd name="T22" fmla="*/ 1216858 w 141"/>
                  <a:gd name="T23" fmla="*/ 19088723 h 228"/>
                  <a:gd name="T24" fmla="*/ 1825287 w 141"/>
                  <a:gd name="T25" fmla="*/ 14998283 h 228"/>
                  <a:gd name="T26" fmla="*/ 3650574 w 141"/>
                  <a:gd name="T27" fmla="*/ 7635698 h 228"/>
                  <a:gd name="T28" fmla="*/ 5678972 w 141"/>
                  <a:gd name="T29" fmla="*/ 0 h 228"/>
                  <a:gd name="T30" fmla="*/ 9126887 w 141"/>
                  <a:gd name="T31" fmla="*/ 4363032 h 228"/>
                  <a:gd name="T32" fmla="*/ 12574801 w 141"/>
                  <a:gd name="T33" fmla="*/ 7635698 h 228"/>
                  <a:gd name="T34" fmla="*/ 15414287 w 141"/>
                  <a:gd name="T35" fmla="*/ 10090067 h 228"/>
                  <a:gd name="T36" fmla="*/ 18051113 w 141"/>
                  <a:gd name="T37" fmla="*/ 13089619 h 228"/>
                  <a:gd name="T38" fmla="*/ 19267972 w 141"/>
                  <a:gd name="T39" fmla="*/ 14998283 h 228"/>
                  <a:gd name="T40" fmla="*/ 20484830 w 141"/>
                  <a:gd name="T41" fmla="*/ 17180060 h 228"/>
                  <a:gd name="T42" fmla="*/ 21701688 w 141"/>
                  <a:gd name="T43" fmla="*/ 20179612 h 228"/>
                  <a:gd name="T44" fmla="*/ 23121206 w 141"/>
                  <a:gd name="T45" fmla="*/ 23452278 h 228"/>
                  <a:gd name="T46" fmla="*/ 24338514 w 141"/>
                  <a:gd name="T47" fmla="*/ 27270127 h 228"/>
                  <a:gd name="T48" fmla="*/ 25758032 w 141"/>
                  <a:gd name="T49" fmla="*/ 31905751 h 228"/>
                  <a:gd name="T50" fmla="*/ 26974890 w 141"/>
                  <a:gd name="T51" fmla="*/ 37632263 h 228"/>
                  <a:gd name="T52" fmla="*/ 28597518 w 141"/>
                  <a:gd name="T53" fmla="*/ 43904481 h 228"/>
                  <a:gd name="T54" fmla="*/ 28394858 w 141"/>
                  <a:gd name="T55" fmla="*/ 46086259 h 228"/>
                  <a:gd name="T56" fmla="*/ 27989089 w 141"/>
                  <a:gd name="T57" fmla="*/ 48267514 h 228"/>
                  <a:gd name="T58" fmla="*/ 27380660 w 141"/>
                  <a:gd name="T59" fmla="*/ 50721882 h 228"/>
                  <a:gd name="T60" fmla="*/ 26569121 w 141"/>
                  <a:gd name="T61" fmla="*/ 52358476 h 228"/>
                  <a:gd name="T62" fmla="*/ 25758032 w 141"/>
                  <a:gd name="T63" fmla="*/ 54267140 h 228"/>
                  <a:gd name="T64" fmla="*/ 24541174 w 141"/>
                  <a:gd name="T65" fmla="*/ 55630620 h 228"/>
                  <a:gd name="T66" fmla="*/ 23324316 w 141"/>
                  <a:gd name="T67" fmla="*/ 56994100 h 228"/>
                  <a:gd name="T68" fmla="*/ 21904348 w 141"/>
                  <a:gd name="T69" fmla="*/ 58084989 h 228"/>
                  <a:gd name="T70" fmla="*/ 20281720 w 141"/>
                  <a:gd name="T71" fmla="*/ 59175878 h 228"/>
                  <a:gd name="T72" fmla="*/ 18862202 w 141"/>
                  <a:gd name="T73" fmla="*/ 59993652 h 228"/>
                  <a:gd name="T74" fmla="*/ 17239574 w 141"/>
                  <a:gd name="T75" fmla="*/ 60811949 h 228"/>
                  <a:gd name="T76" fmla="*/ 15414287 w 141"/>
                  <a:gd name="T77" fmla="*/ 61357133 h 228"/>
                  <a:gd name="T78" fmla="*/ 11966372 w 141"/>
                  <a:gd name="T79" fmla="*/ 61902838 h 228"/>
                  <a:gd name="T80" fmla="*/ 8315798 w 141"/>
                  <a:gd name="T81" fmla="*/ 62175430 h 22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41" h="228">
                    <a:moveTo>
                      <a:pt x="41" y="228"/>
                    </a:moveTo>
                    <a:lnTo>
                      <a:pt x="36" y="220"/>
                    </a:lnTo>
                    <a:lnTo>
                      <a:pt x="29" y="208"/>
                    </a:lnTo>
                    <a:lnTo>
                      <a:pt x="22" y="194"/>
                    </a:lnTo>
                    <a:lnTo>
                      <a:pt x="16" y="178"/>
                    </a:lnTo>
                    <a:lnTo>
                      <a:pt x="10" y="163"/>
                    </a:lnTo>
                    <a:lnTo>
                      <a:pt x="5" y="148"/>
                    </a:lnTo>
                    <a:lnTo>
                      <a:pt x="2" y="135"/>
                    </a:lnTo>
                    <a:lnTo>
                      <a:pt x="0" y="123"/>
                    </a:lnTo>
                    <a:lnTo>
                      <a:pt x="2" y="104"/>
                    </a:lnTo>
                    <a:lnTo>
                      <a:pt x="4" y="87"/>
                    </a:lnTo>
                    <a:lnTo>
                      <a:pt x="6" y="70"/>
                    </a:lnTo>
                    <a:lnTo>
                      <a:pt x="9" y="55"/>
                    </a:lnTo>
                    <a:lnTo>
                      <a:pt x="18" y="28"/>
                    </a:lnTo>
                    <a:lnTo>
                      <a:pt x="28" y="0"/>
                    </a:lnTo>
                    <a:lnTo>
                      <a:pt x="45" y="16"/>
                    </a:lnTo>
                    <a:lnTo>
                      <a:pt x="62" y="28"/>
                    </a:lnTo>
                    <a:lnTo>
                      <a:pt x="76" y="37"/>
                    </a:lnTo>
                    <a:lnTo>
                      <a:pt x="89" y="48"/>
                    </a:lnTo>
                    <a:lnTo>
                      <a:pt x="95" y="55"/>
                    </a:lnTo>
                    <a:lnTo>
                      <a:pt x="101" y="63"/>
                    </a:lnTo>
                    <a:lnTo>
                      <a:pt x="107" y="74"/>
                    </a:lnTo>
                    <a:lnTo>
                      <a:pt x="114" y="86"/>
                    </a:lnTo>
                    <a:lnTo>
                      <a:pt x="120" y="100"/>
                    </a:lnTo>
                    <a:lnTo>
                      <a:pt x="127" y="117"/>
                    </a:lnTo>
                    <a:lnTo>
                      <a:pt x="133" y="138"/>
                    </a:lnTo>
                    <a:lnTo>
                      <a:pt x="141" y="161"/>
                    </a:lnTo>
                    <a:lnTo>
                      <a:pt x="140" y="169"/>
                    </a:lnTo>
                    <a:lnTo>
                      <a:pt x="138" y="177"/>
                    </a:lnTo>
                    <a:lnTo>
                      <a:pt x="135" y="186"/>
                    </a:lnTo>
                    <a:lnTo>
                      <a:pt x="131" y="192"/>
                    </a:lnTo>
                    <a:lnTo>
                      <a:pt x="127" y="199"/>
                    </a:lnTo>
                    <a:lnTo>
                      <a:pt x="121" y="204"/>
                    </a:lnTo>
                    <a:lnTo>
                      <a:pt x="115" y="209"/>
                    </a:lnTo>
                    <a:lnTo>
                      <a:pt x="108" y="213"/>
                    </a:lnTo>
                    <a:lnTo>
                      <a:pt x="100" y="217"/>
                    </a:lnTo>
                    <a:lnTo>
                      <a:pt x="93" y="220"/>
                    </a:lnTo>
                    <a:lnTo>
                      <a:pt x="85" y="223"/>
                    </a:lnTo>
                    <a:lnTo>
                      <a:pt x="76" y="225"/>
                    </a:lnTo>
                    <a:lnTo>
                      <a:pt x="59" y="227"/>
                    </a:lnTo>
                    <a:lnTo>
                      <a:pt x="41" y="228"/>
                    </a:lnTo>
                  </a:path>
                </a:pathLst>
              </a:custGeom>
              <a:solidFill>
                <a:schemeClr val="bg1">
                  <a:lumMod val="85000"/>
                </a:schemeClr>
              </a:solidFill>
              <a:ln w="9525" cmpd="sng">
                <a:solidFill>
                  <a:srgbClr val="FFFFFF"/>
                </a:solidFill>
                <a:prstDash val="solid"/>
                <a:round/>
                <a:headEnd/>
                <a:tailEnd/>
              </a:ln>
            </p:spPr>
            <p:txBody>
              <a:bodyPr/>
              <a:lstStyle/>
              <a:p>
                <a:endParaRPr lang="en-US"/>
              </a:p>
            </p:txBody>
          </p:sp>
        </p:grpSp>
        <p:sp>
          <p:nvSpPr>
            <p:cNvPr id="51" name="TextBox 50">
              <a:extLst>
                <a:ext uri="{FF2B5EF4-FFF2-40B4-BE49-F238E27FC236}">
                  <a16:creationId xmlns:a16="http://schemas.microsoft.com/office/drawing/2014/main" id="{B987506B-A25A-48BF-8444-2CE441D401F1}"/>
                </a:ext>
              </a:extLst>
            </p:cNvPr>
            <p:cNvSpPr txBox="1"/>
            <p:nvPr/>
          </p:nvSpPr>
          <p:spPr>
            <a:xfrm>
              <a:off x="2921555" y="1288566"/>
              <a:ext cx="3284797" cy="421762"/>
            </a:xfrm>
            <a:prstGeom prst="rect">
              <a:avLst/>
            </a:prstGeom>
            <a:noFill/>
          </p:spPr>
          <p:txBody>
            <a:bodyPr wrap="square" rtlCol="0">
              <a:spAutoFit/>
            </a:bodyPr>
            <a:lstStyle>
              <a:defPPr>
                <a:defRPr lang="zh-TW"/>
              </a:defPPr>
              <a:lvl1pPr algn="ctr">
                <a:defRPr sz="2000" b="1">
                  <a:solidFill>
                    <a:schemeClr val="bg1"/>
                  </a:solidFill>
                </a:defRPr>
              </a:lvl1pPr>
            </a:lstStyle>
            <a:p>
              <a:r>
                <a:rPr lang="en-US" sz="1250" dirty="0"/>
                <a:t>Rapid Urbanization</a:t>
              </a:r>
            </a:p>
            <a:p>
              <a:r>
                <a:rPr lang="en-US" sz="875" dirty="0"/>
                <a:t>(City Infra and Smart Application)</a:t>
              </a:r>
            </a:p>
          </p:txBody>
        </p:sp>
        <p:sp>
          <p:nvSpPr>
            <p:cNvPr id="52" name="TextBox 51">
              <a:extLst>
                <a:ext uri="{FF2B5EF4-FFF2-40B4-BE49-F238E27FC236}">
                  <a16:creationId xmlns:a16="http://schemas.microsoft.com/office/drawing/2014/main" id="{869EA7BA-DB05-4514-853C-29D45BF9FCFF}"/>
                </a:ext>
              </a:extLst>
            </p:cNvPr>
            <p:cNvSpPr txBox="1"/>
            <p:nvPr/>
          </p:nvSpPr>
          <p:spPr>
            <a:xfrm>
              <a:off x="3249750" y="4397205"/>
              <a:ext cx="2655971" cy="421762"/>
            </a:xfrm>
            <a:prstGeom prst="rect">
              <a:avLst/>
            </a:prstGeom>
            <a:noFill/>
          </p:spPr>
          <p:txBody>
            <a:bodyPr wrap="square" rtlCol="0">
              <a:spAutoFit/>
            </a:bodyPr>
            <a:lstStyle/>
            <a:p>
              <a:pPr algn="ctr"/>
              <a:r>
                <a:rPr lang="en-US" sz="1250" b="1" dirty="0">
                  <a:solidFill>
                    <a:schemeClr val="bg1"/>
                  </a:solidFill>
                </a:rPr>
                <a:t>Demographic Shift</a:t>
              </a:r>
            </a:p>
            <a:p>
              <a:pPr algn="ctr"/>
              <a:r>
                <a:rPr lang="en-US" sz="875" b="1" dirty="0">
                  <a:solidFill>
                    <a:schemeClr val="bg1"/>
                  </a:solidFill>
                </a:rPr>
                <a:t>(Population Bonus and Middle Class)</a:t>
              </a:r>
            </a:p>
          </p:txBody>
        </p:sp>
        <p:sp>
          <p:nvSpPr>
            <p:cNvPr id="53" name="TextBox 52">
              <a:extLst>
                <a:ext uri="{FF2B5EF4-FFF2-40B4-BE49-F238E27FC236}">
                  <a16:creationId xmlns:a16="http://schemas.microsoft.com/office/drawing/2014/main" id="{0C2FC1DE-9FE3-4506-A88B-D3B8148AAEAA}"/>
                </a:ext>
              </a:extLst>
            </p:cNvPr>
            <p:cNvSpPr txBox="1"/>
            <p:nvPr/>
          </p:nvSpPr>
          <p:spPr>
            <a:xfrm rot="16200000">
              <a:off x="-844558" y="2875988"/>
              <a:ext cx="2672686" cy="421762"/>
            </a:xfrm>
            <a:prstGeom prst="rect">
              <a:avLst/>
            </a:prstGeom>
            <a:noFill/>
          </p:spPr>
          <p:txBody>
            <a:bodyPr wrap="square" rtlCol="0">
              <a:spAutoFit/>
            </a:bodyPr>
            <a:lstStyle/>
            <a:p>
              <a:pPr algn="ctr"/>
              <a:r>
                <a:rPr lang="en-US" sz="1250" b="1" dirty="0">
                  <a:solidFill>
                    <a:schemeClr val="bg1"/>
                  </a:solidFill>
                </a:rPr>
                <a:t>Climate Change</a:t>
              </a:r>
            </a:p>
            <a:p>
              <a:pPr algn="ctr"/>
              <a:r>
                <a:rPr lang="en-US" sz="875" b="1" dirty="0">
                  <a:solidFill>
                    <a:schemeClr val="bg1"/>
                  </a:solidFill>
                </a:rPr>
                <a:t>(Renewables and Energy Application)</a:t>
              </a:r>
            </a:p>
          </p:txBody>
        </p:sp>
        <p:sp>
          <p:nvSpPr>
            <p:cNvPr id="54" name="TextBox 53">
              <a:extLst>
                <a:ext uri="{FF2B5EF4-FFF2-40B4-BE49-F238E27FC236}">
                  <a16:creationId xmlns:a16="http://schemas.microsoft.com/office/drawing/2014/main" id="{06E15D34-C6C0-4973-896F-7A0A4B3ADC24}"/>
                </a:ext>
              </a:extLst>
            </p:cNvPr>
            <p:cNvSpPr txBox="1"/>
            <p:nvPr/>
          </p:nvSpPr>
          <p:spPr>
            <a:xfrm rot="5400000">
              <a:off x="7487736" y="2727349"/>
              <a:ext cx="2313014" cy="421762"/>
            </a:xfrm>
            <a:prstGeom prst="rect">
              <a:avLst/>
            </a:prstGeom>
            <a:noFill/>
          </p:spPr>
          <p:txBody>
            <a:bodyPr wrap="square" rtlCol="0">
              <a:spAutoFit/>
            </a:bodyPr>
            <a:lstStyle/>
            <a:p>
              <a:pPr algn="ctr"/>
              <a:r>
                <a:rPr lang="en-US" sz="1250" b="1" dirty="0">
                  <a:solidFill>
                    <a:schemeClr val="bg1"/>
                  </a:solidFill>
                </a:rPr>
                <a:t>Technology Adoption</a:t>
              </a:r>
            </a:p>
            <a:p>
              <a:pPr algn="ctr"/>
              <a:r>
                <a:rPr lang="en-US" sz="875" b="1" dirty="0">
                  <a:solidFill>
                    <a:schemeClr val="bg1"/>
                  </a:solidFill>
                </a:rPr>
                <a:t>(Connected and Smart Manufacturing)</a:t>
              </a:r>
            </a:p>
          </p:txBody>
        </p:sp>
        <p:grpSp>
          <p:nvGrpSpPr>
            <p:cNvPr id="55" name="Group 54">
              <a:extLst>
                <a:ext uri="{FF2B5EF4-FFF2-40B4-BE49-F238E27FC236}">
                  <a16:creationId xmlns:a16="http://schemas.microsoft.com/office/drawing/2014/main" id="{4B46D6DA-2731-453C-B1B1-91BD8782452B}"/>
                </a:ext>
              </a:extLst>
            </p:cNvPr>
            <p:cNvGrpSpPr/>
            <p:nvPr/>
          </p:nvGrpSpPr>
          <p:grpSpPr>
            <a:xfrm>
              <a:off x="845068" y="1796857"/>
              <a:ext cx="7460721" cy="2512271"/>
              <a:chOff x="1373855" y="2848080"/>
              <a:chExt cx="8860225" cy="4019634"/>
            </a:xfrm>
          </p:grpSpPr>
          <p:sp>
            <p:nvSpPr>
              <p:cNvPr id="70" name="Rounded Rectangle 25">
                <a:extLst>
                  <a:ext uri="{FF2B5EF4-FFF2-40B4-BE49-F238E27FC236}">
                    <a16:creationId xmlns:a16="http://schemas.microsoft.com/office/drawing/2014/main" id="{166C482F-4F0E-45EF-BE2B-57890883B593}"/>
                  </a:ext>
                </a:extLst>
              </p:cNvPr>
              <p:cNvSpPr/>
              <p:nvPr/>
            </p:nvSpPr>
            <p:spPr>
              <a:xfrm>
                <a:off x="5875607" y="2848080"/>
                <a:ext cx="4353621" cy="1864253"/>
              </a:xfrm>
              <a:prstGeom prst="roundRect">
                <a:avLst/>
              </a:prstGeom>
              <a:solidFill>
                <a:schemeClr val="bg1">
                  <a:lumMod val="9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rgbClr val="C00000"/>
                    </a:solidFill>
                    <a:latin typeface="Arial" panose="020B0604020202020204" pitchFamily="34" charset="0"/>
                    <a:cs typeface="Arial" panose="020B0604020202020204" pitchFamily="34" charset="0"/>
                  </a:rPr>
                  <a:t>Connectivity and e-Commerce</a:t>
                </a:r>
              </a:p>
            </p:txBody>
          </p:sp>
          <p:sp>
            <p:nvSpPr>
              <p:cNvPr id="71" name="Rounded Rectangle 26">
                <a:extLst>
                  <a:ext uri="{FF2B5EF4-FFF2-40B4-BE49-F238E27FC236}">
                    <a16:creationId xmlns:a16="http://schemas.microsoft.com/office/drawing/2014/main" id="{E553FA81-BEB1-45D1-A6FD-9F04BDE564B6}"/>
                  </a:ext>
                </a:extLst>
              </p:cNvPr>
              <p:cNvSpPr/>
              <p:nvPr/>
            </p:nvSpPr>
            <p:spPr>
              <a:xfrm>
                <a:off x="5880459" y="5003461"/>
                <a:ext cx="4353621" cy="1864253"/>
              </a:xfrm>
              <a:prstGeom prst="roundRect">
                <a:avLst/>
              </a:prstGeom>
              <a:solidFill>
                <a:schemeClr val="bg1">
                  <a:lumMod val="9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rgbClr val="C00000"/>
                    </a:solidFill>
                    <a:latin typeface="Arial" panose="020B0604020202020204" pitchFamily="34" charset="0"/>
                    <a:cs typeface="Arial" panose="020B0604020202020204" pitchFamily="34" charset="0"/>
                  </a:rPr>
                  <a:t>Manufacturing Expansion</a:t>
                </a:r>
              </a:p>
            </p:txBody>
          </p:sp>
          <p:sp>
            <p:nvSpPr>
              <p:cNvPr id="72" name="Rounded Rectangle 27">
                <a:extLst>
                  <a:ext uri="{FF2B5EF4-FFF2-40B4-BE49-F238E27FC236}">
                    <a16:creationId xmlns:a16="http://schemas.microsoft.com/office/drawing/2014/main" id="{65412A70-8659-4F49-BCDF-918BFF27C642}"/>
                  </a:ext>
                </a:extLst>
              </p:cNvPr>
              <p:cNvSpPr/>
              <p:nvPr/>
            </p:nvSpPr>
            <p:spPr>
              <a:xfrm>
                <a:off x="1373855" y="2848373"/>
                <a:ext cx="4353621" cy="1864253"/>
              </a:xfrm>
              <a:prstGeom prst="roundRect">
                <a:avLst/>
              </a:prstGeom>
              <a:solidFill>
                <a:schemeClr val="bg1">
                  <a:lumMod val="9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rgbClr val="C00000"/>
                    </a:solidFill>
                    <a:latin typeface="Arial" panose="020B0604020202020204" pitchFamily="34" charset="0"/>
                    <a:cs typeface="Arial" panose="020B0604020202020204" pitchFamily="34" charset="0"/>
                  </a:rPr>
                  <a:t>Sustainable City and Building</a:t>
                </a:r>
              </a:p>
            </p:txBody>
          </p:sp>
          <p:sp>
            <p:nvSpPr>
              <p:cNvPr id="73" name="Rounded Rectangle 28">
                <a:extLst>
                  <a:ext uri="{FF2B5EF4-FFF2-40B4-BE49-F238E27FC236}">
                    <a16:creationId xmlns:a16="http://schemas.microsoft.com/office/drawing/2014/main" id="{B12DFAB0-DC33-4E75-978B-79D6DAD008A2}"/>
                  </a:ext>
                </a:extLst>
              </p:cNvPr>
              <p:cNvSpPr/>
              <p:nvPr/>
            </p:nvSpPr>
            <p:spPr>
              <a:xfrm>
                <a:off x="1376374" y="5002550"/>
                <a:ext cx="4353621" cy="1864253"/>
              </a:xfrm>
              <a:prstGeom prst="roundRect">
                <a:avLst/>
              </a:prstGeom>
              <a:solidFill>
                <a:schemeClr val="bg1">
                  <a:lumMod val="9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rgbClr val="C00000"/>
                    </a:solidFill>
                    <a:latin typeface="Arial" panose="020B0604020202020204" pitchFamily="34" charset="0"/>
                    <a:cs typeface="Arial" panose="020B0604020202020204" pitchFamily="34" charset="0"/>
                  </a:rPr>
                  <a:t>Energy Infrastructure</a:t>
                </a:r>
              </a:p>
            </p:txBody>
          </p:sp>
        </p:grpSp>
        <p:pic>
          <p:nvPicPr>
            <p:cNvPr id="56" name="Picture 55">
              <a:extLst>
                <a:ext uri="{FF2B5EF4-FFF2-40B4-BE49-F238E27FC236}">
                  <a16:creationId xmlns:a16="http://schemas.microsoft.com/office/drawing/2014/main" id="{8BBC3B6B-DA0E-4018-81A1-EB6B7E2EB460}"/>
                </a:ext>
              </a:extLst>
            </p:cNvPr>
            <p:cNvPicPr>
              <a:picLocks noChangeAspect="1"/>
            </p:cNvPicPr>
            <p:nvPr/>
          </p:nvPicPr>
          <p:blipFill>
            <a:blip r:embed="rId101"/>
            <a:stretch>
              <a:fillRect/>
            </a:stretch>
          </p:blipFill>
          <p:spPr>
            <a:xfrm>
              <a:off x="3302387" y="3696727"/>
              <a:ext cx="506012" cy="506012"/>
            </a:xfrm>
            <a:prstGeom prst="rect">
              <a:avLst/>
            </a:prstGeom>
          </p:spPr>
        </p:pic>
        <p:pic>
          <p:nvPicPr>
            <p:cNvPr id="57" name="Picture 56">
              <a:extLst>
                <a:ext uri="{FF2B5EF4-FFF2-40B4-BE49-F238E27FC236}">
                  <a16:creationId xmlns:a16="http://schemas.microsoft.com/office/drawing/2014/main" id="{4F0F473F-7AFD-4216-ACFD-EEB31F87E37F}"/>
                </a:ext>
              </a:extLst>
            </p:cNvPr>
            <p:cNvPicPr>
              <a:picLocks noChangeAspect="1"/>
            </p:cNvPicPr>
            <p:nvPr/>
          </p:nvPicPr>
          <p:blipFill rotWithShape="1">
            <a:blip r:embed="rId102" cstate="print">
              <a:extLst>
                <a:ext uri="{28A0092B-C50C-407E-A947-70E740481C1C}">
                  <a14:useLocalDpi xmlns:a14="http://schemas.microsoft.com/office/drawing/2010/main" val="0"/>
                </a:ext>
              </a:extLst>
            </a:blip>
            <a:srcRect l="23813" r="63849"/>
            <a:stretch/>
          </p:blipFill>
          <p:spPr>
            <a:xfrm>
              <a:off x="5171987" y="2061140"/>
              <a:ext cx="576065" cy="917435"/>
            </a:xfrm>
            <a:prstGeom prst="rect">
              <a:avLst/>
            </a:prstGeom>
          </p:spPr>
        </p:pic>
        <p:pic>
          <p:nvPicPr>
            <p:cNvPr id="58" name="Picture 57">
              <a:extLst>
                <a:ext uri="{FF2B5EF4-FFF2-40B4-BE49-F238E27FC236}">
                  <a16:creationId xmlns:a16="http://schemas.microsoft.com/office/drawing/2014/main" id="{50D3DDA8-0209-4CF0-9033-07C4F61CA696}"/>
                </a:ext>
              </a:extLst>
            </p:cNvPr>
            <p:cNvPicPr>
              <a:picLocks noChangeAspect="1"/>
            </p:cNvPicPr>
            <p:nvPr/>
          </p:nvPicPr>
          <p:blipFill rotWithShape="1">
            <a:blip r:embed="rId103" cstate="print">
              <a:extLst>
                <a:ext uri="{28A0092B-C50C-407E-A947-70E740481C1C}">
                  <a14:useLocalDpi xmlns:a14="http://schemas.microsoft.com/office/drawing/2010/main" val="0"/>
                </a:ext>
              </a:extLst>
            </a:blip>
            <a:srcRect l="59305" r="25273"/>
            <a:stretch/>
          </p:blipFill>
          <p:spPr>
            <a:xfrm>
              <a:off x="1362215" y="3442179"/>
              <a:ext cx="720080" cy="917435"/>
            </a:xfrm>
            <a:prstGeom prst="parallelogram">
              <a:avLst/>
            </a:prstGeom>
          </p:spPr>
        </p:pic>
        <p:pic>
          <p:nvPicPr>
            <p:cNvPr id="59" name="Picture 58">
              <a:extLst>
                <a:ext uri="{FF2B5EF4-FFF2-40B4-BE49-F238E27FC236}">
                  <a16:creationId xmlns:a16="http://schemas.microsoft.com/office/drawing/2014/main" id="{7EB3BD88-E10A-428A-910B-24124D8EA969}"/>
                </a:ext>
              </a:extLst>
            </p:cNvPr>
            <p:cNvPicPr>
              <a:picLocks noChangeAspect="1"/>
            </p:cNvPicPr>
            <p:nvPr/>
          </p:nvPicPr>
          <p:blipFill rotWithShape="1">
            <a:blip r:embed="rId102" cstate="print">
              <a:extLst>
                <a:ext uri="{28A0092B-C50C-407E-A947-70E740481C1C}">
                  <a14:useLocalDpi xmlns:a14="http://schemas.microsoft.com/office/drawing/2010/main" val="0"/>
                </a:ext>
              </a:extLst>
            </a:blip>
            <a:srcRect l="81181" t="584" r="3744" b="-584"/>
            <a:stretch/>
          </p:blipFill>
          <p:spPr>
            <a:xfrm>
              <a:off x="3275856" y="2092399"/>
              <a:ext cx="703894" cy="917435"/>
            </a:xfrm>
            <a:prstGeom prst="rect">
              <a:avLst/>
            </a:prstGeom>
          </p:spPr>
        </p:pic>
        <p:pic>
          <p:nvPicPr>
            <p:cNvPr id="60" name="Picture 59">
              <a:extLst>
                <a:ext uri="{FF2B5EF4-FFF2-40B4-BE49-F238E27FC236}">
                  <a16:creationId xmlns:a16="http://schemas.microsoft.com/office/drawing/2014/main" id="{43C9E645-B193-46A6-9714-6E25C367523C}"/>
                </a:ext>
              </a:extLst>
            </p:cNvPr>
            <p:cNvPicPr>
              <a:picLocks noChangeAspect="1"/>
            </p:cNvPicPr>
            <p:nvPr/>
          </p:nvPicPr>
          <p:blipFill rotWithShape="1">
            <a:blip r:embed="rId102" cstate="print">
              <a:extLst>
                <a:ext uri="{28A0092B-C50C-407E-A947-70E740481C1C}">
                  <a14:useLocalDpi xmlns:a14="http://schemas.microsoft.com/office/drawing/2010/main" val="0"/>
                </a:ext>
              </a:extLst>
            </a:blip>
            <a:srcRect r="76609"/>
            <a:stretch/>
          </p:blipFill>
          <p:spPr>
            <a:xfrm>
              <a:off x="5105522" y="3419980"/>
              <a:ext cx="1092194" cy="917435"/>
            </a:xfrm>
            <a:prstGeom prst="rect">
              <a:avLst/>
            </a:prstGeom>
          </p:spPr>
        </p:pic>
        <p:pic>
          <p:nvPicPr>
            <p:cNvPr id="61" name="Picture 60">
              <a:extLst>
                <a:ext uri="{FF2B5EF4-FFF2-40B4-BE49-F238E27FC236}">
                  <a16:creationId xmlns:a16="http://schemas.microsoft.com/office/drawing/2014/main" id="{C5E18498-CD68-446F-A86E-9CF62268D1CD}"/>
                </a:ext>
              </a:extLst>
            </p:cNvPr>
            <p:cNvPicPr>
              <a:picLocks noChangeAspect="1"/>
            </p:cNvPicPr>
            <p:nvPr/>
          </p:nvPicPr>
          <p:blipFill rotWithShape="1">
            <a:blip r:embed="rId104" cstate="print">
              <a:extLst>
                <a:ext uri="{28A0092B-C50C-407E-A947-70E740481C1C}">
                  <a14:useLocalDpi xmlns:a14="http://schemas.microsoft.com/office/drawing/2010/main" val="0"/>
                </a:ext>
              </a:extLst>
            </a:blip>
            <a:srcRect l="39350" t="10541" r="52366" b="17626"/>
            <a:stretch/>
          </p:blipFill>
          <p:spPr>
            <a:xfrm>
              <a:off x="1244348" y="2174692"/>
              <a:ext cx="405910" cy="691534"/>
            </a:xfrm>
            <a:prstGeom prst="rect">
              <a:avLst/>
            </a:prstGeom>
          </p:spPr>
        </p:pic>
        <p:pic>
          <p:nvPicPr>
            <p:cNvPr id="62" name="Picture 61">
              <a:extLst>
                <a:ext uri="{FF2B5EF4-FFF2-40B4-BE49-F238E27FC236}">
                  <a16:creationId xmlns:a16="http://schemas.microsoft.com/office/drawing/2014/main" id="{BDA65004-5D03-41D0-AFD3-BB3FBACC43E2}"/>
                </a:ext>
              </a:extLst>
            </p:cNvPr>
            <p:cNvPicPr>
              <a:picLocks noChangeAspect="1"/>
            </p:cNvPicPr>
            <p:nvPr/>
          </p:nvPicPr>
          <p:blipFill rotWithShape="1">
            <a:blip r:embed="rId105" cstate="print">
              <a:extLst>
                <a:ext uri="{28A0092B-C50C-407E-A947-70E740481C1C}">
                  <a14:useLocalDpi xmlns:a14="http://schemas.microsoft.com/office/drawing/2010/main" val="0"/>
                </a:ext>
              </a:extLst>
            </a:blip>
            <a:srcRect l="17158" t="22754" r="72346" b="26411"/>
            <a:stretch/>
          </p:blipFill>
          <p:spPr>
            <a:xfrm>
              <a:off x="7039985" y="3593783"/>
              <a:ext cx="576063" cy="561880"/>
            </a:xfrm>
            <a:prstGeom prst="rect">
              <a:avLst/>
            </a:prstGeom>
          </p:spPr>
        </p:pic>
        <p:pic>
          <p:nvPicPr>
            <p:cNvPr id="63" name="Picture 62">
              <a:extLst>
                <a:ext uri="{FF2B5EF4-FFF2-40B4-BE49-F238E27FC236}">
                  <a16:creationId xmlns:a16="http://schemas.microsoft.com/office/drawing/2014/main" id="{AB63E2FD-F2D0-4F22-9DA4-9A4FF6A02264}"/>
                </a:ext>
              </a:extLst>
            </p:cNvPr>
            <p:cNvPicPr>
              <a:picLocks noChangeAspect="1"/>
            </p:cNvPicPr>
            <p:nvPr/>
          </p:nvPicPr>
          <p:blipFill rotWithShape="1">
            <a:blip r:embed="rId105" cstate="print">
              <a:extLst>
                <a:ext uri="{28A0092B-C50C-407E-A947-70E740481C1C}">
                  <a14:useLocalDpi xmlns:a14="http://schemas.microsoft.com/office/drawing/2010/main" val="0"/>
                </a:ext>
              </a:extLst>
            </a:blip>
            <a:srcRect l="28454" t="22754" r="57114" b="26411"/>
            <a:stretch/>
          </p:blipFill>
          <p:spPr>
            <a:xfrm>
              <a:off x="6249322" y="3595998"/>
              <a:ext cx="792088" cy="561880"/>
            </a:xfrm>
            <a:prstGeom prst="rect">
              <a:avLst/>
            </a:prstGeom>
          </p:spPr>
        </p:pic>
        <p:pic>
          <p:nvPicPr>
            <p:cNvPr id="64" name="Picture 63">
              <a:extLst>
                <a:ext uri="{FF2B5EF4-FFF2-40B4-BE49-F238E27FC236}">
                  <a16:creationId xmlns:a16="http://schemas.microsoft.com/office/drawing/2014/main" id="{4347A5AB-575C-474F-9953-1BEAF1EBC3E5}"/>
                </a:ext>
              </a:extLst>
            </p:cNvPr>
            <p:cNvPicPr>
              <a:picLocks noChangeAspect="1"/>
            </p:cNvPicPr>
            <p:nvPr/>
          </p:nvPicPr>
          <p:blipFill rotWithShape="1">
            <a:blip r:embed="rId105" cstate="print">
              <a:extLst>
                <a:ext uri="{28A0092B-C50C-407E-A947-70E740481C1C}">
                  <a14:useLocalDpi xmlns:a14="http://schemas.microsoft.com/office/drawing/2010/main" val="0"/>
                </a:ext>
              </a:extLst>
            </a:blip>
            <a:srcRect l="55413" t="41579" r="31467" b="25898"/>
            <a:stretch/>
          </p:blipFill>
          <p:spPr>
            <a:xfrm>
              <a:off x="7090966" y="2423160"/>
              <a:ext cx="720080" cy="359482"/>
            </a:xfrm>
            <a:prstGeom prst="rect">
              <a:avLst/>
            </a:prstGeom>
          </p:spPr>
        </p:pic>
        <p:pic>
          <p:nvPicPr>
            <p:cNvPr id="65" name="Picture 64">
              <a:extLst>
                <a:ext uri="{FF2B5EF4-FFF2-40B4-BE49-F238E27FC236}">
                  <a16:creationId xmlns:a16="http://schemas.microsoft.com/office/drawing/2014/main" id="{2E3CCD33-8450-4DC9-8FDD-7AF241401983}"/>
                </a:ext>
              </a:extLst>
            </p:cNvPr>
            <p:cNvPicPr>
              <a:picLocks noChangeAspect="1"/>
            </p:cNvPicPr>
            <p:nvPr/>
          </p:nvPicPr>
          <p:blipFill rotWithShape="1">
            <a:blip r:embed="rId105" cstate="print">
              <a:extLst>
                <a:ext uri="{28A0092B-C50C-407E-A947-70E740481C1C}">
                  <a14:useLocalDpi xmlns:a14="http://schemas.microsoft.com/office/drawing/2010/main" val="0"/>
                </a:ext>
              </a:extLst>
            </a:blip>
            <a:srcRect l="79392" t="15469" r="8668" b="25898"/>
            <a:stretch/>
          </p:blipFill>
          <p:spPr>
            <a:xfrm>
              <a:off x="6461665" y="2234858"/>
              <a:ext cx="655319" cy="648072"/>
            </a:xfrm>
            <a:prstGeom prst="rect">
              <a:avLst/>
            </a:prstGeom>
          </p:spPr>
        </p:pic>
        <p:pic>
          <p:nvPicPr>
            <p:cNvPr id="66" name="Picture 65">
              <a:extLst>
                <a:ext uri="{FF2B5EF4-FFF2-40B4-BE49-F238E27FC236}">
                  <a16:creationId xmlns:a16="http://schemas.microsoft.com/office/drawing/2014/main" id="{AF8169B9-B8E3-4B25-AADA-423F59E94986}"/>
                </a:ext>
              </a:extLst>
            </p:cNvPr>
            <p:cNvPicPr>
              <a:picLocks noChangeAspect="1"/>
            </p:cNvPicPr>
            <p:nvPr/>
          </p:nvPicPr>
          <p:blipFill rotWithShape="1">
            <a:blip r:embed="rId105" cstate="print">
              <a:extLst>
                <a:ext uri="{28A0092B-C50C-407E-A947-70E740481C1C}">
                  <a14:useLocalDpi xmlns:a14="http://schemas.microsoft.com/office/drawing/2010/main" val="0"/>
                </a:ext>
              </a:extLst>
            </a:blip>
            <a:srcRect l="68148" t="15469" r="20884" b="25898"/>
            <a:stretch/>
          </p:blipFill>
          <p:spPr>
            <a:xfrm>
              <a:off x="2332259" y="3560206"/>
              <a:ext cx="601980" cy="648072"/>
            </a:xfrm>
            <a:prstGeom prst="rect">
              <a:avLst/>
            </a:prstGeom>
          </p:spPr>
        </p:pic>
        <p:pic>
          <p:nvPicPr>
            <p:cNvPr id="67" name="Picture 2" descr="Security camera Free Icon">
              <a:extLst>
                <a:ext uri="{FF2B5EF4-FFF2-40B4-BE49-F238E27FC236}">
                  <a16:creationId xmlns:a16="http://schemas.microsoft.com/office/drawing/2014/main" id="{2ECB45C8-FB26-41A1-8743-EB7587C7F1E9}"/>
                </a:ext>
              </a:extLst>
            </p:cNvPr>
            <p:cNvPicPr>
              <a:picLocks noChangeAspect="1" noChangeArrowheads="1"/>
            </p:cNvPicPr>
            <p:nvPr/>
          </p:nvPicPr>
          <p:blipFill>
            <a:blip r:embed="rId106" cstate="print">
              <a:extLst>
                <a:ext uri="{28A0092B-C50C-407E-A947-70E740481C1C}">
                  <a14:useLocalDpi xmlns:a14="http://schemas.microsoft.com/office/drawing/2010/main" val="0"/>
                </a:ext>
              </a:extLst>
            </a:blip>
            <a:srcRect/>
            <a:stretch>
              <a:fillRect/>
            </a:stretch>
          </p:blipFill>
          <p:spPr bwMode="auto">
            <a:xfrm>
              <a:off x="2669396" y="2309871"/>
              <a:ext cx="436846" cy="436846"/>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7">
              <a:extLst>
                <a:ext uri="{FF2B5EF4-FFF2-40B4-BE49-F238E27FC236}">
                  <a16:creationId xmlns:a16="http://schemas.microsoft.com/office/drawing/2014/main" id="{EDFA9F80-C718-494B-8382-9B65D3F23610}"/>
                </a:ext>
              </a:extLst>
            </p:cNvPr>
            <p:cNvPicPr>
              <a:picLocks noChangeAspect="1"/>
            </p:cNvPicPr>
            <p:nvPr/>
          </p:nvPicPr>
          <p:blipFill>
            <a:blip r:embed="rId107" cstate="print">
              <a:extLst>
                <a:ext uri="{28A0092B-C50C-407E-A947-70E740481C1C}">
                  <a14:useLocalDpi xmlns:a14="http://schemas.microsoft.com/office/drawing/2010/main" val="0"/>
                </a:ext>
              </a:extLst>
            </a:blip>
            <a:stretch>
              <a:fillRect/>
            </a:stretch>
          </p:blipFill>
          <p:spPr>
            <a:xfrm>
              <a:off x="1742711" y="2241446"/>
              <a:ext cx="886246" cy="673742"/>
            </a:xfrm>
            <a:prstGeom prst="rect">
              <a:avLst/>
            </a:prstGeom>
          </p:spPr>
        </p:pic>
        <p:pic>
          <p:nvPicPr>
            <p:cNvPr id="69" name="Picture 2" descr="Antenna, broadcast, radio, telecommunication, tower icon">
              <a:extLst>
                <a:ext uri="{FF2B5EF4-FFF2-40B4-BE49-F238E27FC236}">
                  <a16:creationId xmlns:a16="http://schemas.microsoft.com/office/drawing/2014/main" id="{B71CDE68-441F-4723-88B2-4E2076AC60BB}"/>
                </a:ext>
              </a:extLst>
            </p:cNvPr>
            <p:cNvPicPr>
              <a:picLocks noChangeAspect="1" noChangeArrowheads="1"/>
            </p:cNvPicPr>
            <p:nvPr/>
          </p:nvPicPr>
          <p:blipFill>
            <a:blip r:embed="rId108" cstate="print">
              <a:extLst>
                <a:ext uri="{28A0092B-C50C-407E-A947-70E740481C1C}">
                  <a14:useLocalDpi xmlns:a14="http://schemas.microsoft.com/office/drawing/2010/main" val="0"/>
                </a:ext>
              </a:extLst>
            </a:blip>
            <a:srcRect/>
            <a:stretch>
              <a:fillRect/>
            </a:stretch>
          </p:blipFill>
          <p:spPr bwMode="auto">
            <a:xfrm>
              <a:off x="5826937" y="2264728"/>
              <a:ext cx="541698" cy="54169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45070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heel(1)">
                                      <p:cBhvr>
                                        <p:cTn id="7"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F25EB794-FAA5-4C72-9BE3-E4FBBFA95A5E}"/>
              </a:ext>
            </a:extLst>
          </p:cNvPr>
          <p:cNvSpPr>
            <a:spLocks noGrp="1"/>
          </p:cNvSpPr>
          <p:nvPr>
            <p:ph type="ctrTitle"/>
          </p:nvPr>
        </p:nvSpPr>
        <p:spPr/>
        <p:txBody>
          <a:bodyPr/>
          <a:lstStyle/>
          <a:p>
            <a:r>
              <a:rPr lang="en-US" dirty="0"/>
              <a:t>Award &amp; Recognition</a:t>
            </a:r>
          </a:p>
        </p:txBody>
      </p:sp>
    </p:spTree>
    <p:extLst>
      <p:ext uri="{BB962C8B-B14F-4D97-AF65-F5344CB8AC3E}">
        <p14:creationId xmlns:p14="http://schemas.microsoft.com/office/powerpoint/2010/main" val="40598849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bwMode="auto">
          <a:xfrm>
            <a:off x="1979712" y="285750"/>
            <a:ext cx="5194101" cy="359093"/>
          </a:xfrm>
          <a:prstGeom prst="rect">
            <a:avLst/>
          </a:prstGeom>
          <a:noFill/>
          <a:ln w="9525">
            <a:noFill/>
            <a:miter lim="800000"/>
            <a:headEnd/>
            <a:tailEnd/>
          </a:ln>
        </p:spPr>
        <p:txBody>
          <a:bodyPr/>
          <a:lstStyle/>
          <a:p>
            <a:pPr algn="ctr" eaLnBrk="0" hangingPunct="0">
              <a:defRPr/>
            </a:pPr>
            <a:r>
              <a:rPr kumimoji="0" lang="en-US" altLang="zh-TW" sz="2400" b="1" dirty="0">
                <a:solidFill>
                  <a:srgbClr val="0087DC"/>
                </a:solidFill>
                <a:latin typeface="DeltaSans" panose="020B0502030000000004" pitchFamily="34" charset="0"/>
                <a:ea typeface="DeltaSans" panose="020B0502030000000004" pitchFamily="34" charset="0"/>
                <a:cs typeface="+mj-cs"/>
              </a:rPr>
              <a:t>ESG Award &amp; Recognition</a:t>
            </a:r>
            <a:endParaRPr kumimoji="0" lang="en-US" altLang="zh-TW" sz="2400" b="1" dirty="0">
              <a:solidFill>
                <a:srgbClr val="0087DC"/>
              </a:solidFill>
              <a:latin typeface="DeltaSans" panose="020B0502030000000004" pitchFamily="34" charset="0"/>
              <a:ea typeface="DeltaSans" panose="020B0502030000000004" pitchFamily="34" charset="0"/>
            </a:endParaRPr>
          </a:p>
        </p:txBody>
      </p:sp>
      <p:sp>
        <p:nvSpPr>
          <p:cNvPr id="15" name="Rectangle 14"/>
          <p:cNvSpPr/>
          <p:nvPr/>
        </p:nvSpPr>
        <p:spPr bwMode="auto">
          <a:xfrm>
            <a:off x="0" y="4049796"/>
            <a:ext cx="9144000" cy="421874"/>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a:endParaRPr lang="en-US" sz="750">
              <a:solidFill>
                <a:schemeClr val="bg1"/>
              </a:solidFill>
            </a:endParaRPr>
          </a:p>
        </p:txBody>
      </p:sp>
      <p:sp>
        <p:nvSpPr>
          <p:cNvPr id="16" name="Rectangle 15"/>
          <p:cNvSpPr/>
          <p:nvPr/>
        </p:nvSpPr>
        <p:spPr bwMode="auto">
          <a:xfrm>
            <a:off x="0" y="2300116"/>
            <a:ext cx="9144000" cy="421874"/>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a:endParaRPr lang="en-US" sz="750" b="1">
              <a:solidFill>
                <a:srgbClr val="96E6BE"/>
              </a:solidFill>
            </a:endParaRPr>
          </a:p>
        </p:txBody>
      </p:sp>
      <p:sp>
        <p:nvSpPr>
          <p:cNvPr id="19" name="TextBox 8"/>
          <p:cNvSpPr txBox="1">
            <a:spLocks noChangeArrowheads="1"/>
          </p:cNvSpPr>
          <p:nvPr/>
        </p:nvSpPr>
        <p:spPr bwMode="auto">
          <a:xfrm>
            <a:off x="3032128" y="4049561"/>
            <a:ext cx="1539872" cy="438582"/>
          </a:xfrm>
          <a:prstGeom prst="rect">
            <a:avLst/>
          </a:prstGeom>
          <a:noFill/>
          <a:ln w="9525">
            <a:noFill/>
            <a:miter lim="800000"/>
            <a:headEnd/>
            <a:tailEnd/>
          </a:ln>
        </p:spPr>
        <p:txBody>
          <a:bodyPr wrap="square">
            <a:spAutoFit/>
          </a:bodyPr>
          <a:lstStyle/>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201</a:t>
            </a:r>
            <a:r>
              <a:rPr lang="en-US" altLang="zh-CN"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9</a:t>
            </a: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 Thailand’s Top</a:t>
            </a:r>
          </a:p>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Corporate Brand Hall of Fame</a:t>
            </a:r>
          </a:p>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By Chulalongkorn University</a:t>
            </a:r>
          </a:p>
        </p:txBody>
      </p:sp>
      <p:sp>
        <p:nvSpPr>
          <p:cNvPr id="20" name="TextBox 8"/>
          <p:cNvSpPr txBox="1">
            <a:spLocks noChangeArrowheads="1"/>
          </p:cNvSpPr>
          <p:nvPr/>
        </p:nvSpPr>
        <p:spPr bwMode="auto">
          <a:xfrm>
            <a:off x="6845731" y="4049561"/>
            <a:ext cx="1686709" cy="438582"/>
          </a:xfrm>
          <a:prstGeom prst="rect">
            <a:avLst/>
          </a:prstGeom>
          <a:noFill/>
          <a:ln w="9525">
            <a:noFill/>
            <a:miter lim="800000"/>
            <a:headEnd/>
            <a:tailEnd/>
          </a:ln>
        </p:spPr>
        <p:txBody>
          <a:bodyPr wrap="square">
            <a:spAutoFit/>
          </a:bodyPr>
          <a:lstStyle/>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2016 - 2021</a:t>
            </a:r>
          </a:p>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Excellence in CG Score</a:t>
            </a:r>
          </a:p>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By IOD for CG Report</a:t>
            </a:r>
          </a:p>
        </p:txBody>
      </p:sp>
      <p:sp>
        <p:nvSpPr>
          <p:cNvPr id="22" name="TextBox 8"/>
          <p:cNvSpPr txBox="1">
            <a:spLocks noChangeArrowheads="1"/>
          </p:cNvSpPr>
          <p:nvPr/>
        </p:nvSpPr>
        <p:spPr bwMode="auto">
          <a:xfrm>
            <a:off x="4923082" y="2291117"/>
            <a:ext cx="2057400" cy="438582"/>
          </a:xfrm>
          <a:prstGeom prst="rect">
            <a:avLst/>
          </a:prstGeom>
          <a:noFill/>
          <a:ln w="9525">
            <a:noFill/>
            <a:miter lim="800000"/>
            <a:headEnd/>
            <a:tailEnd/>
          </a:ln>
        </p:spPr>
        <p:txBody>
          <a:bodyPr wrap="square">
            <a:spAutoFit/>
          </a:bodyPr>
          <a:lstStyle/>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2020 &amp; 2021</a:t>
            </a:r>
          </a:p>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Thailand Energy Awards </a:t>
            </a:r>
          </a:p>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By The Ministry of Energy</a:t>
            </a:r>
          </a:p>
        </p:txBody>
      </p:sp>
      <p:sp>
        <p:nvSpPr>
          <p:cNvPr id="23" name="TextBox 8"/>
          <p:cNvSpPr txBox="1">
            <a:spLocks noChangeArrowheads="1"/>
          </p:cNvSpPr>
          <p:nvPr/>
        </p:nvSpPr>
        <p:spPr bwMode="auto">
          <a:xfrm>
            <a:off x="6763123" y="2291117"/>
            <a:ext cx="2201365" cy="438582"/>
          </a:xfrm>
          <a:prstGeom prst="rect">
            <a:avLst/>
          </a:prstGeom>
          <a:noFill/>
          <a:ln w="9525">
            <a:noFill/>
            <a:miter lim="800000"/>
            <a:headEnd/>
            <a:tailEnd/>
          </a:ln>
        </p:spPr>
        <p:txBody>
          <a:bodyPr wrap="square">
            <a:spAutoFit/>
          </a:bodyPr>
          <a:lstStyle/>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2019</a:t>
            </a:r>
          </a:p>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SET Best Sustainability Excellence Award</a:t>
            </a:r>
          </a:p>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By Stock Exchange of Thailand</a:t>
            </a:r>
          </a:p>
        </p:txBody>
      </p:sp>
      <p:sp>
        <p:nvSpPr>
          <p:cNvPr id="32" name="TextBox 8"/>
          <p:cNvSpPr txBox="1">
            <a:spLocks noChangeArrowheads="1"/>
          </p:cNvSpPr>
          <p:nvPr/>
        </p:nvSpPr>
        <p:spPr bwMode="auto">
          <a:xfrm>
            <a:off x="4877406" y="4049561"/>
            <a:ext cx="1572380" cy="438582"/>
          </a:xfrm>
          <a:prstGeom prst="rect">
            <a:avLst/>
          </a:prstGeom>
          <a:noFill/>
          <a:ln w="9525">
            <a:noFill/>
            <a:miter lim="800000"/>
            <a:headEnd/>
            <a:tailEnd/>
          </a:ln>
        </p:spPr>
        <p:txBody>
          <a:bodyPr wrap="square">
            <a:spAutoFit/>
          </a:bodyPr>
          <a:lstStyle/>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rPr>
              <a:t>2018 Prime Minister’s Industry Award: </a:t>
            </a:r>
            <a:r>
              <a:rPr lang="en-US" sz="750" b="1" dirty="0">
                <a:solidFill>
                  <a:schemeClr val="tx1">
                    <a:lumMod val="75000"/>
                    <a:lumOff val="25000"/>
                  </a:schemeClr>
                </a:solidFill>
                <a:latin typeface="DeltaSans" panose="020B0502030000000004" pitchFamily="34" charset="0"/>
                <a:ea typeface="DeltaSans" panose="020B0502030000000004" pitchFamily="34" charset="0"/>
              </a:rPr>
              <a:t>CSR Category</a:t>
            </a:r>
          </a:p>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By Ministry of Commerce</a:t>
            </a:r>
          </a:p>
        </p:txBody>
      </p:sp>
      <p:sp>
        <p:nvSpPr>
          <p:cNvPr id="37" name="TextBox 8"/>
          <p:cNvSpPr txBox="1">
            <a:spLocks noChangeArrowheads="1"/>
          </p:cNvSpPr>
          <p:nvPr/>
        </p:nvSpPr>
        <p:spPr bwMode="auto">
          <a:xfrm>
            <a:off x="751324" y="2291117"/>
            <a:ext cx="1771650" cy="438582"/>
          </a:xfrm>
          <a:prstGeom prst="rect">
            <a:avLst/>
          </a:prstGeom>
          <a:noFill/>
          <a:ln w="9525">
            <a:noFill/>
            <a:miter lim="800000"/>
            <a:headEnd/>
            <a:tailEnd/>
          </a:ln>
        </p:spPr>
        <p:txBody>
          <a:bodyPr wrap="square">
            <a:spAutoFit/>
          </a:bodyPr>
          <a:lstStyle/>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Dow Jones Sustainability World Index 2021</a:t>
            </a:r>
          </a:p>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By S&amp;P Global </a:t>
            </a:r>
          </a:p>
        </p:txBody>
      </p:sp>
      <p:pic>
        <p:nvPicPr>
          <p:cNvPr id="26" name="Picture 2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141187" y="3096309"/>
            <a:ext cx="1060931" cy="875204"/>
          </a:xfrm>
          <a:prstGeom prst="rect">
            <a:avLst/>
          </a:prstGeom>
        </p:spPr>
      </p:pic>
      <p:sp>
        <p:nvSpPr>
          <p:cNvPr id="24" name="TextBox 8"/>
          <p:cNvSpPr txBox="1">
            <a:spLocks noChangeArrowheads="1"/>
          </p:cNvSpPr>
          <p:nvPr/>
        </p:nvSpPr>
        <p:spPr bwMode="auto">
          <a:xfrm>
            <a:off x="539552" y="4049561"/>
            <a:ext cx="2170783" cy="438582"/>
          </a:xfrm>
          <a:prstGeom prst="rect">
            <a:avLst/>
          </a:prstGeom>
          <a:noFill/>
          <a:ln w="9525">
            <a:noFill/>
            <a:miter lim="800000"/>
            <a:headEnd/>
            <a:tailEnd/>
          </a:ln>
        </p:spPr>
        <p:txBody>
          <a:bodyPr wrap="square">
            <a:spAutoFit/>
          </a:bodyPr>
          <a:lstStyle/>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2017 - 2021</a:t>
            </a:r>
          </a:p>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Listed in the FTSE4Good Emerging Index, part of London Stock Exchange Group </a:t>
            </a:r>
          </a:p>
        </p:txBody>
      </p:sp>
      <p:sp>
        <p:nvSpPr>
          <p:cNvPr id="33" name="Rectangle 32"/>
          <p:cNvSpPr/>
          <p:nvPr/>
        </p:nvSpPr>
        <p:spPr>
          <a:xfrm>
            <a:off x="2843808" y="2291117"/>
            <a:ext cx="2092914" cy="438582"/>
          </a:xfrm>
          <a:prstGeom prst="rect">
            <a:avLst/>
          </a:prstGeom>
        </p:spPr>
        <p:txBody>
          <a:bodyPr wrap="square">
            <a:spAutoFit/>
          </a:bodyPr>
          <a:lstStyle/>
          <a:p>
            <a:pPr algn="ctr"/>
            <a:r>
              <a:rPr lang="en-US" sz="750" b="1" dirty="0">
                <a:solidFill>
                  <a:schemeClr val="tx1">
                    <a:lumMod val="75000"/>
                    <a:lumOff val="25000"/>
                  </a:schemeClr>
                </a:solidFill>
                <a:latin typeface="DeltaSans" panose="020B0502030000000004" pitchFamily="34" charset="0"/>
                <a:ea typeface="DeltaSans" panose="020B0502030000000004" pitchFamily="34" charset="0"/>
              </a:rPr>
              <a:t>ASEAN Energy Awards 2020</a:t>
            </a:r>
          </a:p>
          <a:p>
            <a:pPr algn="ctr"/>
            <a:r>
              <a:rPr lang="en-US" sz="750" b="1" dirty="0">
                <a:solidFill>
                  <a:schemeClr val="tx1">
                    <a:lumMod val="75000"/>
                    <a:lumOff val="25000"/>
                  </a:schemeClr>
                </a:solidFill>
                <a:latin typeface="DeltaSans" panose="020B0502030000000004" pitchFamily="34" charset="0"/>
                <a:ea typeface="DeltaSans" panose="020B0502030000000004" pitchFamily="34" charset="0"/>
              </a:rPr>
              <a:t>Large Industry- Energy Management</a:t>
            </a:r>
          </a:p>
          <a:p>
            <a:pPr algn="ctr"/>
            <a:r>
              <a:rPr lang="en-US" sz="750" b="1" dirty="0">
                <a:solidFill>
                  <a:schemeClr val="tx1">
                    <a:lumMod val="75000"/>
                    <a:lumOff val="25000"/>
                  </a:schemeClr>
                </a:solidFill>
                <a:latin typeface="DeltaSans" panose="020B0502030000000004" pitchFamily="34" charset="0"/>
                <a:ea typeface="DeltaSans" panose="020B0502030000000004" pitchFamily="34" charset="0"/>
              </a:rPr>
              <a:t>By ASEAN Centre for Energy</a:t>
            </a:r>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61052" y="2857690"/>
            <a:ext cx="344800" cy="1128179"/>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392799" y="2901085"/>
            <a:ext cx="818529" cy="1041387"/>
          </a:xfrm>
          <a:prstGeom prst="rect">
            <a:avLst/>
          </a:prstGeom>
        </p:spPr>
      </p:pic>
      <p:pic>
        <p:nvPicPr>
          <p:cNvPr id="28674" name="Picture 2" descr="ดัชนี FTSE4Good Index 2019"/>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27965" t="20298" r="28035" b="17138"/>
          <a:stretch/>
        </p:blipFill>
        <p:spPr bwMode="auto">
          <a:xfrm>
            <a:off x="1036248" y="2946909"/>
            <a:ext cx="1108588" cy="10246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6"/>
          <a:stretch>
            <a:fillRect/>
          </a:stretch>
        </p:blipFill>
        <p:spPr>
          <a:xfrm>
            <a:off x="7447215" y="1121508"/>
            <a:ext cx="866029" cy="1169609"/>
          </a:xfrm>
          <a:prstGeom prst="rect">
            <a:avLst/>
          </a:prstGeom>
        </p:spPr>
      </p:pic>
      <p:pic>
        <p:nvPicPr>
          <p:cNvPr id="25" name="Picture 2" descr="Delta DJSI 2021">
            <a:extLst>
              <a:ext uri="{FF2B5EF4-FFF2-40B4-BE49-F238E27FC236}">
                <a16:creationId xmlns:a16="http://schemas.microsoft.com/office/drawing/2014/main" id="{48CFD58A-6CED-4E66-9E39-1427DC03E79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1120" y="1203488"/>
            <a:ext cx="1613193" cy="1048495"/>
          </a:xfrm>
          <a:prstGeom prst="rect">
            <a:avLst/>
          </a:prstGeom>
          <a:noFill/>
          <a:extLst>
            <a:ext uri="{909E8E84-426E-40DD-AFC4-6F175D3DCCD1}">
              <a14:hiddenFill xmlns:a14="http://schemas.microsoft.com/office/drawing/2010/main">
                <a:solidFill>
                  <a:srgbClr val="FFFFFF"/>
                </a:solidFill>
              </a14:hiddenFill>
            </a:ext>
          </a:extLst>
        </p:spPr>
      </p:pic>
      <p:sp>
        <p:nvSpPr>
          <p:cNvPr id="27" name="Footer Placeholder 4">
            <a:extLst>
              <a:ext uri="{FF2B5EF4-FFF2-40B4-BE49-F238E27FC236}">
                <a16:creationId xmlns:a16="http://schemas.microsoft.com/office/drawing/2014/main" id="{95980103-6F75-43AC-9A8C-A5F68220D277}"/>
              </a:ext>
            </a:extLst>
          </p:cNvPr>
          <p:cNvSpPr>
            <a:spLocks noGrp="1"/>
          </p:cNvSpPr>
          <p:nvPr>
            <p:ph type="ftr" sz="quarter" idx="11"/>
          </p:nvPr>
        </p:nvSpPr>
        <p:spPr>
          <a:xfrm>
            <a:off x="588177" y="4643975"/>
            <a:ext cx="1228749" cy="328071"/>
          </a:xfrm>
        </p:spPr>
        <p:txBody>
          <a:bodyPr/>
          <a:lstStyle/>
          <a:p>
            <a:r>
              <a:rPr lang="en-US"/>
              <a:t>Delta Confidential</a:t>
            </a:r>
          </a:p>
        </p:txBody>
      </p:sp>
      <p:sp>
        <p:nvSpPr>
          <p:cNvPr id="28" name="Slide Number Placeholder 5">
            <a:extLst>
              <a:ext uri="{FF2B5EF4-FFF2-40B4-BE49-F238E27FC236}">
                <a16:creationId xmlns:a16="http://schemas.microsoft.com/office/drawing/2014/main" id="{6E232CAC-94C1-41E3-A5C8-43ABCC399814}"/>
              </a:ext>
            </a:extLst>
          </p:cNvPr>
          <p:cNvSpPr>
            <a:spLocks noGrp="1"/>
          </p:cNvSpPr>
          <p:nvPr>
            <p:ph type="sldNum" sz="quarter" idx="12"/>
          </p:nvPr>
        </p:nvSpPr>
        <p:spPr>
          <a:xfrm>
            <a:off x="304800" y="4621096"/>
            <a:ext cx="372094" cy="350951"/>
          </a:xfrm>
        </p:spPr>
        <p:txBody>
          <a:bodyPr/>
          <a:lstStyle/>
          <a:p>
            <a:fld id="{81BD21A8-5E88-4AE4-993C-2D76760CAD3D}" type="slidenum">
              <a:rPr lang="en-US" smtClean="0"/>
              <a:pPr/>
              <a:t>105</a:t>
            </a:fld>
            <a:endParaRPr lang="en-US"/>
          </a:p>
        </p:txBody>
      </p:sp>
      <p:pic>
        <p:nvPicPr>
          <p:cNvPr id="30" name="Picture 29" descr="A picture containing text, businesscard&#10;&#10;Description automatically generated">
            <a:extLst>
              <a:ext uri="{FF2B5EF4-FFF2-40B4-BE49-F238E27FC236}">
                <a16:creationId xmlns:a16="http://schemas.microsoft.com/office/drawing/2014/main" id="{0A03020F-2D16-494A-88F7-27E4D07C48B6}"/>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463014" y="1164189"/>
            <a:ext cx="854501" cy="1093939"/>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13DA18AE-951A-4763-80E7-7E8D173CA58D}"/>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5564872" y="804514"/>
            <a:ext cx="901013" cy="1351849"/>
          </a:xfrm>
          <a:prstGeom prst="rect">
            <a:avLst/>
          </a:prstGeom>
        </p:spPr>
      </p:pic>
      <p:pic>
        <p:nvPicPr>
          <p:cNvPr id="38" name="Picture 37" descr="A picture containing text&#10;&#10;Description automatically generated">
            <a:extLst>
              <a:ext uri="{FF2B5EF4-FFF2-40B4-BE49-F238E27FC236}">
                <a16:creationId xmlns:a16="http://schemas.microsoft.com/office/drawing/2014/main" id="{D83B39D6-0559-4BE4-B9EE-3B34A509236A}"/>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5220072" y="989974"/>
            <a:ext cx="901013" cy="1351849"/>
          </a:xfrm>
          <a:prstGeom prst="rect">
            <a:avLst/>
          </a:prstGeom>
        </p:spPr>
      </p:pic>
    </p:spTree>
    <p:extLst>
      <p:ext uri="{BB962C8B-B14F-4D97-AF65-F5344CB8AC3E}">
        <p14:creationId xmlns:p14="http://schemas.microsoft.com/office/powerpoint/2010/main" val="2214168925"/>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bwMode="auto">
          <a:xfrm>
            <a:off x="1979712" y="285750"/>
            <a:ext cx="5194101" cy="359093"/>
          </a:xfrm>
          <a:prstGeom prst="rect">
            <a:avLst/>
          </a:prstGeom>
          <a:noFill/>
          <a:ln w="9525">
            <a:noFill/>
            <a:miter lim="800000"/>
            <a:headEnd/>
            <a:tailEnd/>
          </a:ln>
        </p:spPr>
        <p:txBody>
          <a:bodyPr/>
          <a:lstStyle/>
          <a:p>
            <a:pPr algn="ctr" eaLnBrk="0" hangingPunct="0">
              <a:defRPr/>
            </a:pPr>
            <a:r>
              <a:rPr kumimoji="0" lang="en-US" altLang="zh-TW" sz="2400" b="1" dirty="0">
                <a:solidFill>
                  <a:srgbClr val="0087DC"/>
                </a:solidFill>
                <a:latin typeface="DeltaSans" panose="020B0502030000000004" pitchFamily="34" charset="0"/>
                <a:ea typeface="DeltaSans" panose="020B0502030000000004" pitchFamily="34" charset="0"/>
                <a:cs typeface="+mj-cs"/>
              </a:rPr>
              <a:t>Where You Can Find Us</a:t>
            </a:r>
          </a:p>
        </p:txBody>
      </p:sp>
      <p:sp>
        <p:nvSpPr>
          <p:cNvPr id="27" name="Footer Placeholder 4">
            <a:extLst>
              <a:ext uri="{FF2B5EF4-FFF2-40B4-BE49-F238E27FC236}">
                <a16:creationId xmlns:a16="http://schemas.microsoft.com/office/drawing/2014/main" id="{95980103-6F75-43AC-9A8C-A5F68220D277}"/>
              </a:ext>
            </a:extLst>
          </p:cNvPr>
          <p:cNvSpPr>
            <a:spLocks noGrp="1"/>
          </p:cNvSpPr>
          <p:nvPr>
            <p:ph type="ftr" sz="quarter" idx="11"/>
          </p:nvPr>
        </p:nvSpPr>
        <p:spPr>
          <a:xfrm>
            <a:off x="588177" y="4643975"/>
            <a:ext cx="1228749" cy="328071"/>
          </a:xfrm>
        </p:spPr>
        <p:txBody>
          <a:bodyPr/>
          <a:lstStyle/>
          <a:p>
            <a:r>
              <a:rPr lang="en-US"/>
              <a:t>Delta Confidential</a:t>
            </a:r>
          </a:p>
        </p:txBody>
      </p:sp>
      <p:sp>
        <p:nvSpPr>
          <p:cNvPr id="28" name="Slide Number Placeholder 5">
            <a:extLst>
              <a:ext uri="{FF2B5EF4-FFF2-40B4-BE49-F238E27FC236}">
                <a16:creationId xmlns:a16="http://schemas.microsoft.com/office/drawing/2014/main" id="{6E232CAC-94C1-41E3-A5C8-43ABCC399814}"/>
              </a:ext>
            </a:extLst>
          </p:cNvPr>
          <p:cNvSpPr>
            <a:spLocks noGrp="1"/>
          </p:cNvSpPr>
          <p:nvPr>
            <p:ph type="sldNum" sz="quarter" idx="12"/>
          </p:nvPr>
        </p:nvSpPr>
        <p:spPr>
          <a:xfrm>
            <a:off x="304800" y="4621096"/>
            <a:ext cx="372094" cy="350951"/>
          </a:xfrm>
        </p:spPr>
        <p:txBody>
          <a:bodyPr/>
          <a:lstStyle/>
          <a:p>
            <a:fld id="{81BD21A8-5E88-4AE4-993C-2D76760CAD3D}" type="slidenum">
              <a:rPr lang="en-US" smtClean="0"/>
              <a:pPr/>
              <a:t>106</a:t>
            </a:fld>
            <a:endParaRPr lang="en-US"/>
          </a:p>
        </p:txBody>
      </p:sp>
      <p:sp>
        <p:nvSpPr>
          <p:cNvPr id="29" name="TextBox 28">
            <a:extLst>
              <a:ext uri="{FF2B5EF4-FFF2-40B4-BE49-F238E27FC236}">
                <a16:creationId xmlns:a16="http://schemas.microsoft.com/office/drawing/2014/main" id="{871BB132-59A8-4BE2-80EC-7383CF4FBA2C}"/>
              </a:ext>
            </a:extLst>
          </p:cNvPr>
          <p:cNvSpPr txBox="1"/>
          <p:nvPr/>
        </p:nvSpPr>
        <p:spPr>
          <a:xfrm>
            <a:off x="3275856" y="932614"/>
            <a:ext cx="2574032" cy="369332"/>
          </a:xfrm>
          <a:prstGeom prst="rect">
            <a:avLst/>
          </a:prstGeom>
          <a:noFill/>
        </p:spPr>
        <p:txBody>
          <a:bodyPr wrap="square">
            <a:spAutoFit/>
          </a:bodyPr>
          <a:lstStyle/>
          <a:p>
            <a:pPr algn="ctr"/>
            <a:r>
              <a:rPr lang="en-US" dirty="0"/>
              <a:t>www.deltathailand.com </a:t>
            </a:r>
          </a:p>
        </p:txBody>
      </p:sp>
      <p:pic>
        <p:nvPicPr>
          <p:cNvPr id="30" name="Picture 29">
            <a:extLst>
              <a:ext uri="{FF2B5EF4-FFF2-40B4-BE49-F238E27FC236}">
                <a16:creationId xmlns:a16="http://schemas.microsoft.com/office/drawing/2014/main" id="{C8436852-B14F-4BE6-8549-D4A79CCE614D}"/>
              </a:ext>
            </a:extLst>
          </p:cNvPr>
          <p:cNvPicPr>
            <a:picLocks noChangeAspect="1"/>
          </p:cNvPicPr>
          <p:nvPr/>
        </p:nvPicPr>
        <p:blipFill rotWithShape="1">
          <a:blip r:embed="rId2"/>
          <a:srcRect r="43133"/>
          <a:stretch/>
        </p:blipFill>
        <p:spPr>
          <a:xfrm>
            <a:off x="2047322" y="1743015"/>
            <a:ext cx="4770276" cy="1116745"/>
          </a:xfrm>
          <a:prstGeom prst="rect">
            <a:avLst/>
          </a:prstGeom>
        </p:spPr>
      </p:pic>
      <p:pic>
        <p:nvPicPr>
          <p:cNvPr id="35" name="Picture 34">
            <a:extLst>
              <a:ext uri="{FF2B5EF4-FFF2-40B4-BE49-F238E27FC236}">
                <a16:creationId xmlns:a16="http://schemas.microsoft.com/office/drawing/2014/main" id="{D0A0B03C-364C-4DE1-B28C-FE5E89D2679B}"/>
              </a:ext>
            </a:extLst>
          </p:cNvPr>
          <p:cNvPicPr>
            <a:picLocks noChangeAspect="1"/>
          </p:cNvPicPr>
          <p:nvPr/>
        </p:nvPicPr>
        <p:blipFill>
          <a:blip r:embed="rId3"/>
          <a:stretch>
            <a:fillRect/>
          </a:stretch>
        </p:blipFill>
        <p:spPr>
          <a:xfrm>
            <a:off x="4860032" y="3135262"/>
            <a:ext cx="1007572" cy="1010017"/>
          </a:xfrm>
          <a:prstGeom prst="rect">
            <a:avLst/>
          </a:prstGeom>
        </p:spPr>
      </p:pic>
      <p:pic>
        <p:nvPicPr>
          <p:cNvPr id="36" name="Picture 35">
            <a:extLst>
              <a:ext uri="{FF2B5EF4-FFF2-40B4-BE49-F238E27FC236}">
                <a16:creationId xmlns:a16="http://schemas.microsoft.com/office/drawing/2014/main" id="{D557D117-790C-4463-A729-BE6BB636CF24}"/>
              </a:ext>
            </a:extLst>
          </p:cNvPr>
          <p:cNvPicPr>
            <a:picLocks noChangeAspect="1"/>
          </p:cNvPicPr>
          <p:nvPr/>
        </p:nvPicPr>
        <p:blipFill rotWithShape="1">
          <a:blip r:embed="rId2"/>
          <a:srcRect l="65352" r="21478"/>
          <a:stretch/>
        </p:blipFill>
        <p:spPr>
          <a:xfrm>
            <a:off x="2987824" y="3063168"/>
            <a:ext cx="1104804" cy="1116745"/>
          </a:xfrm>
          <a:prstGeom prst="rect">
            <a:avLst/>
          </a:prstGeom>
        </p:spPr>
      </p:pic>
    </p:spTree>
    <p:extLst>
      <p:ext uri="{BB962C8B-B14F-4D97-AF65-F5344CB8AC3E}">
        <p14:creationId xmlns:p14="http://schemas.microsoft.com/office/powerpoint/2010/main" val="2753528048"/>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846955-F2E5-4892-A353-869EC4F7D95B}"/>
              </a:ext>
            </a:extLst>
          </p:cNvPr>
          <p:cNvSpPr>
            <a:spLocks noGrp="1"/>
          </p:cNvSpPr>
          <p:nvPr>
            <p:ph type="ctrTitle"/>
          </p:nvPr>
        </p:nvSpPr>
        <p:spPr/>
        <p:txBody>
          <a:bodyPr/>
          <a:lstStyle/>
          <a:p>
            <a:r>
              <a:rPr lang="en-US" dirty="0">
                <a:latin typeface="DeltaSans" panose="020B0502030000000004" pitchFamily="34" charset="0"/>
                <a:ea typeface="DeltaSans" panose="020B0502030000000004" pitchFamily="34" charset="0"/>
              </a:rPr>
              <a:t>Smarter. Greener. Together.</a:t>
            </a:r>
            <a:r>
              <a:rPr lang="en-US" dirty="0"/>
              <a:t/>
            </a:r>
            <a:br>
              <a:rPr lang="en-US" dirty="0"/>
            </a:br>
            <a:endParaRPr lang="en-US" dirty="0"/>
          </a:p>
        </p:txBody>
      </p:sp>
    </p:spTree>
    <p:extLst>
      <p:ext uri="{BB962C8B-B14F-4D97-AF65-F5344CB8AC3E}">
        <p14:creationId xmlns:p14="http://schemas.microsoft.com/office/powerpoint/2010/main" val="746707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a:latin typeface="DeltaSans" panose="020B0502030000000004" pitchFamily="34" charset="0"/>
                <a:ea typeface="DeltaSans" panose="020B0502030000000004" pitchFamily="34" charset="0"/>
              </a:rPr>
              <a:t>Keywords</a:t>
            </a: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11</a:t>
            </a:fld>
            <a:endParaRPr lang="en-US" dirty="0"/>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17498" y="674292"/>
            <a:ext cx="8350155" cy="784830"/>
          </a:xfrm>
          <a:prstGeom prst="rect">
            <a:avLst/>
          </a:prstGeom>
        </p:spPr>
        <p:txBody>
          <a:bodyPr wrap="square">
            <a:spAutoFit/>
          </a:bodyPr>
          <a:lstStyle/>
          <a:p>
            <a:r>
              <a:rPr lang="en-US" sz="1500" dirty="0">
                <a:latin typeface="DeltaSans" panose="020B0502030000000004"/>
              </a:rPr>
              <a:t>Keywords are predefined, reserved identifiers that have special meanings to the compiler. They cannot be used as identifiers in your program unless they include @ as a prefix. For example, @if is a valid identifier, but if is not because if is a keyword.</a:t>
            </a:r>
          </a:p>
        </p:txBody>
      </p:sp>
      <p:pic>
        <p:nvPicPr>
          <p:cNvPr id="4" name="Picture 3"/>
          <p:cNvPicPr>
            <a:picLocks noChangeAspect="1"/>
          </p:cNvPicPr>
          <p:nvPr/>
        </p:nvPicPr>
        <p:blipFill>
          <a:blip r:embed="rId2"/>
          <a:stretch>
            <a:fillRect/>
          </a:stretch>
        </p:blipFill>
        <p:spPr>
          <a:xfrm>
            <a:off x="2555776" y="1405221"/>
            <a:ext cx="3986386" cy="3773321"/>
          </a:xfrm>
          <a:prstGeom prst="rect">
            <a:avLst/>
          </a:prstGeom>
        </p:spPr>
      </p:pic>
    </p:spTree>
    <p:extLst>
      <p:ext uri="{BB962C8B-B14F-4D97-AF65-F5344CB8AC3E}">
        <p14:creationId xmlns:p14="http://schemas.microsoft.com/office/powerpoint/2010/main" val="12515642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a:latin typeface="DeltaSans" panose="020B0502030000000004" pitchFamily="34" charset="0"/>
                <a:ea typeface="DeltaSans" panose="020B0502030000000004" pitchFamily="34" charset="0"/>
              </a:rPr>
              <a:t>Predefined Data Types in C#</a:t>
            </a: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12</a:t>
            </a:fld>
            <a:endParaRPr lang="en-US" dirty="0"/>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a:srcRect b="43595"/>
          <a:stretch/>
        </p:blipFill>
        <p:spPr>
          <a:xfrm>
            <a:off x="179512" y="833956"/>
            <a:ext cx="4336357" cy="3033938"/>
          </a:xfrm>
          <a:prstGeom prst="rect">
            <a:avLst/>
          </a:prstGeom>
        </p:spPr>
      </p:pic>
      <p:pic>
        <p:nvPicPr>
          <p:cNvPr id="12" name="Picture 11"/>
          <p:cNvPicPr>
            <a:picLocks noChangeAspect="1"/>
          </p:cNvPicPr>
          <p:nvPr/>
        </p:nvPicPr>
        <p:blipFill rotWithShape="1">
          <a:blip r:embed="rId2"/>
          <a:srcRect t="54949"/>
          <a:stretch/>
        </p:blipFill>
        <p:spPr>
          <a:xfrm>
            <a:off x="4590728" y="1138136"/>
            <a:ext cx="4336357" cy="2423251"/>
          </a:xfrm>
          <a:prstGeom prst="rect">
            <a:avLst/>
          </a:prstGeom>
        </p:spPr>
      </p:pic>
      <p:pic>
        <p:nvPicPr>
          <p:cNvPr id="14" name="Picture 13"/>
          <p:cNvPicPr>
            <a:picLocks noChangeAspect="1"/>
          </p:cNvPicPr>
          <p:nvPr/>
        </p:nvPicPr>
        <p:blipFill rotWithShape="1">
          <a:blip r:embed="rId2"/>
          <a:srcRect b="94645"/>
          <a:stretch/>
        </p:blipFill>
        <p:spPr>
          <a:xfrm>
            <a:off x="4590728" y="850104"/>
            <a:ext cx="4336357" cy="288032"/>
          </a:xfrm>
          <a:prstGeom prst="rect">
            <a:avLst/>
          </a:prstGeom>
        </p:spPr>
      </p:pic>
    </p:spTree>
    <p:extLst>
      <p:ext uri="{BB962C8B-B14F-4D97-AF65-F5344CB8AC3E}">
        <p14:creationId xmlns:p14="http://schemas.microsoft.com/office/powerpoint/2010/main" val="28421911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a:latin typeface="DeltaSans" panose="020B0502030000000004" pitchFamily="34" charset="0"/>
                <a:ea typeface="DeltaSans" panose="020B0502030000000004" pitchFamily="34" charset="0"/>
              </a:rPr>
              <a:t>Basic Variables</a:t>
            </a: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13</a:t>
            </a:fld>
            <a:endParaRPr lang="en-US" dirty="0"/>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89045" y="703880"/>
            <a:ext cx="4572000" cy="323165"/>
          </a:xfrm>
          <a:prstGeom prst="rect">
            <a:avLst/>
          </a:prstGeom>
        </p:spPr>
        <p:txBody>
          <a:bodyPr>
            <a:spAutoFit/>
          </a:bodyPr>
          <a:lstStyle/>
          <a:p>
            <a:r>
              <a:rPr lang="en-US" sz="1500" b="1" dirty="0" smtClean="0">
                <a:latin typeface="DeltaSans" panose="020B0502030000000004"/>
              </a:rPr>
              <a:t>Common </a:t>
            </a:r>
            <a:r>
              <a:rPr lang="en-US" sz="1500" b="1" dirty="0">
                <a:latin typeface="DeltaSans" panose="020B0502030000000004"/>
              </a:rPr>
              <a:t>Types </a:t>
            </a:r>
            <a:endParaRPr lang="en-US" sz="1500" dirty="0">
              <a:latin typeface="DeltaSans" panose="020B0502030000000004"/>
            </a:endParaRPr>
          </a:p>
        </p:txBody>
      </p:sp>
      <p:sp>
        <p:nvSpPr>
          <p:cNvPr id="13" name="Rectangle 12"/>
          <p:cNvSpPr/>
          <p:nvPr/>
        </p:nvSpPr>
        <p:spPr>
          <a:xfrm>
            <a:off x="489044" y="1028986"/>
            <a:ext cx="8350155" cy="553998"/>
          </a:xfrm>
          <a:prstGeom prst="rect">
            <a:avLst/>
          </a:prstGeom>
        </p:spPr>
        <p:txBody>
          <a:bodyPr wrap="square">
            <a:spAutoFit/>
          </a:bodyPr>
          <a:lstStyle/>
          <a:p>
            <a:r>
              <a:rPr lang="en-US" sz="1500" dirty="0">
                <a:latin typeface="DeltaSans" panose="020B0502030000000004"/>
              </a:rPr>
              <a:t>These are the variable types that you will be using most often when you are creating applications. </a:t>
            </a:r>
          </a:p>
        </p:txBody>
      </p:sp>
      <p:sp>
        <p:nvSpPr>
          <p:cNvPr id="16" name="Rounded Rectangle 15"/>
          <p:cNvSpPr/>
          <p:nvPr/>
        </p:nvSpPr>
        <p:spPr>
          <a:xfrm>
            <a:off x="521464" y="1716683"/>
            <a:ext cx="7848872" cy="102424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500" b="1" dirty="0">
                <a:latin typeface="DeltaSans" panose="020B0502030000000004"/>
              </a:rPr>
              <a:t>string </a:t>
            </a:r>
            <a:endParaRPr lang="en-US" sz="1500" dirty="0">
              <a:latin typeface="DeltaSans" panose="020B0502030000000004"/>
            </a:endParaRPr>
          </a:p>
          <a:p>
            <a:r>
              <a:rPr lang="en-US" sz="1500" b="1" dirty="0">
                <a:latin typeface="DeltaSans" panose="020B0502030000000004"/>
              </a:rPr>
              <a:t>Explanation</a:t>
            </a:r>
            <a:r>
              <a:rPr lang="en-US" sz="1500" dirty="0">
                <a:latin typeface="DeltaSans" panose="020B0502030000000004"/>
              </a:rPr>
              <a:t>: Holds up to two billion Unicode characters. Basically, any character(s) you want in between double quotes. </a:t>
            </a:r>
          </a:p>
          <a:p>
            <a:r>
              <a:rPr lang="en-US" sz="1500" b="1" dirty="0">
                <a:latin typeface="DeltaSans" panose="020B0502030000000004"/>
              </a:rPr>
              <a:t>Example Values</a:t>
            </a:r>
            <a:r>
              <a:rPr lang="en-US" sz="1500" dirty="0">
                <a:latin typeface="DeltaSans" panose="020B0502030000000004"/>
              </a:rPr>
              <a:t>: “Hello World”, “1”, “Anything I ^#@&amp;* want!”, “” </a:t>
            </a:r>
          </a:p>
        </p:txBody>
      </p:sp>
      <p:sp>
        <p:nvSpPr>
          <p:cNvPr id="18" name="Rounded Rectangle 17"/>
          <p:cNvSpPr/>
          <p:nvPr/>
        </p:nvSpPr>
        <p:spPr>
          <a:xfrm>
            <a:off x="489044" y="2874631"/>
            <a:ext cx="7848872" cy="92125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500" b="1" dirty="0">
                <a:latin typeface="DeltaSans" panose="020B0502030000000004"/>
              </a:rPr>
              <a:t>bool </a:t>
            </a:r>
            <a:endParaRPr lang="en-US" sz="1500" dirty="0">
              <a:latin typeface="DeltaSans" panose="020B0502030000000004"/>
            </a:endParaRPr>
          </a:p>
          <a:p>
            <a:r>
              <a:rPr lang="en-US" sz="1500" b="1" dirty="0">
                <a:latin typeface="DeltaSans" panose="020B0502030000000004"/>
              </a:rPr>
              <a:t>Explanation</a:t>
            </a:r>
            <a:r>
              <a:rPr lang="en-US" sz="1500" dirty="0">
                <a:latin typeface="DeltaSans" panose="020B0502030000000004"/>
              </a:rPr>
              <a:t>: Holds either true or false. </a:t>
            </a:r>
          </a:p>
          <a:p>
            <a:r>
              <a:rPr lang="en-US" sz="1500" b="1" dirty="0">
                <a:latin typeface="DeltaSans" panose="020B0502030000000004"/>
              </a:rPr>
              <a:t>Example Values</a:t>
            </a:r>
            <a:r>
              <a:rPr lang="en-US" sz="1500" dirty="0">
                <a:latin typeface="DeltaSans" panose="020B0502030000000004"/>
              </a:rPr>
              <a:t>: true, false </a:t>
            </a:r>
          </a:p>
        </p:txBody>
      </p:sp>
    </p:spTree>
    <p:extLst>
      <p:ext uri="{BB962C8B-B14F-4D97-AF65-F5344CB8AC3E}">
        <p14:creationId xmlns:p14="http://schemas.microsoft.com/office/powerpoint/2010/main" val="1027049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a:latin typeface="DeltaSans" panose="020B0502030000000004" pitchFamily="34" charset="0"/>
                <a:ea typeface="DeltaSans" panose="020B0502030000000004" pitchFamily="34" charset="0"/>
              </a:rPr>
              <a:t>Basic Variables</a:t>
            </a: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14</a:t>
            </a:fld>
            <a:endParaRPr lang="en-US" dirty="0"/>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515785" y="860808"/>
            <a:ext cx="7848872" cy="115794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500" b="1" dirty="0" err="1" smtClean="0">
                <a:latin typeface="DeltaSans" panose="020B0502030000000004"/>
              </a:rPr>
              <a:t>int</a:t>
            </a:r>
            <a:r>
              <a:rPr lang="en-US" sz="1500" b="1" dirty="0" smtClean="0">
                <a:latin typeface="DeltaSans" panose="020B0502030000000004"/>
              </a:rPr>
              <a:t> </a:t>
            </a:r>
            <a:endParaRPr lang="en-US" sz="1500" dirty="0">
              <a:latin typeface="DeltaSans" panose="020B0502030000000004"/>
            </a:endParaRPr>
          </a:p>
          <a:p>
            <a:r>
              <a:rPr lang="en-US" sz="1500" b="1" dirty="0">
                <a:latin typeface="DeltaSans" panose="020B0502030000000004"/>
              </a:rPr>
              <a:t>Explanation</a:t>
            </a:r>
            <a:r>
              <a:rPr lang="en-US" sz="1500" dirty="0">
                <a:latin typeface="DeltaSans" panose="020B0502030000000004"/>
              </a:rPr>
              <a:t>: Holds a signed whole number that goes from roughly negative two billion to positive two billion. The number cannot have a decimal in it (thus, whole number). This is equivalent to Int32 and is 32-bit in size. </a:t>
            </a:r>
          </a:p>
          <a:p>
            <a:r>
              <a:rPr lang="en-US" sz="1500" b="1" dirty="0">
                <a:latin typeface="DeltaSans" panose="020B0502030000000004"/>
              </a:rPr>
              <a:t>Example Values</a:t>
            </a:r>
            <a:r>
              <a:rPr lang="en-US" sz="1500" dirty="0">
                <a:latin typeface="DeltaSans" panose="020B0502030000000004"/>
              </a:rPr>
              <a:t>: 586, -12, 0, 941 </a:t>
            </a:r>
          </a:p>
        </p:txBody>
      </p:sp>
      <p:sp>
        <p:nvSpPr>
          <p:cNvPr id="18" name="Rounded Rectangle 17"/>
          <p:cNvSpPr/>
          <p:nvPr/>
        </p:nvSpPr>
        <p:spPr>
          <a:xfrm>
            <a:off x="489045" y="2123885"/>
            <a:ext cx="7848872" cy="249721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500" b="1" dirty="0" smtClean="0">
                <a:latin typeface="DeltaSans" panose="020B0502030000000004"/>
              </a:rPr>
              <a:t>double </a:t>
            </a:r>
            <a:endParaRPr lang="en-US" sz="1500" dirty="0">
              <a:latin typeface="DeltaSans" panose="020B0502030000000004"/>
            </a:endParaRPr>
          </a:p>
          <a:p>
            <a:r>
              <a:rPr lang="en-US" sz="1500" b="1" dirty="0">
                <a:latin typeface="DeltaSans" panose="020B0502030000000004"/>
              </a:rPr>
              <a:t>Explanation</a:t>
            </a:r>
            <a:r>
              <a:rPr lang="en-US" sz="1500" dirty="0">
                <a:latin typeface="DeltaSans" panose="020B0502030000000004"/>
              </a:rPr>
              <a:t>: Holds a signed, possibly non-whole number that is 64-bit in size. A double is used for most non-whole number operations. The exception is for operations where extreme precision are needed such as financial transactions. The double type only holds significant digits to the 16th place after the decimal point – fine for practically anything except money and astrophysics. Basically, use double for any number that might have a decimal point in it unless that value represents money, in which case you should store that value in a decimal type. </a:t>
            </a:r>
          </a:p>
          <a:p>
            <a:r>
              <a:rPr lang="en-US" sz="1500" b="1" dirty="0">
                <a:latin typeface="DeltaSans" panose="020B0502030000000004"/>
              </a:rPr>
              <a:t>Example Values</a:t>
            </a:r>
            <a:r>
              <a:rPr lang="en-US" sz="1500" dirty="0">
                <a:latin typeface="DeltaSans" panose="020B0502030000000004"/>
              </a:rPr>
              <a:t>: 18.2514874, 21, -4.12 </a:t>
            </a:r>
          </a:p>
        </p:txBody>
      </p:sp>
    </p:spTree>
    <p:extLst>
      <p:ext uri="{BB962C8B-B14F-4D97-AF65-F5344CB8AC3E}">
        <p14:creationId xmlns:p14="http://schemas.microsoft.com/office/powerpoint/2010/main" val="26411260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a:latin typeface="DeltaSans" panose="020B0502030000000004" pitchFamily="34" charset="0"/>
                <a:ea typeface="DeltaSans" panose="020B0502030000000004" pitchFamily="34" charset="0"/>
              </a:rPr>
              <a:t>Basic Variables</a:t>
            </a: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15</a:t>
            </a:fld>
            <a:endParaRPr lang="en-US" dirty="0"/>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515785" y="627534"/>
            <a:ext cx="6000431" cy="201622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500" b="1" dirty="0" smtClean="0">
                <a:latin typeface="DeltaSans" panose="020B0502030000000004"/>
              </a:rPr>
              <a:t>decimal </a:t>
            </a:r>
            <a:endParaRPr lang="en-US" sz="1500" dirty="0">
              <a:latin typeface="DeltaSans" panose="020B0502030000000004"/>
            </a:endParaRPr>
          </a:p>
          <a:p>
            <a:r>
              <a:rPr lang="en-US" sz="1500" b="1" dirty="0">
                <a:latin typeface="DeltaSans" panose="020B0502030000000004"/>
              </a:rPr>
              <a:t>Explanation</a:t>
            </a:r>
            <a:r>
              <a:rPr lang="en-US" sz="1500" dirty="0">
                <a:latin typeface="DeltaSans" panose="020B0502030000000004"/>
              </a:rPr>
              <a:t>: Holds a signed, possibly non-whole number that is 128-bit in size. A decimal is used for the most precise number operations. It holds significant digits to 28 places after the decimal point. In practical terms, use the decimal type for all variables that are storing money values, otherwise use double. </a:t>
            </a:r>
          </a:p>
          <a:p>
            <a:r>
              <a:rPr lang="en-US" sz="1500" b="1" dirty="0">
                <a:latin typeface="DeltaSans" panose="020B0502030000000004"/>
              </a:rPr>
              <a:t>Example Values</a:t>
            </a:r>
            <a:r>
              <a:rPr lang="en-US" sz="1500" dirty="0">
                <a:latin typeface="DeltaSans" panose="020B0502030000000004"/>
              </a:rPr>
              <a:t>: 18.2514874, 21, -4.12 </a:t>
            </a:r>
          </a:p>
        </p:txBody>
      </p:sp>
      <p:sp>
        <p:nvSpPr>
          <p:cNvPr id="3" name="Rectangle 2"/>
          <p:cNvSpPr/>
          <p:nvPr/>
        </p:nvSpPr>
        <p:spPr>
          <a:xfrm>
            <a:off x="522249" y="2792583"/>
            <a:ext cx="4572000" cy="369332"/>
          </a:xfrm>
          <a:prstGeom prst="rect">
            <a:avLst/>
          </a:prstGeom>
        </p:spPr>
        <p:txBody>
          <a:bodyPr>
            <a:spAutoFit/>
          </a:bodyPr>
          <a:lstStyle/>
          <a:p>
            <a:r>
              <a:rPr lang="en-US" b="1" dirty="0" smtClean="0">
                <a:latin typeface="DeltaSans" panose="020B0502030000000004"/>
              </a:rPr>
              <a:t>Definitions</a:t>
            </a:r>
            <a:r>
              <a:rPr lang="en-US" b="1" dirty="0" smtClean="0">
                <a:latin typeface="Segoe UI" panose="020B0502040204020203" pitchFamily="34" charset="0"/>
              </a:rPr>
              <a:t> </a:t>
            </a:r>
            <a:endParaRPr lang="en-US" dirty="0"/>
          </a:p>
        </p:txBody>
      </p:sp>
      <p:sp>
        <p:nvSpPr>
          <p:cNvPr id="4" name="Rectangle 3"/>
          <p:cNvSpPr/>
          <p:nvPr/>
        </p:nvSpPr>
        <p:spPr>
          <a:xfrm>
            <a:off x="722817" y="3163433"/>
            <a:ext cx="5721391" cy="2631490"/>
          </a:xfrm>
          <a:prstGeom prst="rect">
            <a:avLst/>
          </a:prstGeom>
        </p:spPr>
        <p:txBody>
          <a:bodyPr wrap="square" numCol="3">
            <a:spAutoFit/>
          </a:bodyPr>
          <a:lstStyle/>
          <a:p>
            <a:r>
              <a:rPr lang="en-US" sz="1500" b="1" dirty="0" smtClean="0">
                <a:latin typeface="DeltaSans" panose="020B0502030000000004"/>
              </a:rPr>
              <a:t>signed </a:t>
            </a:r>
            <a:endParaRPr lang="en-US" sz="1500" dirty="0">
              <a:latin typeface="DeltaSans" panose="020B0502030000000004"/>
            </a:endParaRPr>
          </a:p>
          <a:p>
            <a:r>
              <a:rPr lang="en-US" sz="1500" dirty="0">
                <a:latin typeface="DeltaSans" panose="020B0502030000000004"/>
              </a:rPr>
              <a:t>A number that can be positive or negative. Unsigned would be a number that is positive only. </a:t>
            </a:r>
          </a:p>
          <a:p>
            <a:endParaRPr lang="en-US" sz="1500" dirty="0" smtClean="0">
              <a:latin typeface="DeltaSans" panose="020B0502030000000004"/>
            </a:endParaRPr>
          </a:p>
          <a:p>
            <a:endParaRPr lang="en-US" sz="1500" dirty="0">
              <a:latin typeface="DeltaSans" panose="020B0502030000000004"/>
            </a:endParaRPr>
          </a:p>
          <a:p>
            <a:endParaRPr lang="en-US" sz="1500" dirty="0" smtClean="0">
              <a:latin typeface="DeltaSans" panose="020B0502030000000004"/>
            </a:endParaRPr>
          </a:p>
          <a:p>
            <a:endParaRPr lang="en-US" sz="1500" b="1" dirty="0" smtClean="0">
              <a:latin typeface="DeltaSans" panose="020B0502030000000004"/>
            </a:endParaRPr>
          </a:p>
          <a:p>
            <a:endParaRPr lang="en-US" sz="1500" b="1" dirty="0">
              <a:latin typeface="DeltaSans" panose="020B0502030000000004"/>
            </a:endParaRPr>
          </a:p>
          <a:p>
            <a:r>
              <a:rPr lang="en-US" sz="1500" b="1" dirty="0" smtClean="0">
                <a:latin typeface="DeltaSans" panose="020B0502030000000004"/>
              </a:rPr>
              <a:t>bit </a:t>
            </a:r>
            <a:endParaRPr lang="en-US" sz="1500" dirty="0">
              <a:latin typeface="DeltaSans" panose="020B0502030000000004"/>
            </a:endParaRPr>
          </a:p>
          <a:p>
            <a:r>
              <a:rPr lang="en-US" sz="1500" dirty="0">
                <a:latin typeface="DeltaSans" panose="020B0502030000000004"/>
              </a:rPr>
              <a:t>A unit of size. For instance, 16-bit is 65,535 (unsigned) where 17-bit would be double that in size. </a:t>
            </a:r>
          </a:p>
          <a:p>
            <a:endParaRPr lang="en-US" sz="1500" dirty="0">
              <a:latin typeface="DeltaSans" panose="020B0502030000000004"/>
            </a:endParaRPr>
          </a:p>
          <a:p>
            <a:endParaRPr lang="en-US" sz="1500" dirty="0">
              <a:latin typeface="DeltaSans" panose="020B0502030000000004"/>
            </a:endParaRPr>
          </a:p>
          <a:p>
            <a:r>
              <a:rPr lang="en-US" sz="1500" dirty="0">
                <a:latin typeface="DeltaSans" panose="020B0502030000000004"/>
              </a:rPr>
              <a:t> </a:t>
            </a:r>
          </a:p>
          <a:p>
            <a:endParaRPr lang="en-US" sz="1500" b="1" dirty="0" smtClean="0">
              <a:latin typeface="DeltaSans" panose="020B0502030000000004"/>
            </a:endParaRPr>
          </a:p>
          <a:p>
            <a:r>
              <a:rPr lang="en-US" sz="1500" b="1" dirty="0" smtClean="0">
                <a:latin typeface="DeltaSans" panose="020B0502030000000004"/>
              </a:rPr>
              <a:t>object </a:t>
            </a:r>
            <a:endParaRPr lang="en-US" sz="1500" dirty="0">
              <a:latin typeface="DeltaSans" panose="020B0502030000000004"/>
            </a:endParaRPr>
          </a:p>
          <a:p>
            <a:r>
              <a:rPr lang="en-US" sz="1500" dirty="0">
                <a:latin typeface="DeltaSans" panose="020B0502030000000004"/>
              </a:rPr>
              <a:t>A variable type that indicates that any type can be stored inside of it. Typically used for unknown types. </a:t>
            </a:r>
          </a:p>
          <a:p>
            <a:endParaRPr lang="en-US" sz="1500" dirty="0">
              <a:latin typeface="DeltaSans" panose="020B0502030000000004"/>
            </a:endParaRPr>
          </a:p>
          <a:p>
            <a:endParaRPr lang="en-US" sz="1500" dirty="0">
              <a:latin typeface="DeltaSans" panose="020B0502030000000004"/>
            </a:endParaRPr>
          </a:p>
          <a:p>
            <a:r>
              <a:rPr lang="en-US" sz="1500" dirty="0">
                <a:latin typeface="DeltaSans" panose="020B0502030000000004"/>
              </a:rPr>
              <a:t> </a:t>
            </a:r>
          </a:p>
        </p:txBody>
      </p:sp>
      <p:pic>
        <p:nvPicPr>
          <p:cNvPr id="5" name="Picture 4"/>
          <p:cNvPicPr>
            <a:picLocks noChangeAspect="1"/>
          </p:cNvPicPr>
          <p:nvPr/>
        </p:nvPicPr>
        <p:blipFill>
          <a:blip r:embed="rId2"/>
          <a:stretch>
            <a:fillRect/>
          </a:stretch>
        </p:blipFill>
        <p:spPr>
          <a:xfrm>
            <a:off x="6727201" y="627534"/>
            <a:ext cx="1895786" cy="3877419"/>
          </a:xfrm>
          <a:prstGeom prst="rect">
            <a:avLst/>
          </a:prstGeom>
        </p:spPr>
      </p:pic>
    </p:spTree>
    <p:extLst>
      <p:ext uri="{BB962C8B-B14F-4D97-AF65-F5344CB8AC3E}">
        <p14:creationId xmlns:p14="http://schemas.microsoft.com/office/powerpoint/2010/main" val="34043212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a:latin typeface="DeltaSans" panose="020B0502030000000004" pitchFamily="34" charset="0"/>
                <a:ea typeface="DeltaSans" panose="020B0502030000000004" pitchFamily="34" charset="0"/>
              </a:rPr>
              <a:t>Conditionals</a:t>
            </a: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16</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458436" y="980853"/>
            <a:ext cx="2046325" cy="3340391"/>
          </a:xfrm>
          <a:prstGeom prst="rect">
            <a:avLst/>
          </a:prstGeom>
        </p:spPr>
      </p:pic>
      <p:sp>
        <p:nvSpPr>
          <p:cNvPr id="11" name="Rectangle 10"/>
          <p:cNvSpPr/>
          <p:nvPr/>
        </p:nvSpPr>
        <p:spPr>
          <a:xfrm>
            <a:off x="2627784" y="843558"/>
            <a:ext cx="6318448" cy="1338828"/>
          </a:xfrm>
          <a:prstGeom prst="rect">
            <a:avLst/>
          </a:prstGeom>
        </p:spPr>
        <p:txBody>
          <a:bodyPr wrap="square">
            <a:spAutoFit/>
          </a:bodyPr>
          <a:lstStyle/>
          <a:p>
            <a:r>
              <a:rPr lang="en-US" sz="1100" b="1" dirty="0" smtClean="0">
                <a:latin typeface="DeltaSans" panose="020B0502030000000004"/>
              </a:rPr>
              <a:t>If </a:t>
            </a:r>
            <a:r>
              <a:rPr lang="en-US" sz="1100" b="1" dirty="0">
                <a:latin typeface="DeltaSans" panose="020B0502030000000004"/>
              </a:rPr>
              <a:t>Statement </a:t>
            </a:r>
            <a:endParaRPr lang="en-US" sz="1100" dirty="0">
              <a:latin typeface="DeltaSans" panose="020B0502030000000004"/>
            </a:endParaRPr>
          </a:p>
          <a:p>
            <a:r>
              <a:rPr lang="en-US" sz="1000" dirty="0">
                <a:latin typeface="DeltaSans" panose="020B0502030000000004"/>
              </a:rPr>
              <a:t>Runs the code inside the curly braces in the event that the statement inside the parenthesis evaluates to true. Sometimes the </a:t>
            </a:r>
            <a:r>
              <a:rPr lang="en-US" sz="1000" i="1" dirty="0">
                <a:latin typeface="DeltaSans" panose="020B0502030000000004"/>
              </a:rPr>
              <a:t>if </a:t>
            </a:r>
            <a:r>
              <a:rPr lang="en-US" sz="1000" dirty="0">
                <a:latin typeface="DeltaSans" panose="020B0502030000000004"/>
              </a:rPr>
              <a:t>statement is paired with the </a:t>
            </a:r>
            <a:r>
              <a:rPr lang="en-US" sz="1000" i="1" dirty="0">
                <a:latin typeface="DeltaSans" panose="020B0502030000000004"/>
              </a:rPr>
              <a:t>else </a:t>
            </a:r>
            <a:r>
              <a:rPr lang="en-US" sz="1000" dirty="0">
                <a:latin typeface="DeltaSans" panose="020B0502030000000004"/>
              </a:rPr>
              <a:t>or </a:t>
            </a:r>
            <a:r>
              <a:rPr lang="en-US" sz="1000" i="1" dirty="0">
                <a:latin typeface="DeltaSans" panose="020B0502030000000004"/>
              </a:rPr>
              <a:t>if else </a:t>
            </a:r>
            <a:r>
              <a:rPr lang="en-US" sz="1000" dirty="0">
                <a:latin typeface="DeltaSans" panose="020B0502030000000004"/>
              </a:rPr>
              <a:t>statements. </a:t>
            </a:r>
          </a:p>
          <a:p>
            <a:r>
              <a:rPr lang="en-US" sz="1000" b="1" dirty="0">
                <a:latin typeface="DeltaSans" panose="020B0502030000000004"/>
              </a:rPr>
              <a:t>Example </a:t>
            </a:r>
            <a:endParaRPr lang="en-US" sz="1000" dirty="0">
              <a:latin typeface="DeltaSans" panose="020B0502030000000004"/>
            </a:endParaRPr>
          </a:p>
          <a:p>
            <a:r>
              <a:rPr lang="en-US" sz="1000" dirty="0">
                <a:latin typeface="DeltaSans" panose="020B0502030000000004"/>
              </a:rPr>
              <a:t>if (</a:t>
            </a:r>
            <a:r>
              <a:rPr lang="en-US" sz="1000" dirty="0" err="1">
                <a:latin typeface="DeltaSans" panose="020B0502030000000004"/>
              </a:rPr>
              <a:t>userAge</a:t>
            </a:r>
            <a:r>
              <a:rPr lang="en-US" sz="1000" dirty="0">
                <a:latin typeface="DeltaSans" panose="020B0502030000000004"/>
              </a:rPr>
              <a:t> == 15) </a:t>
            </a:r>
          </a:p>
          <a:p>
            <a:r>
              <a:rPr lang="en-US" sz="1000" dirty="0">
                <a:latin typeface="DeltaSans" panose="020B0502030000000004"/>
              </a:rPr>
              <a:t>{ </a:t>
            </a:r>
          </a:p>
          <a:p>
            <a:r>
              <a:rPr lang="en-US" sz="1000" dirty="0">
                <a:latin typeface="DeltaSans" panose="020B0502030000000004"/>
              </a:rPr>
              <a:t>// The user's age is 15 </a:t>
            </a:r>
          </a:p>
          <a:p>
            <a:r>
              <a:rPr lang="en-US" sz="1000" dirty="0">
                <a:latin typeface="DeltaSans" panose="020B0502030000000004"/>
              </a:rPr>
              <a:t>} </a:t>
            </a:r>
          </a:p>
        </p:txBody>
      </p:sp>
      <p:sp>
        <p:nvSpPr>
          <p:cNvPr id="12" name="Rectangle 11"/>
          <p:cNvSpPr/>
          <p:nvPr/>
        </p:nvSpPr>
        <p:spPr>
          <a:xfrm>
            <a:off x="2612916" y="2117969"/>
            <a:ext cx="5595631" cy="2877711"/>
          </a:xfrm>
          <a:prstGeom prst="rect">
            <a:avLst/>
          </a:prstGeom>
        </p:spPr>
        <p:txBody>
          <a:bodyPr wrap="square">
            <a:spAutoFit/>
          </a:bodyPr>
          <a:lstStyle/>
          <a:p>
            <a:r>
              <a:rPr lang="en-US" sz="1100" b="1" dirty="0" smtClean="0">
                <a:latin typeface="DeltaSans" panose="020B0502030000000004"/>
              </a:rPr>
              <a:t>Else </a:t>
            </a:r>
            <a:r>
              <a:rPr lang="en-US" sz="1100" b="1" dirty="0">
                <a:latin typeface="DeltaSans" panose="020B0502030000000004"/>
              </a:rPr>
              <a:t>Statement </a:t>
            </a:r>
            <a:endParaRPr lang="en-US" sz="1100" dirty="0">
              <a:latin typeface="DeltaSans" panose="020B0502030000000004"/>
            </a:endParaRPr>
          </a:p>
          <a:p>
            <a:r>
              <a:rPr lang="en-US" sz="1000" dirty="0">
                <a:latin typeface="DeltaSans" panose="020B0502030000000004"/>
              </a:rPr>
              <a:t>Must be attached to an </a:t>
            </a:r>
            <a:r>
              <a:rPr lang="en-US" sz="1000" i="1" dirty="0">
                <a:latin typeface="DeltaSans" panose="020B0502030000000004"/>
              </a:rPr>
              <a:t>if </a:t>
            </a:r>
            <a:r>
              <a:rPr lang="en-US" sz="1000" dirty="0">
                <a:latin typeface="DeltaSans" panose="020B0502030000000004"/>
              </a:rPr>
              <a:t>statement (but not required for an If statement to ex-</a:t>
            </a:r>
            <a:r>
              <a:rPr lang="en-US" sz="1000" dirty="0" err="1">
                <a:latin typeface="DeltaSans" panose="020B0502030000000004"/>
              </a:rPr>
              <a:t>ist</a:t>
            </a:r>
            <a:r>
              <a:rPr lang="en-US" sz="1000" dirty="0">
                <a:latin typeface="DeltaSans" panose="020B0502030000000004"/>
              </a:rPr>
              <a:t>). The code inside the curly braces runs only if the statement inside the </a:t>
            </a:r>
            <a:r>
              <a:rPr lang="en-US" sz="1000" i="1" dirty="0">
                <a:latin typeface="DeltaSans" panose="020B0502030000000004"/>
              </a:rPr>
              <a:t>if </a:t>
            </a:r>
            <a:r>
              <a:rPr lang="en-US" sz="1000" dirty="0">
                <a:latin typeface="DeltaSans" panose="020B0502030000000004"/>
              </a:rPr>
              <a:t>statement’s parenthesis evaluates to false. Instead of a direct else, an </a:t>
            </a:r>
            <a:r>
              <a:rPr lang="en-US" sz="1000" i="1" dirty="0">
                <a:latin typeface="DeltaSans" panose="020B0502030000000004"/>
              </a:rPr>
              <a:t>else if </a:t>
            </a:r>
            <a:r>
              <a:rPr lang="en-US" sz="1000" dirty="0">
                <a:latin typeface="DeltaSans" panose="020B0502030000000004"/>
              </a:rPr>
              <a:t>may be used to operate another </a:t>
            </a:r>
            <a:r>
              <a:rPr lang="en-US" sz="1000" i="1" dirty="0">
                <a:latin typeface="DeltaSans" panose="020B0502030000000004"/>
              </a:rPr>
              <a:t>if </a:t>
            </a:r>
            <a:r>
              <a:rPr lang="en-US" sz="1000" dirty="0">
                <a:latin typeface="DeltaSans" panose="020B0502030000000004"/>
              </a:rPr>
              <a:t>statement instead. These can be chained </a:t>
            </a:r>
            <a:r>
              <a:rPr lang="en-US" sz="1000" dirty="0" err="1">
                <a:latin typeface="DeltaSans" panose="020B0502030000000004"/>
              </a:rPr>
              <a:t>togeth-er</a:t>
            </a:r>
            <a:r>
              <a:rPr lang="en-US" sz="1000" dirty="0">
                <a:latin typeface="DeltaSans" panose="020B0502030000000004"/>
              </a:rPr>
              <a:t>. </a:t>
            </a:r>
          </a:p>
          <a:p>
            <a:r>
              <a:rPr lang="en-US" sz="1000" b="1" dirty="0">
                <a:latin typeface="DeltaSans" panose="020B0502030000000004"/>
              </a:rPr>
              <a:t>Example </a:t>
            </a:r>
            <a:endParaRPr lang="en-US" sz="1000" dirty="0">
              <a:latin typeface="DeltaSans" panose="020B0502030000000004"/>
            </a:endParaRPr>
          </a:p>
          <a:p>
            <a:r>
              <a:rPr lang="en-US" sz="1000" dirty="0">
                <a:latin typeface="DeltaSans" panose="020B0502030000000004"/>
              </a:rPr>
              <a:t>if (</a:t>
            </a:r>
            <a:r>
              <a:rPr lang="en-US" sz="1000" dirty="0" err="1">
                <a:latin typeface="DeltaSans" panose="020B0502030000000004"/>
              </a:rPr>
              <a:t>userAge</a:t>
            </a:r>
            <a:r>
              <a:rPr lang="en-US" sz="1000" dirty="0">
                <a:latin typeface="DeltaSans" panose="020B0502030000000004"/>
              </a:rPr>
              <a:t> == 15) </a:t>
            </a:r>
          </a:p>
          <a:p>
            <a:r>
              <a:rPr lang="en-US" sz="1000" dirty="0">
                <a:latin typeface="DeltaSans" panose="020B0502030000000004"/>
              </a:rPr>
              <a:t>{ </a:t>
            </a:r>
          </a:p>
          <a:p>
            <a:r>
              <a:rPr lang="en-US" sz="1000" dirty="0">
                <a:latin typeface="DeltaSans" panose="020B0502030000000004"/>
              </a:rPr>
              <a:t>// The user's age is 15 </a:t>
            </a:r>
          </a:p>
          <a:p>
            <a:r>
              <a:rPr lang="en-US" sz="1000" dirty="0">
                <a:latin typeface="DeltaSans" panose="020B0502030000000004"/>
              </a:rPr>
              <a:t>} </a:t>
            </a:r>
          </a:p>
          <a:p>
            <a:r>
              <a:rPr lang="en-US" sz="1000" dirty="0">
                <a:latin typeface="DeltaSans" panose="020B0502030000000004"/>
              </a:rPr>
              <a:t>else if (</a:t>
            </a:r>
            <a:r>
              <a:rPr lang="en-US" sz="1000" dirty="0" err="1">
                <a:latin typeface="DeltaSans" panose="020B0502030000000004"/>
              </a:rPr>
              <a:t>userAge</a:t>
            </a:r>
            <a:r>
              <a:rPr lang="en-US" sz="1000" dirty="0">
                <a:latin typeface="DeltaSans" panose="020B0502030000000004"/>
              </a:rPr>
              <a:t> == 23) </a:t>
            </a:r>
          </a:p>
          <a:p>
            <a:r>
              <a:rPr lang="en-US" sz="1000" dirty="0">
                <a:latin typeface="DeltaSans" panose="020B0502030000000004"/>
              </a:rPr>
              <a:t>{ </a:t>
            </a:r>
          </a:p>
          <a:p>
            <a:r>
              <a:rPr lang="en-US" sz="1000" dirty="0">
                <a:latin typeface="DeltaSans" panose="020B0502030000000004"/>
              </a:rPr>
              <a:t>// The user's age is 23 </a:t>
            </a:r>
          </a:p>
          <a:p>
            <a:r>
              <a:rPr lang="en-US" sz="1000" dirty="0">
                <a:latin typeface="DeltaSans" panose="020B0502030000000004"/>
              </a:rPr>
              <a:t>} </a:t>
            </a:r>
          </a:p>
          <a:p>
            <a:r>
              <a:rPr lang="en-US" sz="1000" dirty="0">
                <a:latin typeface="DeltaSans" panose="020B0502030000000004"/>
              </a:rPr>
              <a:t>else </a:t>
            </a:r>
          </a:p>
          <a:p>
            <a:r>
              <a:rPr lang="en-US" sz="1000" dirty="0">
                <a:latin typeface="DeltaSans" panose="020B0502030000000004"/>
              </a:rPr>
              <a:t>{ </a:t>
            </a:r>
          </a:p>
          <a:p>
            <a:r>
              <a:rPr lang="en-US" sz="1000" dirty="0">
                <a:latin typeface="DeltaSans" panose="020B0502030000000004"/>
              </a:rPr>
              <a:t>// The user's age is not 15 or 23 </a:t>
            </a:r>
          </a:p>
          <a:p>
            <a:r>
              <a:rPr lang="en-US" sz="1000" dirty="0">
                <a:latin typeface="DeltaSans" panose="020B0502030000000004"/>
              </a:rPr>
              <a:t>} </a:t>
            </a:r>
          </a:p>
        </p:txBody>
      </p:sp>
    </p:spTree>
    <p:extLst>
      <p:ext uri="{BB962C8B-B14F-4D97-AF65-F5344CB8AC3E}">
        <p14:creationId xmlns:p14="http://schemas.microsoft.com/office/powerpoint/2010/main" val="3970158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a:latin typeface="DeltaSans" panose="020B0502030000000004" pitchFamily="34" charset="0"/>
                <a:ea typeface="DeltaSans" panose="020B0502030000000004" pitchFamily="34" charset="0"/>
              </a:rPr>
              <a:t>Conditionals</a:t>
            </a: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17</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458436" y="980853"/>
            <a:ext cx="2046325" cy="3340391"/>
          </a:xfrm>
          <a:prstGeom prst="rect">
            <a:avLst/>
          </a:prstGeom>
        </p:spPr>
      </p:pic>
      <p:sp>
        <p:nvSpPr>
          <p:cNvPr id="3" name="Rectangle 2"/>
          <p:cNvSpPr/>
          <p:nvPr/>
        </p:nvSpPr>
        <p:spPr>
          <a:xfrm>
            <a:off x="3131840" y="983674"/>
            <a:ext cx="4572000" cy="3185487"/>
          </a:xfrm>
          <a:prstGeom prst="rect">
            <a:avLst/>
          </a:prstGeom>
        </p:spPr>
        <p:txBody>
          <a:bodyPr>
            <a:spAutoFit/>
          </a:bodyPr>
          <a:lstStyle/>
          <a:p>
            <a:r>
              <a:rPr lang="en-US" sz="1200" b="1" dirty="0" smtClean="0">
                <a:latin typeface="DeltaSans" panose="020B0502030000000004"/>
              </a:rPr>
              <a:t>Switch </a:t>
            </a:r>
            <a:r>
              <a:rPr lang="en-US" sz="1200" b="1" dirty="0">
                <a:latin typeface="DeltaSans" panose="020B0502030000000004"/>
              </a:rPr>
              <a:t>Statement </a:t>
            </a:r>
            <a:endParaRPr lang="en-US" sz="1200" dirty="0">
              <a:latin typeface="DeltaSans" panose="020B0502030000000004"/>
            </a:endParaRPr>
          </a:p>
          <a:p>
            <a:r>
              <a:rPr lang="en-US" sz="1050" dirty="0">
                <a:latin typeface="DeltaSans" panose="020B0502030000000004"/>
              </a:rPr>
              <a:t>Evaluates the value inside the parenthesis and compares that to the case values. If the values match, the code inside that </a:t>
            </a:r>
            <a:r>
              <a:rPr lang="en-US" sz="1050" i="1" dirty="0">
                <a:latin typeface="DeltaSans" panose="020B0502030000000004"/>
              </a:rPr>
              <a:t>case </a:t>
            </a:r>
            <a:r>
              <a:rPr lang="en-US" sz="1050" dirty="0">
                <a:latin typeface="DeltaSans" panose="020B0502030000000004"/>
              </a:rPr>
              <a:t>statement is executed (but no </a:t>
            </a:r>
            <a:r>
              <a:rPr lang="en-US" sz="1050" dirty="0" smtClean="0">
                <a:latin typeface="DeltaSans" panose="020B0502030000000004"/>
              </a:rPr>
              <a:t>other </a:t>
            </a:r>
            <a:r>
              <a:rPr lang="en-US" sz="1050" dirty="0">
                <a:latin typeface="DeltaSans" panose="020B0502030000000004"/>
              </a:rPr>
              <a:t>code). A </a:t>
            </a:r>
            <a:r>
              <a:rPr lang="en-US" sz="1050" i="1" dirty="0">
                <a:latin typeface="DeltaSans" panose="020B0502030000000004"/>
              </a:rPr>
              <a:t>break </a:t>
            </a:r>
            <a:r>
              <a:rPr lang="en-US" sz="1050" dirty="0">
                <a:latin typeface="DeltaSans" panose="020B0502030000000004"/>
              </a:rPr>
              <a:t>statement must be included at the end of a </a:t>
            </a:r>
            <a:r>
              <a:rPr lang="en-US" sz="1050" i="1" dirty="0">
                <a:latin typeface="DeltaSans" panose="020B0502030000000004"/>
              </a:rPr>
              <a:t>case </a:t>
            </a:r>
            <a:r>
              <a:rPr lang="en-US" sz="1050" dirty="0">
                <a:latin typeface="DeltaSans" panose="020B0502030000000004"/>
              </a:rPr>
              <a:t>statement section. The </a:t>
            </a:r>
            <a:r>
              <a:rPr lang="en-US" sz="1050" i="1" dirty="0">
                <a:latin typeface="DeltaSans" panose="020B0502030000000004"/>
              </a:rPr>
              <a:t>default </a:t>
            </a:r>
            <a:r>
              <a:rPr lang="en-US" sz="1050" dirty="0">
                <a:latin typeface="DeltaSans" panose="020B0502030000000004"/>
              </a:rPr>
              <a:t>case code is executed in the event that no case matches. </a:t>
            </a:r>
          </a:p>
          <a:p>
            <a:r>
              <a:rPr lang="en-US" sz="1050" b="1" dirty="0">
                <a:latin typeface="DeltaSans" panose="020B0502030000000004"/>
              </a:rPr>
              <a:t>Example </a:t>
            </a:r>
            <a:endParaRPr lang="en-US" sz="1050" dirty="0">
              <a:latin typeface="DeltaSans" panose="020B0502030000000004"/>
            </a:endParaRPr>
          </a:p>
          <a:p>
            <a:r>
              <a:rPr lang="en-US" sz="1050" dirty="0">
                <a:latin typeface="DeltaSans" panose="020B0502030000000004"/>
              </a:rPr>
              <a:t>switch (</a:t>
            </a:r>
            <a:r>
              <a:rPr lang="en-US" sz="1050" dirty="0" err="1">
                <a:latin typeface="DeltaSans" panose="020B0502030000000004"/>
              </a:rPr>
              <a:t>userAge</a:t>
            </a:r>
            <a:r>
              <a:rPr lang="en-US" sz="1050" dirty="0">
                <a:latin typeface="DeltaSans" panose="020B0502030000000004"/>
              </a:rPr>
              <a:t>) </a:t>
            </a:r>
          </a:p>
          <a:p>
            <a:r>
              <a:rPr lang="en-US" sz="1050" dirty="0">
                <a:latin typeface="DeltaSans" panose="020B0502030000000004"/>
              </a:rPr>
              <a:t>{ </a:t>
            </a:r>
          </a:p>
          <a:p>
            <a:r>
              <a:rPr lang="en-US" sz="1050" dirty="0">
                <a:latin typeface="DeltaSans" panose="020B0502030000000004"/>
              </a:rPr>
              <a:t>case 15: </a:t>
            </a:r>
          </a:p>
          <a:p>
            <a:r>
              <a:rPr lang="en-US" sz="1050" dirty="0">
                <a:latin typeface="DeltaSans" panose="020B0502030000000004"/>
              </a:rPr>
              <a:t>// This user is 15 </a:t>
            </a:r>
          </a:p>
          <a:p>
            <a:r>
              <a:rPr lang="en-US" sz="1050" dirty="0">
                <a:latin typeface="DeltaSans" panose="020B0502030000000004"/>
              </a:rPr>
              <a:t>break; </a:t>
            </a:r>
          </a:p>
          <a:p>
            <a:r>
              <a:rPr lang="en-US" sz="1050" dirty="0">
                <a:latin typeface="DeltaSans" panose="020B0502030000000004"/>
              </a:rPr>
              <a:t>case 23: </a:t>
            </a:r>
          </a:p>
          <a:p>
            <a:r>
              <a:rPr lang="en-US" sz="1050" dirty="0">
                <a:latin typeface="DeltaSans" panose="020B0502030000000004"/>
              </a:rPr>
              <a:t>// This user is 23 </a:t>
            </a:r>
          </a:p>
          <a:p>
            <a:r>
              <a:rPr lang="en-US" sz="1050" dirty="0">
                <a:latin typeface="DeltaSans" panose="020B0502030000000004"/>
              </a:rPr>
              <a:t>break; </a:t>
            </a:r>
          </a:p>
          <a:p>
            <a:r>
              <a:rPr lang="en-US" sz="1050" dirty="0">
                <a:latin typeface="DeltaSans" panose="020B0502030000000004"/>
              </a:rPr>
              <a:t>default: </a:t>
            </a:r>
          </a:p>
          <a:p>
            <a:r>
              <a:rPr lang="en-US" sz="1050" dirty="0">
                <a:latin typeface="DeltaSans" panose="020B0502030000000004"/>
              </a:rPr>
              <a:t>// This user did not match any case statement </a:t>
            </a:r>
          </a:p>
          <a:p>
            <a:r>
              <a:rPr lang="en-US" sz="1050" dirty="0">
                <a:latin typeface="DeltaSans" panose="020B0502030000000004"/>
              </a:rPr>
              <a:t>break; </a:t>
            </a:r>
          </a:p>
          <a:p>
            <a:r>
              <a:rPr lang="en-US" sz="1050" dirty="0">
                <a:latin typeface="DeltaSans" panose="020B0502030000000004"/>
              </a:rPr>
              <a:t>} </a:t>
            </a:r>
          </a:p>
        </p:txBody>
      </p:sp>
    </p:spTree>
    <p:extLst>
      <p:ext uri="{BB962C8B-B14F-4D97-AF65-F5344CB8AC3E}">
        <p14:creationId xmlns:p14="http://schemas.microsoft.com/office/powerpoint/2010/main" val="29165039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a:latin typeface="DeltaSans" panose="020B0502030000000004" pitchFamily="34" charset="0"/>
                <a:ea typeface="DeltaSans" panose="020B0502030000000004" pitchFamily="34" charset="0"/>
              </a:rPr>
              <a:t>Hello World</a:t>
            </a: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18</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2"/>
          <a:stretch>
            <a:fillRect/>
          </a:stretch>
        </p:blipFill>
        <p:spPr>
          <a:xfrm>
            <a:off x="1043608" y="771550"/>
            <a:ext cx="6783763" cy="3294465"/>
          </a:xfrm>
          <a:prstGeom prst="rect">
            <a:avLst/>
          </a:prstGeom>
        </p:spPr>
      </p:pic>
    </p:spTree>
    <p:extLst>
      <p:ext uri="{BB962C8B-B14F-4D97-AF65-F5344CB8AC3E}">
        <p14:creationId xmlns:p14="http://schemas.microsoft.com/office/powerpoint/2010/main" val="20143762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Declare and use variables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19</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919162" y="843558"/>
            <a:ext cx="7305675" cy="3181350"/>
          </a:xfrm>
          <a:prstGeom prst="rect">
            <a:avLst/>
          </a:prstGeom>
        </p:spPr>
      </p:pic>
    </p:spTree>
    <p:extLst>
      <p:ext uri="{BB962C8B-B14F-4D97-AF65-F5344CB8AC3E}">
        <p14:creationId xmlns:p14="http://schemas.microsoft.com/office/powerpoint/2010/main" val="37478736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43558"/>
            <a:ext cx="9144000" cy="2940369"/>
          </a:xfrm>
          <a:prstGeom prst="rect">
            <a:avLst/>
          </a:prstGeom>
          <a:solidFill>
            <a:srgbClr val="0087DC"/>
          </a:solidFill>
          <a:ln>
            <a:solidFill>
              <a:srgbClr val="008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smtClean="0">
                <a:latin typeface="DeltaSans" panose="020B0502030000000004" pitchFamily="34" charset="0"/>
                <a:ea typeface="DeltaSans" panose="020B0502030000000004" pitchFamily="34" charset="0"/>
              </a:rPr>
              <a:t>Course Outline</a:t>
            </a:r>
            <a:endParaRPr lang="en-US" spc="50" dirty="0">
              <a:latin typeface="DeltaSans" panose="020B0502030000000004" pitchFamily="34" charset="0"/>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2</a:t>
            </a:fld>
            <a:endParaRPr lang="en-US"/>
          </a:p>
        </p:txBody>
      </p:sp>
      <p:sp>
        <p:nvSpPr>
          <p:cNvPr id="3" name="Rectangle 2"/>
          <p:cNvSpPr/>
          <p:nvPr/>
        </p:nvSpPr>
        <p:spPr>
          <a:xfrm>
            <a:off x="971600" y="1036469"/>
            <a:ext cx="4572000" cy="2554545"/>
          </a:xfrm>
          <a:prstGeom prst="rect">
            <a:avLst/>
          </a:prstGeom>
        </p:spPr>
        <p:txBody>
          <a:bodyPr>
            <a:spAutoFit/>
          </a:bodyPr>
          <a:lstStyle/>
          <a:p>
            <a:pPr marL="285750" indent="-285750">
              <a:buFont typeface="Wingdings" panose="05000000000000000000" pitchFamily="2" charset="2"/>
              <a:buChar char="l"/>
            </a:pPr>
            <a:r>
              <a:rPr lang="en-US" sz="2000" b="1" dirty="0" smtClean="0">
                <a:solidFill>
                  <a:schemeClr val="bg1"/>
                </a:solidFill>
                <a:latin typeface="DeltaSans" panose="020B0502030000000004"/>
              </a:rPr>
              <a:t> Introduction of C#</a:t>
            </a:r>
          </a:p>
          <a:p>
            <a:pPr marL="285750" indent="-285750">
              <a:buFont typeface="Wingdings" panose="05000000000000000000" pitchFamily="2" charset="2"/>
              <a:buChar char="l"/>
            </a:pPr>
            <a:r>
              <a:rPr lang="en-US" sz="2000" b="1" dirty="0" smtClean="0">
                <a:solidFill>
                  <a:schemeClr val="bg1"/>
                </a:solidFill>
                <a:latin typeface="DeltaSans" panose="020B0502030000000004"/>
              </a:rPr>
              <a:t> IDE</a:t>
            </a:r>
          </a:p>
          <a:p>
            <a:pPr marL="285750" indent="-285750">
              <a:buFont typeface="Wingdings" panose="05000000000000000000" pitchFamily="2" charset="2"/>
              <a:buChar char="l"/>
            </a:pPr>
            <a:r>
              <a:rPr lang="en-US" sz="2000" b="1" dirty="0">
                <a:solidFill>
                  <a:schemeClr val="bg1"/>
                </a:solidFill>
                <a:latin typeface="DeltaSans" panose="020B0502030000000004"/>
              </a:rPr>
              <a:t> </a:t>
            </a:r>
            <a:r>
              <a:rPr lang="en-US" sz="2000" b="1" dirty="0" smtClean="0">
                <a:solidFill>
                  <a:schemeClr val="bg1"/>
                </a:solidFill>
                <a:latin typeface="DeltaSans" panose="020B0502030000000004"/>
              </a:rPr>
              <a:t>Data Type</a:t>
            </a:r>
          </a:p>
          <a:p>
            <a:pPr marL="285750" indent="-285750">
              <a:buFont typeface="Wingdings" panose="05000000000000000000" pitchFamily="2" charset="2"/>
              <a:buChar char="l"/>
            </a:pPr>
            <a:r>
              <a:rPr lang="en-US" sz="2000" b="1" dirty="0" smtClean="0">
                <a:solidFill>
                  <a:schemeClr val="bg1"/>
                </a:solidFill>
                <a:latin typeface="DeltaSans" panose="020B0502030000000004"/>
              </a:rPr>
              <a:t> Condition </a:t>
            </a:r>
            <a:r>
              <a:rPr lang="en-US" sz="2000" b="1" dirty="0">
                <a:solidFill>
                  <a:schemeClr val="bg1"/>
                </a:solidFill>
                <a:latin typeface="DeltaSans" panose="020B0502030000000004"/>
              </a:rPr>
              <a:t>and </a:t>
            </a:r>
            <a:r>
              <a:rPr lang="en-US" sz="2000" b="1" dirty="0" smtClean="0">
                <a:solidFill>
                  <a:schemeClr val="bg1"/>
                </a:solidFill>
                <a:latin typeface="DeltaSans" panose="020B0502030000000004"/>
              </a:rPr>
              <a:t>Loop</a:t>
            </a:r>
          </a:p>
          <a:p>
            <a:pPr marL="285750" indent="-285750">
              <a:buFont typeface="Wingdings" panose="05000000000000000000" pitchFamily="2" charset="2"/>
              <a:buChar char="l"/>
            </a:pPr>
            <a:r>
              <a:rPr lang="en-US" sz="2000" b="1" dirty="0" smtClean="0">
                <a:solidFill>
                  <a:schemeClr val="bg1"/>
                </a:solidFill>
                <a:latin typeface="DeltaSans" panose="020B0502030000000004"/>
              </a:rPr>
              <a:t> OOP Programming</a:t>
            </a:r>
          </a:p>
          <a:p>
            <a:pPr marL="285750" indent="-285750">
              <a:buFont typeface="Wingdings" panose="05000000000000000000" pitchFamily="2" charset="2"/>
              <a:buChar char="l"/>
            </a:pPr>
            <a:r>
              <a:rPr lang="en-US" sz="2000" b="1" dirty="0">
                <a:solidFill>
                  <a:schemeClr val="bg1"/>
                </a:solidFill>
                <a:latin typeface="DeltaSans" panose="020B0502030000000004"/>
              </a:rPr>
              <a:t> </a:t>
            </a:r>
            <a:r>
              <a:rPr lang="en-US" sz="2000" b="1" dirty="0" smtClean="0">
                <a:solidFill>
                  <a:schemeClr val="bg1"/>
                </a:solidFill>
                <a:latin typeface="DeltaSans" panose="020B0502030000000004"/>
              </a:rPr>
              <a:t>Windows Form app</a:t>
            </a:r>
          </a:p>
          <a:p>
            <a:pPr marL="285750" indent="-285750">
              <a:buFont typeface="Wingdings" panose="05000000000000000000" pitchFamily="2" charset="2"/>
              <a:buChar char="l"/>
            </a:pPr>
            <a:r>
              <a:rPr lang="en-US" sz="2000" b="1" dirty="0" smtClean="0">
                <a:solidFill>
                  <a:schemeClr val="bg1"/>
                </a:solidFill>
                <a:latin typeface="DeltaSans" panose="020B0502030000000004"/>
              </a:rPr>
              <a:t> Others</a:t>
            </a:r>
          </a:p>
          <a:p>
            <a:pPr marL="285750" indent="-285750">
              <a:buFont typeface="Wingdings" panose="05000000000000000000" pitchFamily="2" charset="2"/>
              <a:buChar char="l"/>
            </a:pPr>
            <a:r>
              <a:rPr lang="en-US" sz="2000" b="1" dirty="0" smtClean="0">
                <a:solidFill>
                  <a:schemeClr val="bg1"/>
                </a:solidFill>
                <a:latin typeface="DeltaSans" panose="020B0502030000000004"/>
              </a:rPr>
              <a:t> FAQ</a:t>
            </a:r>
            <a:endParaRPr lang="en-US" sz="2000" dirty="0">
              <a:solidFill>
                <a:schemeClr val="bg1"/>
              </a:solidFill>
              <a:latin typeface="DeltaSans" panose="020B0502030000000004"/>
            </a:endParaRPr>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76233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t>Combining Strings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20</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2"/>
          <a:stretch>
            <a:fillRect/>
          </a:stretch>
        </p:blipFill>
        <p:spPr>
          <a:xfrm>
            <a:off x="754319" y="843558"/>
            <a:ext cx="7219950" cy="1514475"/>
          </a:xfrm>
          <a:prstGeom prst="rect">
            <a:avLst/>
          </a:prstGeom>
        </p:spPr>
      </p:pic>
    </p:spTree>
    <p:extLst>
      <p:ext uri="{BB962C8B-B14F-4D97-AF65-F5344CB8AC3E}">
        <p14:creationId xmlns:p14="http://schemas.microsoft.com/office/powerpoint/2010/main" val="32578080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String Interpolation</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21</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862012" y="703880"/>
            <a:ext cx="7419975" cy="2066925"/>
          </a:xfrm>
          <a:prstGeom prst="rect">
            <a:avLst/>
          </a:prstGeom>
        </p:spPr>
      </p:pic>
    </p:spTree>
    <p:extLst>
      <p:ext uri="{BB962C8B-B14F-4D97-AF65-F5344CB8AC3E}">
        <p14:creationId xmlns:p14="http://schemas.microsoft.com/office/powerpoint/2010/main" val="28124557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The Basics of Strings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22</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1403648" y="670831"/>
            <a:ext cx="6062308" cy="3975673"/>
          </a:xfrm>
          <a:prstGeom prst="rect">
            <a:avLst/>
          </a:prstGeom>
        </p:spPr>
      </p:pic>
    </p:spTree>
    <p:extLst>
      <p:ext uri="{BB962C8B-B14F-4D97-AF65-F5344CB8AC3E}">
        <p14:creationId xmlns:p14="http://schemas.microsoft.com/office/powerpoint/2010/main" val="14317350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The Basics of Strings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23</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2"/>
          <a:srcRect r="748"/>
          <a:stretch/>
        </p:blipFill>
        <p:spPr>
          <a:xfrm>
            <a:off x="1187625" y="843558"/>
            <a:ext cx="6696744" cy="2664296"/>
          </a:xfrm>
          <a:prstGeom prst="rect">
            <a:avLst/>
          </a:prstGeom>
        </p:spPr>
      </p:pic>
    </p:spTree>
    <p:extLst>
      <p:ext uri="{BB962C8B-B14F-4D97-AF65-F5344CB8AC3E}">
        <p14:creationId xmlns:p14="http://schemas.microsoft.com/office/powerpoint/2010/main" val="8356120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String Methods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24</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880318" y="645183"/>
            <a:ext cx="7383363" cy="3831129"/>
          </a:xfrm>
          <a:prstGeom prst="rect">
            <a:avLst/>
          </a:prstGeom>
        </p:spPr>
      </p:pic>
    </p:spTree>
    <p:extLst>
      <p:ext uri="{BB962C8B-B14F-4D97-AF65-F5344CB8AC3E}">
        <p14:creationId xmlns:p14="http://schemas.microsoft.com/office/powerpoint/2010/main" val="31653716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String Methods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25</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1038907" y="703880"/>
            <a:ext cx="7066185" cy="3975164"/>
          </a:xfrm>
          <a:prstGeom prst="rect">
            <a:avLst/>
          </a:prstGeom>
        </p:spPr>
      </p:pic>
    </p:spTree>
    <p:extLst>
      <p:ext uri="{BB962C8B-B14F-4D97-AF65-F5344CB8AC3E}">
        <p14:creationId xmlns:p14="http://schemas.microsoft.com/office/powerpoint/2010/main" val="29923108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Searching Strings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26</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a:srcRect t="4193" r="1184"/>
          <a:stretch/>
        </p:blipFill>
        <p:spPr>
          <a:xfrm>
            <a:off x="367948" y="660694"/>
            <a:ext cx="8308508" cy="4311352"/>
          </a:xfrm>
          <a:prstGeom prst="rect">
            <a:avLst/>
          </a:prstGeom>
        </p:spPr>
      </p:pic>
    </p:spTree>
    <p:extLst>
      <p:ext uri="{BB962C8B-B14F-4D97-AF65-F5344CB8AC3E}">
        <p14:creationId xmlns:p14="http://schemas.microsoft.com/office/powerpoint/2010/main" val="37744996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Numbers and Integer Math</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27</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1334852" y="767489"/>
            <a:ext cx="6474296" cy="3876485"/>
          </a:xfrm>
          <a:prstGeom prst="rect">
            <a:avLst/>
          </a:prstGeom>
        </p:spPr>
      </p:pic>
    </p:spTree>
    <p:extLst>
      <p:ext uri="{BB962C8B-B14F-4D97-AF65-F5344CB8AC3E}">
        <p14:creationId xmlns:p14="http://schemas.microsoft.com/office/powerpoint/2010/main" val="12406206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Numbers and Integer Math</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28</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1331640" y="915566"/>
            <a:ext cx="6801544" cy="2550579"/>
          </a:xfrm>
          <a:prstGeom prst="rect">
            <a:avLst/>
          </a:prstGeom>
        </p:spPr>
      </p:pic>
    </p:spTree>
    <p:extLst>
      <p:ext uri="{BB962C8B-B14F-4D97-AF65-F5344CB8AC3E}">
        <p14:creationId xmlns:p14="http://schemas.microsoft.com/office/powerpoint/2010/main" val="5138000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Order of operations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29</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489045" y="998858"/>
            <a:ext cx="8220075" cy="2867025"/>
          </a:xfrm>
          <a:prstGeom prst="rect">
            <a:avLst/>
          </a:prstGeom>
        </p:spPr>
      </p:pic>
    </p:spTree>
    <p:extLst>
      <p:ext uri="{BB962C8B-B14F-4D97-AF65-F5344CB8AC3E}">
        <p14:creationId xmlns:p14="http://schemas.microsoft.com/office/powerpoint/2010/main" val="25419146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smtClean="0">
                <a:latin typeface="DeltaSans" panose="020B0502030000000004" pitchFamily="34" charset="0"/>
                <a:ea typeface="DeltaSans" panose="020B0502030000000004" pitchFamily="34" charset="0"/>
              </a:rPr>
              <a:t>Introduction of C#</a:t>
            </a:r>
            <a:endParaRPr lang="en-US" spc="50" dirty="0">
              <a:latin typeface="DeltaSans" panose="020B0502030000000004" pitchFamily="34" charset="0"/>
              <a:ea typeface="DeltaSans" panose="020B0502030000000004" pitchFamily="34" charset="0"/>
            </a:endParaRPr>
          </a:p>
        </p:txBody>
      </p:sp>
      <p:sp>
        <p:nvSpPr>
          <p:cNvPr id="3" name="內容版面配置區 2">
            <a:extLst>
              <a:ext uri="{FF2B5EF4-FFF2-40B4-BE49-F238E27FC236}">
                <a16:creationId xmlns:a16="http://schemas.microsoft.com/office/drawing/2014/main" id="{34605D68-7F74-4F42-9A23-39AC40EC2B48}"/>
              </a:ext>
            </a:extLst>
          </p:cNvPr>
          <p:cNvSpPr>
            <a:spLocks noGrp="1"/>
          </p:cNvSpPr>
          <p:nvPr>
            <p:ph idx="1"/>
          </p:nvPr>
        </p:nvSpPr>
        <p:spPr>
          <a:xfrm>
            <a:off x="489098" y="681001"/>
            <a:ext cx="8534400" cy="882637"/>
          </a:xfrm>
        </p:spPr>
        <p:txBody>
          <a:bodyPr>
            <a:normAutofit fontScale="62500" lnSpcReduction="20000"/>
          </a:bodyPr>
          <a:lstStyle/>
          <a:p>
            <a:pPr marL="0" indent="0">
              <a:buNone/>
            </a:pPr>
            <a:r>
              <a:rPr lang="en-US" spc="-50" dirty="0" smtClean="0">
                <a:solidFill>
                  <a:schemeClr val="tx1">
                    <a:lumMod val="65000"/>
                    <a:lumOff val="35000"/>
                  </a:schemeClr>
                </a:solidFill>
                <a:latin typeface="DeltaSans" panose="020B0502030000000004" pitchFamily="34" charset="0"/>
                <a:ea typeface="DeltaSans" panose="020B0502030000000004" pitchFamily="34" charset="0"/>
              </a:rPr>
              <a:t>	C</a:t>
            </a:r>
            <a:r>
              <a:rPr lang="en-US" spc="-50" dirty="0">
                <a:solidFill>
                  <a:schemeClr val="tx1">
                    <a:lumMod val="65000"/>
                    <a:lumOff val="35000"/>
                  </a:schemeClr>
                </a:solidFill>
                <a:latin typeface="DeltaSans" panose="020B0502030000000004" pitchFamily="34" charset="0"/>
                <a:ea typeface="DeltaSans" panose="020B0502030000000004" pitchFamily="34" charset="0"/>
              </a:rPr>
              <a:t># (pronounced "</a:t>
            </a:r>
            <a:r>
              <a:rPr lang="en-US" spc="-50" dirty="0">
                <a:solidFill>
                  <a:srgbClr val="595959"/>
                </a:solidFill>
                <a:latin typeface="DeltaSans" panose="020B0502030000000004" pitchFamily="34" charset="0"/>
                <a:ea typeface="DeltaSans" panose="020B0502030000000004" pitchFamily="34" charset="0"/>
              </a:rPr>
              <a:t>See Sharp") is a modern, object-oriented, and type-safe programming language. C# has its roots in the C family of languages and will be immediately familiar to C, C++, Java, and JavaScript programmers</a:t>
            </a:r>
            <a:r>
              <a:rPr lang="en-US" spc="-50" dirty="0" smtClean="0">
                <a:solidFill>
                  <a:srgbClr val="595959"/>
                </a:solidFill>
                <a:latin typeface="DeltaSans" panose="020B0502030000000004" pitchFamily="34" charset="0"/>
                <a:ea typeface="DeltaSans" panose="020B0502030000000004" pitchFamily="34" charset="0"/>
              </a:rPr>
              <a:t>.</a:t>
            </a:r>
          </a:p>
          <a:p>
            <a:pPr marL="0" indent="0">
              <a:buNone/>
            </a:pPr>
            <a:r>
              <a:rPr lang="en-US" spc="-50" dirty="0" smtClean="0">
                <a:solidFill>
                  <a:srgbClr val="595959"/>
                </a:solidFill>
                <a:latin typeface="DeltaSans" panose="020B0502030000000004" pitchFamily="34" charset="0"/>
                <a:ea typeface="DeltaSans" panose="020B0502030000000004" pitchFamily="34" charset="0"/>
              </a:rPr>
              <a:t>	C</a:t>
            </a:r>
            <a:r>
              <a:rPr lang="en-US" spc="-50" dirty="0">
                <a:solidFill>
                  <a:srgbClr val="595959"/>
                </a:solidFill>
                <a:latin typeface="DeltaSans" panose="020B0502030000000004" pitchFamily="34" charset="0"/>
                <a:ea typeface="DeltaSans" panose="020B0502030000000004" pitchFamily="34" charset="0"/>
              </a:rPr>
              <a:t># is a programming language, .NET is a blanket </a:t>
            </a:r>
            <a:r>
              <a:rPr lang="en-US" spc="-50" dirty="0">
                <a:solidFill>
                  <a:schemeClr val="tx1">
                    <a:lumMod val="65000"/>
                    <a:lumOff val="35000"/>
                  </a:schemeClr>
                </a:solidFill>
                <a:latin typeface="DeltaSans" panose="020B0502030000000004" pitchFamily="34" charset="0"/>
                <a:ea typeface="DeltaSans" panose="020B0502030000000004" pitchFamily="34" charset="0"/>
              </a:rPr>
              <a:t>term that tends to cover both the .NET Framework (an application framework library) and the Common Language Runtime which is the runtime in which .NET assemblies are run.</a:t>
            </a: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3</a:t>
            </a:fld>
            <a:endParaRPr lang="en-US"/>
          </a:p>
        </p:txBody>
      </p:sp>
      <p:sp>
        <p:nvSpPr>
          <p:cNvPr id="9" name="內容版面配置區 2">
            <a:extLst>
              <a:ext uri="{FF2B5EF4-FFF2-40B4-BE49-F238E27FC236}">
                <a16:creationId xmlns:a16="http://schemas.microsoft.com/office/drawing/2014/main" id="{34605D68-7F74-4F42-9A23-39AC40EC2B48}"/>
              </a:ext>
            </a:extLst>
          </p:cNvPr>
          <p:cNvSpPr txBox="1">
            <a:spLocks/>
          </p:cNvSpPr>
          <p:nvPr/>
        </p:nvSpPr>
        <p:spPr>
          <a:xfrm>
            <a:off x="6822976" y="1851670"/>
            <a:ext cx="1944216" cy="2368909"/>
          </a:xfrm>
          <a:prstGeom prst="rect">
            <a:avLst/>
          </a:prstGeom>
        </p:spPr>
        <p:txBody>
          <a:bodyPr vert="horz" lIns="0" tIns="45720" rIns="0" bIns="45720" rtlCol="0">
            <a:normAutofit fontScale="77500" lnSpcReduction="20000"/>
          </a:bodyPr>
          <a:lstStyle>
            <a:lvl1pPr marL="171450" indent="-171450" algn="l" defTabSz="685800" rtl="0" eaLnBrk="1" latinLnBrk="0" hangingPunct="1">
              <a:lnSpc>
                <a:spcPct val="110000"/>
              </a:lnSpc>
              <a:spcBef>
                <a:spcPts val="750"/>
              </a:spcBef>
              <a:buClr>
                <a:schemeClr val="tx2"/>
              </a:buClr>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tx2"/>
              </a:buClr>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tx2"/>
              </a:buClr>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pc="-50" dirty="0">
                <a:solidFill>
                  <a:schemeClr val="tx1">
                    <a:lumMod val="65000"/>
                    <a:lumOff val="35000"/>
                  </a:schemeClr>
                </a:solidFill>
                <a:latin typeface="DeltaSans" panose="020B0502030000000004" pitchFamily="34" charset="0"/>
                <a:ea typeface="DeltaSans" panose="020B0502030000000004" pitchFamily="34" charset="0"/>
              </a:rPr>
              <a:t>You can create .NET apps for many </a:t>
            </a:r>
            <a:r>
              <a:rPr lang="en-US" spc="-50" dirty="0" smtClean="0">
                <a:solidFill>
                  <a:schemeClr val="tx1">
                    <a:lumMod val="65000"/>
                    <a:lumOff val="35000"/>
                  </a:schemeClr>
                </a:solidFill>
                <a:latin typeface="DeltaSans" panose="020B0502030000000004" pitchFamily="34" charset="0"/>
                <a:ea typeface="DeltaSans" panose="020B0502030000000004" pitchFamily="34" charset="0"/>
              </a:rPr>
              <a:t>operating </a:t>
            </a:r>
            <a:r>
              <a:rPr lang="en-US" spc="-50" dirty="0">
                <a:solidFill>
                  <a:schemeClr val="tx1">
                    <a:lumMod val="65000"/>
                    <a:lumOff val="35000"/>
                  </a:schemeClr>
                </a:solidFill>
                <a:latin typeface="DeltaSans" panose="020B0502030000000004" pitchFamily="34" charset="0"/>
                <a:ea typeface="DeltaSans" panose="020B0502030000000004" pitchFamily="34" charset="0"/>
              </a:rPr>
              <a:t>systems, including:</a:t>
            </a:r>
          </a:p>
          <a:p>
            <a:pPr marL="0" indent="0">
              <a:buNone/>
            </a:pPr>
            <a:r>
              <a:rPr lang="en-US" spc="-50" dirty="0" smtClean="0">
                <a:solidFill>
                  <a:schemeClr val="tx1">
                    <a:lumMod val="65000"/>
                    <a:lumOff val="35000"/>
                  </a:schemeClr>
                </a:solidFill>
                <a:latin typeface="DeltaSans" panose="020B0502030000000004" pitchFamily="34" charset="0"/>
                <a:ea typeface="DeltaSans" panose="020B0502030000000004" pitchFamily="34" charset="0"/>
              </a:rPr>
              <a:t>Windows</a:t>
            </a:r>
          </a:p>
          <a:p>
            <a:pPr marL="0" indent="0">
              <a:buNone/>
            </a:pPr>
            <a:r>
              <a:rPr lang="en-US" spc="-50" dirty="0" err="1" smtClean="0">
                <a:solidFill>
                  <a:schemeClr val="tx1">
                    <a:lumMod val="65000"/>
                    <a:lumOff val="35000"/>
                  </a:schemeClr>
                </a:solidFill>
                <a:latin typeface="DeltaSans" panose="020B0502030000000004" pitchFamily="34" charset="0"/>
                <a:ea typeface="DeltaSans" panose="020B0502030000000004" pitchFamily="34" charset="0"/>
              </a:rPr>
              <a:t>macOS</a:t>
            </a:r>
            <a:endParaRPr lang="en-US" spc="-50" dirty="0">
              <a:solidFill>
                <a:schemeClr val="tx1">
                  <a:lumMod val="65000"/>
                  <a:lumOff val="35000"/>
                </a:schemeClr>
              </a:solidFill>
              <a:latin typeface="DeltaSans" panose="020B0502030000000004" pitchFamily="34" charset="0"/>
              <a:ea typeface="DeltaSans" panose="020B0502030000000004" pitchFamily="34" charset="0"/>
            </a:endParaRPr>
          </a:p>
          <a:p>
            <a:pPr marL="0" indent="0">
              <a:buNone/>
            </a:pPr>
            <a:r>
              <a:rPr lang="en-US" spc="-50" dirty="0">
                <a:solidFill>
                  <a:schemeClr val="tx1">
                    <a:lumMod val="65000"/>
                    <a:lumOff val="35000"/>
                  </a:schemeClr>
                </a:solidFill>
                <a:latin typeface="DeltaSans" panose="020B0502030000000004" pitchFamily="34" charset="0"/>
                <a:ea typeface="DeltaSans" panose="020B0502030000000004" pitchFamily="34" charset="0"/>
              </a:rPr>
              <a:t>Linux</a:t>
            </a:r>
          </a:p>
          <a:p>
            <a:pPr marL="0" indent="0">
              <a:buNone/>
            </a:pPr>
            <a:r>
              <a:rPr lang="en-US" spc="-50" dirty="0">
                <a:solidFill>
                  <a:schemeClr val="tx1">
                    <a:lumMod val="65000"/>
                    <a:lumOff val="35000"/>
                  </a:schemeClr>
                </a:solidFill>
                <a:latin typeface="DeltaSans" panose="020B0502030000000004" pitchFamily="34" charset="0"/>
                <a:ea typeface="DeltaSans" panose="020B0502030000000004" pitchFamily="34" charset="0"/>
              </a:rPr>
              <a:t>Android</a:t>
            </a:r>
          </a:p>
          <a:p>
            <a:pPr marL="0" indent="0">
              <a:buNone/>
            </a:pPr>
            <a:r>
              <a:rPr lang="en-US" spc="-50" dirty="0" smtClean="0">
                <a:solidFill>
                  <a:schemeClr val="tx1">
                    <a:lumMod val="65000"/>
                    <a:lumOff val="35000"/>
                  </a:schemeClr>
                </a:solidFill>
                <a:latin typeface="DeltaSans" panose="020B0502030000000004" pitchFamily="34" charset="0"/>
                <a:ea typeface="DeltaSans" panose="020B0502030000000004" pitchFamily="34" charset="0"/>
              </a:rPr>
              <a:t>iOS</a:t>
            </a:r>
            <a:endParaRPr lang="en-US" spc="-50" dirty="0">
              <a:solidFill>
                <a:schemeClr val="tx1">
                  <a:lumMod val="65000"/>
                  <a:lumOff val="35000"/>
                </a:schemeClr>
              </a:solidFill>
              <a:latin typeface="DeltaSans" panose="020B0502030000000004" pitchFamily="34" charset="0"/>
              <a:ea typeface="DeltaSans" panose="020B0502030000000004" pitchFamily="34" charset="0"/>
            </a:endParaRPr>
          </a:p>
        </p:txBody>
      </p:sp>
      <p:pic>
        <p:nvPicPr>
          <p:cNvPr id="1026" name="Picture 2" descr="dotnet-unified-platfor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365" y="1492311"/>
            <a:ext cx="5770435" cy="3245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3277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Order of operations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30</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489045" y="998858"/>
            <a:ext cx="8220075" cy="2867025"/>
          </a:xfrm>
          <a:prstGeom prst="rect">
            <a:avLst/>
          </a:prstGeom>
        </p:spPr>
      </p:pic>
    </p:spTree>
    <p:extLst>
      <p:ext uri="{BB962C8B-B14F-4D97-AF65-F5344CB8AC3E}">
        <p14:creationId xmlns:p14="http://schemas.microsoft.com/office/powerpoint/2010/main" val="237417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Order of operations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31</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938779" y="945001"/>
            <a:ext cx="7266442" cy="3239869"/>
          </a:xfrm>
          <a:prstGeom prst="rect">
            <a:avLst/>
          </a:prstGeom>
        </p:spPr>
      </p:pic>
    </p:spTree>
    <p:extLst>
      <p:ext uri="{BB962C8B-B14F-4D97-AF65-F5344CB8AC3E}">
        <p14:creationId xmlns:p14="http://schemas.microsoft.com/office/powerpoint/2010/main" val="38757114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Order of operations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32</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588177" y="843558"/>
            <a:ext cx="7811020" cy="2804417"/>
          </a:xfrm>
          <a:prstGeom prst="rect">
            <a:avLst/>
          </a:prstGeom>
        </p:spPr>
      </p:pic>
    </p:spTree>
    <p:extLst>
      <p:ext uri="{BB962C8B-B14F-4D97-AF65-F5344CB8AC3E}">
        <p14:creationId xmlns:p14="http://schemas.microsoft.com/office/powerpoint/2010/main" val="34938260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Numbers and Integer Precision</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33</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588177" y="765098"/>
            <a:ext cx="8315325" cy="3771900"/>
          </a:xfrm>
          <a:prstGeom prst="rect">
            <a:avLst/>
          </a:prstGeom>
        </p:spPr>
      </p:pic>
    </p:spTree>
    <p:extLst>
      <p:ext uri="{BB962C8B-B14F-4D97-AF65-F5344CB8AC3E}">
        <p14:creationId xmlns:p14="http://schemas.microsoft.com/office/powerpoint/2010/main" val="29569171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Numbers and Integer Precision</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34</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1115616" y="723922"/>
            <a:ext cx="7076082" cy="3791045"/>
          </a:xfrm>
          <a:prstGeom prst="rect">
            <a:avLst/>
          </a:prstGeom>
        </p:spPr>
      </p:pic>
    </p:spTree>
    <p:extLst>
      <p:ext uri="{BB962C8B-B14F-4D97-AF65-F5344CB8AC3E}">
        <p14:creationId xmlns:p14="http://schemas.microsoft.com/office/powerpoint/2010/main" val="37405378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Numbers and Integer Precision</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35</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2"/>
          <a:srcRect r="1400"/>
          <a:stretch/>
        </p:blipFill>
        <p:spPr>
          <a:xfrm>
            <a:off x="1187625" y="687112"/>
            <a:ext cx="6470872" cy="3762934"/>
          </a:xfrm>
          <a:prstGeom prst="rect">
            <a:avLst/>
          </a:prstGeom>
        </p:spPr>
      </p:pic>
    </p:spTree>
    <p:extLst>
      <p:ext uri="{BB962C8B-B14F-4D97-AF65-F5344CB8AC3E}">
        <p14:creationId xmlns:p14="http://schemas.microsoft.com/office/powerpoint/2010/main" val="288337714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Numbers and Integer Precision</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36</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945923" y="843558"/>
            <a:ext cx="6860058" cy="3550722"/>
          </a:xfrm>
          <a:prstGeom prst="rect">
            <a:avLst/>
          </a:prstGeom>
        </p:spPr>
      </p:pic>
    </p:spTree>
    <p:extLst>
      <p:ext uri="{BB962C8B-B14F-4D97-AF65-F5344CB8AC3E}">
        <p14:creationId xmlns:p14="http://schemas.microsoft.com/office/powerpoint/2010/main" val="254013587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Numbers and Decimals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37</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827584" y="681001"/>
            <a:ext cx="7312174" cy="4329371"/>
          </a:xfrm>
          <a:prstGeom prst="rect">
            <a:avLst/>
          </a:prstGeom>
        </p:spPr>
      </p:pic>
    </p:spTree>
    <p:extLst>
      <p:ext uri="{BB962C8B-B14F-4D97-AF65-F5344CB8AC3E}">
        <p14:creationId xmlns:p14="http://schemas.microsoft.com/office/powerpoint/2010/main" val="8145123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Branches (if)</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38</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980046" y="843558"/>
            <a:ext cx="7183908" cy="3292940"/>
          </a:xfrm>
          <a:prstGeom prst="rect">
            <a:avLst/>
          </a:prstGeom>
        </p:spPr>
      </p:pic>
    </p:spTree>
    <p:extLst>
      <p:ext uri="{BB962C8B-B14F-4D97-AF65-F5344CB8AC3E}">
        <p14:creationId xmlns:p14="http://schemas.microsoft.com/office/powerpoint/2010/main" val="10786601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Branches (if)</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39</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722817" y="923669"/>
            <a:ext cx="7748736" cy="2030919"/>
          </a:xfrm>
          <a:prstGeom prst="rect">
            <a:avLst/>
          </a:prstGeom>
        </p:spPr>
      </p:pic>
    </p:spTree>
    <p:extLst>
      <p:ext uri="{BB962C8B-B14F-4D97-AF65-F5344CB8AC3E}">
        <p14:creationId xmlns:p14="http://schemas.microsoft.com/office/powerpoint/2010/main" val="41067596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a:latin typeface="DeltaSans" panose="020B0502030000000004" pitchFamily="34" charset="0"/>
                <a:ea typeface="DeltaSans" panose="020B0502030000000004" pitchFamily="34" charset="0"/>
              </a:rPr>
              <a:t>Why Choose .NET?</a:t>
            </a:r>
          </a:p>
        </p:txBody>
      </p:sp>
      <p:sp>
        <p:nvSpPr>
          <p:cNvPr id="3" name="內容版面配置區 2">
            <a:extLst>
              <a:ext uri="{FF2B5EF4-FFF2-40B4-BE49-F238E27FC236}">
                <a16:creationId xmlns:a16="http://schemas.microsoft.com/office/drawing/2014/main" id="{34605D68-7F74-4F42-9A23-39AC40EC2B48}"/>
              </a:ext>
            </a:extLst>
          </p:cNvPr>
          <p:cNvSpPr>
            <a:spLocks noGrp="1"/>
          </p:cNvSpPr>
          <p:nvPr>
            <p:ph idx="1"/>
          </p:nvPr>
        </p:nvSpPr>
        <p:spPr>
          <a:xfrm>
            <a:off x="489098" y="681001"/>
            <a:ext cx="1490614" cy="378581"/>
          </a:xfrm>
        </p:spPr>
        <p:txBody>
          <a:bodyPr>
            <a:normAutofit lnSpcReduction="10000"/>
          </a:bodyPr>
          <a:lstStyle/>
          <a:p>
            <a:pPr marL="0" indent="0">
              <a:buNone/>
            </a:pPr>
            <a:r>
              <a:rPr lang="en-US" spc="-50" dirty="0">
                <a:solidFill>
                  <a:schemeClr val="tx1">
                    <a:lumMod val="65000"/>
                    <a:lumOff val="35000"/>
                  </a:schemeClr>
                </a:solidFill>
                <a:latin typeface="DeltaSans" panose="020B0502030000000004" pitchFamily="34" charset="0"/>
                <a:ea typeface="DeltaSans" panose="020B0502030000000004" pitchFamily="34" charset="0"/>
              </a:rPr>
              <a:t>Productive</a:t>
            </a: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4</a:t>
            </a:fld>
            <a:endParaRPr lang="en-US"/>
          </a:p>
        </p:txBody>
      </p:sp>
      <p:sp>
        <p:nvSpPr>
          <p:cNvPr id="10" name="內容版面配置區 2">
            <a:extLst>
              <a:ext uri="{FF2B5EF4-FFF2-40B4-BE49-F238E27FC236}">
                <a16:creationId xmlns:a16="http://schemas.microsoft.com/office/drawing/2014/main" id="{34605D68-7F74-4F42-9A23-39AC40EC2B48}"/>
              </a:ext>
            </a:extLst>
          </p:cNvPr>
          <p:cNvSpPr txBox="1">
            <a:spLocks/>
          </p:cNvSpPr>
          <p:nvPr/>
        </p:nvSpPr>
        <p:spPr>
          <a:xfrm>
            <a:off x="467544" y="1726766"/>
            <a:ext cx="2138686" cy="378581"/>
          </a:xfrm>
          <a:prstGeom prst="rect">
            <a:avLst/>
          </a:prstGeom>
        </p:spPr>
        <p:txBody>
          <a:bodyPr vert="horz" lIns="0" tIns="45720" rIns="0" bIns="45720" rtlCol="0">
            <a:normAutofit fontScale="85000" lnSpcReduction="10000"/>
          </a:bodyPr>
          <a:lstStyle>
            <a:lvl1pPr marL="171450" indent="-171450" algn="l" defTabSz="685800" rtl="0" eaLnBrk="1" latinLnBrk="0" hangingPunct="1">
              <a:lnSpc>
                <a:spcPct val="110000"/>
              </a:lnSpc>
              <a:spcBef>
                <a:spcPts val="750"/>
              </a:spcBef>
              <a:buClr>
                <a:schemeClr val="tx2"/>
              </a:buClr>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tx2"/>
              </a:buClr>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tx2"/>
              </a:buClr>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pc="-50" dirty="0">
                <a:solidFill>
                  <a:schemeClr val="tx1">
                    <a:lumMod val="65000"/>
                    <a:lumOff val="35000"/>
                  </a:schemeClr>
                </a:solidFill>
                <a:latin typeface="DeltaSans" panose="020B0502030000000004" pitchFamily="34" charset="0"/>
                <a:ea typeface="DeltaSans" panose="020B0502030000000004" pitchFamily="34" charset="0"/>
              </a:rPr>
              <a:t>Any app, any platform</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2575" y="630826"/>
            <a:ext cx="2755958" cy="1299980"/>
          </a:xfrm>
          <a:prstGeom prst="rect">
            <a:avLst/>
          </a:prstGeom>
        </p:spPr>
      </p:pic>
      <p:sp>
        <p:nvSpPr>
          <p:cNvPr id="13" name="內容版面配置區 2">
            <a:extLst>
              <a:ext uri="{FF2B5EF4-FFF2-40B4-BE49-F238E27FC236}">
                <a16:creationId xmlns:a16="http://schemas.microsoft.com/office/drawing/2014/main" id="{34605D68-7F74-4F42-9A23-39AC40EC2B48}"/>
              </a:ext>
            </a:extLst>
          </p:cNvPr>
          <p:cNvSpPr txBox="1">
            <a:spLocks/>
          </p:cNvSpPr>
          <p:nvPr/>
        </p:nvSpPr>
        <p:spPr>
          <a:xfrm>
            <a:off x="467544" y="2057108"/>
            <a:ext cx="3823098" cy="968044"/>
          </a:xfrm>
          <a:prstGeom prst="rect">
            <a:avLst/>
          </a:prstGeom>
        </p:spPr>
        <p:txBody>
          <a:bodyPr vert="horz" lIns="0" tIns="45720" rIns="0" bIns="45720" rtlCol="0">
            <a:normAutofit fontScale="62500" lnSpcReduction="20000"/>
          </a:bodyPr>
          <a:lstStyle>
            <a:lvl1pPr marL="171450" indent="-171450" algn="l" defTabSz="685800" rtl="0" eaLnBrk="1" latinLnBrk="0" hangingPunct="1">
              <a:lnSpc>
                <a:spcPct val="110000"/>
              </a:lnSpc>
              <a:spcBef>
                <a:spcPts val="750"/>
              </a:spcBef>
              <a:buClr>
                <a:schemeClr val="tx2"/>
              </a:buClr>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tx2"/>
              </a:buClr>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tx2"/>
              </a:buClr>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pc="-50" dirty="0">
                <a:solidFill>
                  <a:schemeClr val="tx1">
                    <a:lumMod val="65000"/>
                    <a:lumOff val="35000"/>
                  </a:schemeClr>
                </a:solidFill>
                <a:latin typeface="DeltaSans" panose="020B0502030000000004" pitchFamily="34" charset="0"/>
                <a:ea typeface="DeltaSans" panose="020B0502030000000004" pitchFamily="34" charset="0"/>
              </a:rPr>
              <a:t>With .NET you can target any application type running on any platform. Developers can reuse skills and code across all of them in a familiar environment. That means developers can build apps faster, with less cost.</a:t>
            </a:r>
          </a:p>
        </p:txBody>
      </p:sp>
      <p:sp>
        <p:nvSpPr>
          <p:cNvPr id="14" name="內容版面配置區 2">
            <a:extLst>
              <a:ext uri="{FF2B5EF4-FFF2-40B4-BE49-F238E27FC236}">
                <a16:creationId xmlns:a16="http://schemas.microsoft.com/office/drawing/2014/main" id="{34605D68-7F74-4F42-9A23-39AC40EC2B48}"/>
              </a:ext>
            </a:extLst>
          </p:cNvPr>
          <p:cNvSpPr txBox="1">
            <a:spLocks/>
          </p:cNvSpPr>
          <p:nvPr/>
        </p:nvSpPr>
        <p:spPr>
          <a:xfrm>
            <a:off x="489045" y="994614"/>
            <a:ext cx="3823098" cy="968044"/>
          </a:xfrm>
          <a:prstGeom prst="rect">
            <a:avLst/>
          </a:prstGeom>
        </p:spPr>
        <p:txBody>
          <a:bodyPr vert="horz" lIns="0" tIns="45720" rIns="0" bIns="45720" rtlCol="0">
            <a:normAutofit fontScale="62500" lnSpcReduction="20000"/>
          </a:bodyPr>
          <a:lstStyle>
            <a:lvl1pPr marL="171450" indent="-171450" algn="l" defTabSz="685800" rtl="0" eaLnBrk="1" latinLnBrk="0" hangingPunct="1">
              <a:lnSpc>
                <a:spcPct val="110000"/>
              </a:lnSpc>
              <a:spcBef>
                <a:spcPts val="750"/>
              </a:spcBef>
              <a:buClr>
                <a:schemeClr val="tx2"/>
              </a:buClr>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tx2"/>
              </a:buClr>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tx2"/>
              </a:buClr>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pc="-50" dirty="0">
                <a:solidFill>
                  <a:schemeClr val="tx1">
                    <a:lumMod val="65000"/>
                    <a:lumOff val="35000"/>
                  </a:schemeClr>
                </a:solidFill>
                <a:latin typeface="DeltaSans" panose="020B0502030000000004" pitchFamily="34" charset="0"/>
                <a:ea typeface="DeltaSans" panose="020B0502030000000004" pitchFamily="34" charset="0"/>
              </a:rPr>
              <a:t>.NET helps you develop high quality applications faster. Modern language constructs like generics, Language Integrated Query (LINQ), and asynchronous programming make developers productive.</a:t>
            </a:r>
          </a:p>
        </p:txBody>
      </p:sp>
      <p:sp>
        <p:nvSpPr>
          <p:cNvPr id="15" name="Rectangle 14"/>
          <p:cNvSpPr/>
          <p:nvPr/>
        </p:nvSpPr>
        <p:spPr>
          <a:xfrm>
            <a:off x="467544" y="4158973"/>
            <a:ext cx="2664296" cy="261610"/>
          </a:xfrm>
          <a:prstGeom prst="rect">
            <a:avLst/>
          </a:prstGeom>
        </p:spPr>
        <p:txBody>
          <a:bodyPr wrap="square">
            <a:spAutoFit/>
          </a:bodyPr>
          <a:lstStyle/>
          <a:p>
            <a:r>
              <a:rPr lang="en-US" sz="1050" dirty="0" smtClean="0">
                <a:hlinkClick r:id="rId3"/>
              </a:rPr>
              <a:t>Performance compare</a:t>
            </a:r>
            <a:endParaRPr lang="en-US" sz="1050" dirty="0"/>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479" y="2941782"/>
            <a:ext cx="2685518" cy="1266753"/>
          </a:xfrm>
          <a:prstGeom prst="rect">
            <a:avLst/>
          </a:prstGeom>
        </p:spPr>
      </p:pic>
      <p:sp>
        <p:nvSpPr>
          <p:cNvPr id="17" name="內容版面配置區 2">
            <a:extLst>
              <a:ext uri="{FF2B5EF4-FFF2-40B4-BE49-F238E27FC236}">
                <a16:creationId xmlns:a16="http://schemas.microsoft.com/office/drawing/2014/main" id="{34605D68-7F74-4F42-9A23-39AC40EC2B48}"/>
              </a:ext>
            </a:extLst>
          </p:cNvPr>
          <p:cNvSpPr txBox="1">
            <a:spLocks/>
          </p:cNvSpPr>
          <p:nvPr/>
        </p:nvSpPr>
        <p:spPr>
          <a:xfrm>
            <a:off x="467544" y="2866236"/>
            <a:ext cx="2664296" cy="378581"/>
          </a:xfrm>
          <a:prstGeom prst="rect">
            <a:avLst/>
          </a:prstGeom>
        </p:spPr>
        <p:txBody>
          <a:bodyPr vert="horz" lIns="0" tIns="45720" rIns="0" bIns="45720" rtlCol="0">
            <a:normAutofit fontScale="85000" lnSpcReduction="10000"/>
          </a:bodyPr>
          <a:lstStyle>
            <a:lvl1pPr marL="171450" indent="-171450" algn="l" defTabSz="685800" rtl="0" eaLnBrk="1" latinLnBrk="0" hangingPunct="1">
              <a:lnSpc>
                <a:spcPct val="110000"/>
              </a:lnSpc>
              <a:spcBef>
                <a:spcPts val="750"/>
              </a:spcBef>
              <a:buClr>
                <a:schemeClr val="tx2"/>
              </a:buClr>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tx2"/>
              </a:buClr>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tx2"/>
              </a:buClr>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pc="-50" dirty="0">
                <a:solidFill>
                  <a:schemeClr val="tx1">
                    <a:lumMod val="65000"/>
                    <a:lumOff val="35000"/>
                  </a:schemeClr>
                </a:solidFill>
                <a:latin typeface="DeltaSans" panose="020B0502030000000004" pitchFamily="34" charset="0"/>
                <a:ea typeface="DeltaSans" panose="020B0502030000000004" pitchFamily="34" charset="0"/>
              </a:rPr>
              <a:t>Performance where it matters</a:t>
            </a:r>
          </a:p>
        </p:txBody>
      </p:sp>
      <p:sp>
        <p:nvSpPr>
          <p:cNvPr id="21" name="內容版面配置區 2">
            <a:extLst>
              <a:ext uri="{FF2B5EF4-FFF2-40B4-BE49-F238E27FC236}">
                <a16:creationId xmlns:a16="http://schemas.microsoft.com/office/drawing/2014/main" id="{34605D68-7F74-4F42-9A23-39AC40EC2B48}"/>
              </a:ext>
            </a:extLst>
          </p:cNvPr>
          <p:cNvSpPr txBox="1">
            <a:spLocks/>
          </p:cNvSpPr>
          <p:nvPr/>
        </p:nvSpPr>
        <p:spPr>
          <a:xfrm>
            <a:off x="3491880" y="3331408"/>
            <a:ext cx="2138686" cy="378581"/>
          </a:xfrm>
          <a:prstGeom prst="rect">
            <a:avLst/>
          </a:prstGeom>
        </p:spPr>
        <p:txBody>
          <a:bodyPr vert="horz" lIns="0" tIns="45720" rIns="0" bIns="45720" rtlCol="0">
            <a:normAutofit/>
          </a:bodyPr>
          <a:lstStyle>
            <a:lvl1pPr marL="171450" indent="-171450" algn="l" defTabSz="685800" rtl="0" eaLnBrk="1" latinLnBrk="0" hangingPunct="1">
              <a:lnSpc>
                <a:spcPct val="110000"/>
              </a:lnSpc>
              <a:spcBef>
                <a:spcPts val="750"/>
              </a:spcBef>
              <a:buClr>
                <a:schemeClr val="tx2"/>
              </a:buClr>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tx2"/>
              </a:buClr>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tx2"/>
              </a:buClr>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500" spc="-50" dirty="0">
                <a:solidFill>
                  <a:schemeClr val="tx1">
                    <a:lumMod val="65000"/>
                    <a:lumOff val="35000"/>
                  </a:schemeClr>
                </a:solidFill>
                <a:latin typeface="DeltaSans" panose="020B0502030000000004" pitchFamily="34" charset="0"/>
                <a:ea typeface="DeltaSans" panose="020B0502030000000004" pitchFamily="34" charset="0"/>
              </a:rPr>
              <a:t>Large ecosystem</a:t>
            </a:r>
          </a:p>
        </p:txBody>
      </p:sp>
      <p:sp>
        <p:nvSpPr>
          <p:cNvPr id="22" name="內容版面配置區 2">
            <a:extLst>
              <a:ext uri="{FF2B5EF4-FFF2-40B4-BE49-F238E27FC236}">
                <a16:creationId xmlns:a16="http://schemas.microsoft.com/office/drawing/2014/main" id="{34605D68-7F74-4F42-9A23-39AC40EC2B48}"/>
              </a:ext>
            </a:extLst>
          </p:cNvPr>
          <p:cNvSpPr txBox="1">
            <a:spLocks/>
          </p:cNvSpPr>
          <p:nvPr/>
        </p:nvSpPr>
        <p:spPr>
          <a:xfrm>
            <a:off x="3491880" y="3661750"/>
            <a:ext cx="3823098" cy="968044"/>
          </a:xfrm>
          <a:prstGeom prst="rect">
            <a:avLst/>
          </a:prstGeom>
        </p:spPr>
        <p:txBody>
          <a:bodyPr vert="horz" lIns="0" tIns="45720" rIns="0" bIns="45720" rtlCol="0">
            <a:noAutofit/>
          </a:bodyPr>
          <a:lstStyle>
            <a:lvl1pPr marL="171450" indent="-171450" algn="l" defTabSz="685800" rtl="0" eaLnBrk="1" latinLnBrk="0" hangingPunct="1">
              <a:lnSpc>
                <a:spcPct val="110000"/>
              </a:lnSpc>
              <a:spcBef>
                <a:spcPts val="750"/>
              </a:spcBef>
              <a:buClr>
                <a:schemeClr val="tx2"/>
              </a:buClr>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tx2"/>
              </a:buClr>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tx2"/>
              </a:buClr>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100" dirty="0">
                <a:solidFill>
                  <a:srgbClr val="212529"/>
                </a:solidFill>
                <a:latin typeface="DeltaSans" panose="020B0502030000000004"/>
              </a:rPr>
              <a:t>With over 5,000,000 .NET developers worldwide, you can leverage the large ecosystem by incorporating libraries from the </a:t>
            </a:r>
            <a:r>
              <a:rPr lang="en-US" sz="1100" u="sng" dirty="0" err="1">
                <a:solidFill>
                  <a:srgbClr val="512BD4"/>
                </a:solidFill>
                <a:latin typeface="DeltaSans" panose="020B0502030000000004"/>
                <a:hlinkClick r:id="rId5"/>
              </a:rPr>
              <a:t>NuGet</a:t>
            </a:r>
            <a:r>
              <a:rPr lang="en-US" sz="1100" u="sng" dirty="0">
                <a:solidFill>
                  <a:srgbClr val="512BD4"/>
                </a:solidFill>
                <a:latin typeface="DeltaSans" panose="020B0502030000000004"/>
                <a:hlinkClick r:id="rId5"/>
              </a:rPr>
              <a:t> package manager</a:t>
            </a:r>
            <a:r>
              <a:rPr lang="en-US" sz="1100" dirty="0">
                <a:solidFill>
                  <a:srgbClr val="212529"/>
                </a:solidFill>
                <a:latin typeface="DeltaSans" panose="020B0502030000000004"/>
              </a:rPr>
              <a:t> and the </a:t>
            </a:r>
            <a:r>
              <a:rPr lang="en-US" sz="1100" u="sng" dirty="0">
                <a:solidFill>
                  <a:srgbClr val="3900FF"/>
                </a:solidFill>
                <a:latin typeface="DeltaSans" panose="020B0502030000000004"/>
                <a:hlinkClick r:id="rId6"/>
              </a:rPr>
              <a:t>Visual Studio Marketplace</a:t>
            </a:r>
            <a:r>
              <a:rPr lang="en-US" sz="1100" dirty="0">
                <a:solidFill>
                  <a:srgbClr val="212529"/>
                </a:solidFill>
                <a:latin typeface="DeltaSans" panose="020B0502030000000004"/>
              </a:rPr>
              <a:t>. Find answers to technical challenges from the community, our MVPs, and our large support organization.</a:t>
            </a:r>
          </a:p>
        </p:txBody>
      </p:sp>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2240" y="3331408"/>
            <a:ext cx="2668910" cy="1258920"/>
          </a:xfrm>
          <a:prstGeom prst="rect">
            <a:avLst/>
          </a:prstGeom>
        </p:spPr>
      </p:pic>
      <p:pic>
        <p:nvPicPr>
          <p:cNvPr id="25" name="Picture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48965" y="702763"/>
            <a:ext cx="1152128" cy="1092217"/>
          </a:xfrm>
          <a:prstGeom prst="rect">
            <a:avLst/>
          </a:prstGeom>
        </p:spPr>
      </p:pic>
      <p:sp>
        <p:nvSpPr>
          <p:cNvPr id="26" name="內容版面配置區 2">
            <a:extLst>
              <a:ext uri="{FF2B5EF4-FFF2-40B4-BE49-F238E27FC236}">
                <a16:creationId xmlns:a16="http://schemas.microsoft.com/office/drawing/2014/main" id="{34605D68-7F74-4F42-9A23-39AC40EC2B48}"/>
              </a:ext>
            </a:extLst>
          </p:cNvPr>
          <p:cNvSpPr txBox="1">
            <a:spLocks/>
          </p:cNvSpPr>
          <p:nvPr/>
        </p:nvSpPr>
        <p:spPr>
          <a:xfrm>
            <a:off x="4860032" y="1816743"/>
            <a:ext cx="2138686" cy="378581"/>
          </a:xfrm>
          <a:prstGeom prst="rect">
            <a:avLst/>
          </a:prstGeom>
        </p:spPr>
        <p:txBody>
          <a:bodyPr vert="horz" lIns="0" tIns="45720" rIns="0" bIns="45720" rtlCol="0">
            <a:normAutofit/>
          </a:bodyPr>
          <a:lstStyle>
            <a:lvl1pPr marL="171450" indent="-171450" algn="l" defTabSz="685800" rtl="0" eaLnBrk="1" latinLnBrk="0" hangingPunct="1">
              <a:lnSpc>
                <a:spcPct val="110000"/>
              </a:lnSpc>
              <a:spcBef>
                <a:spcPts val="750"/>
              </a:spcBef>
              <a:buClr>
                <a:schemeClr val="tx2"/>
              </a:buClr>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tx2"/>
              </a:buClr>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tx2"/>
              </a:buClr>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500" dirty="0">
                <a:latin typeface="DeltaSans" panose="020B0502030000000004"/>
              </a:rPr>
              <a:t>Open source</a:t>
            </a:r>
          </a:p>
        </p:txBody>
      </p:sp>
      <p:sp>
        <p:nvSpPr>
          <p:cNvPr id="27" name="內容版面配置區 2">
            <a:extLst>
              <a:ext uri="{FF2B5EF4-FFF2-40B4-BE49-F238E27FC236}">
                <a16:creationId xmlns:a16="http://schemas.microsoft.com/office/drawing/2014/main" id="{34605D68-7F74-4F42-9A23-39AC40EC2B48}"/>
              </a:ext>
            </a:extLst>
          </p:cNvPr>
          <p:cNvSpPr txBox="1">
            <a:spLocks/>
          </p:cNvSpPr>
          <p:nvPr/>
        </p:nvSpPr>
        <p:spPr>
          <a:xfrm>
            <a:off x="4860032" y="2147085"/>
            <a:ext cx="3823098" cy="968044"/>
          </a:xfrm>
          <a:prstGeom prst="rect">
            <a:avLst/>
          </a:prstGeom>
        </p:spPr>
        <p:txBody>
          <a:bodyPr vert="horz" lIns="0" tIns="45720" rIns="0" bIns="45720" rtlCol="0">
            <a:normAutofit fontScale="62500" lnSpcReduction="20000"/>
          </a:bodyPr>
          <a:lstStyle>
            <a:lvl1pPr marL="171450" indent="-171450" algn="l" defTabSz="685800" rtl="0" eaLnBrk="1" latinLnBrk="0" hangingPunct="1">
              <a:lnSpc>
                <a:spcPct val="110000"/>
              </a:lnSpc>
              <a:spcBef>
                <a:spcPts val="750"/>
              </a:spcBef>
              <a:buClr>
                <a:schemeClr val="tx2"/>
              </a:buClr>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tx2"/>
              </a:buClr>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tx2"/>
              </a:buClr>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latin typeface="DeltaSans" panose="020B0502030000000004"/>
              </a:rPr>
              <a:t>The </a:t>
            </a:r>
            <a:r>
              <a:rPr lang="en-US" u="sng" dirty="0">
                <a:latin typeface="DeltaSans" panose="020B0502030000000004"/>
                <a:hlinkClick r:id="rId9"/>
              </a:rPr>
              <a:t>.NET Foundation</a:t>
            </a:r>
            <a:r>
              <a:rPr lang="en-US" dirty="0">
                <a:latin typeface="DeltaSans" panose="020B0502030000000004"/>
              </a:rPr>
              <a:t> is an independent non-profit supporting the innovative, commercially friendly, open source .NET ecosystem. .NET has over 100,000 contributions from developers from over 3,700 companies outside of Microsoft.</a:t>
            </a:r>
            <a:endParaRPr lang="en-US" spc="-50" dirty="0">
              <a:solidFill>
                <a:schemeClr val="tx1">
                  <a:lumMod val="65000"/>
                  <a:lumOff val="35000"/>
                </a:schemeClr>
              </a:solidFill>
              <a:latin typeface="DeltaSans" panose="020B0502030000000004"/>
              <a:ea typeface="DeltaSans" panose="020B0502030000000004" pitchFamily="34" charset="0"/>
            </a:endParaRPr>
          </a:p>
        </p:txBody>
      </p:sp>
      <p:sp>
        <p:nvSpPr>
          <p:cNvPr id="28" name="Rectangle 27"/>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0348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Branches (if)</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40</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676894" y="771550"/>
            <a:ext cx="7873702" cy="2613942"/>
          </a:xfrm>
          <a:prstGeom prst="rect">
            <a:avLst/>
          </a:prstGeom>
        </p:spPr>
      </p:pic>
    </p:spTree>
    <p:extLst>
      <p:ext uri="{BB962C8B-B14F-4D97-AF65-F5344CB8AC3E}">
        <p14:creationId xmlns:p14="http://schemas.microsoft.com/office/powerpoint/2010/main" val="16237447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Branches (if)</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41</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956589" y="688073"/>
            <a:ext cx="7064127" cy="4115373"/>
          </a:xfrm>
          <a:prstGeom prst="rect">
            <a:avLst/>
          </a:prstGeom>
        </p:spPr>
      </p:pic>
    </p:spTree>
    <p:extLst>
      <p:ext uri="{BB962C8B-B14F-4D97-AF65-F5344CB8AC3E}">
        <p14:creationId xmlns:p14="http://schemas.microsoft.com/office/powerpoint/2010/main" val="170677077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What Are Loops?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42</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1219071" y="703880"/>
            <a:ext cx="6053311" cy="4011008"/>
          </a:xfrm>
          <a:prstGeom prst="rect">
            <a:avLst/>
          </a:prstGeom>
        </p:spPr>
      </p:pic>
    </p:spTree>
    <p:extLst>
      <p:ext uri="{BB962C8B-B14F-4D97-AF65-F5344CB8AC3E}">
        <p14:creationId xmlns:p14="http://schemas.microsoft.com/office/powerpoint/2010/main" val="199638275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What Are Loops?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43</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956589" y="943483"/>
            <a:ext cx="7062564" cy="1858947"/>
          </a:xfrm>
          <a:prstGeom prst="rect">
            <a:avLst/>
          </a:prstGeom>
        </p:spPr>
      </p:pic>
    </p:spTree>
    <p:extLst>
      <p:ext uri="{BB962C8B-B14F-4D97-AF65-F5344CB8AC3E}">
        <p14:creationId xmlns:p14="http://schemas.microsoft.com/office/powerpoint/2010/main" val="102497073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What Are Loops?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44</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1115616" y="672493"/>
            <a:ext cx="6806629" cy="4222694"/>
          </a:xfrm>
          <a:prstGeom prst="rect">
            <a:avLst/>
          </a:prstGeom>
        </p:spPr>
      </p:pic>
    </p:spTree>
    <p:extLst>
      <p:ext uri="{BB962C8B-B14F-4D97-AF65-F5344CB8AC3E}">
        <p14:creationId xmlns:p14="http://schemas.microsoft.com/office/powerpoint/2010/main" val="356818393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What Are Loops?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45</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1331640" y="681001"/>
            <a:ext cx="6480720" cy="4357613"/>
          </a:xfrm>
          <a:prstGeom prst="rect">
            <a:avLst/>
          </a:prstGeom>
        </p:spPr>
      </p:pic>
    </p:spTree>
    <p:extLst>
      <p:ext uri="{BB962C8B-B14F-4D97-AF65-F5344CB8AC3E}">
        <p14:creationId xmlns:p14="http://schemas.microsoft.com/office/powerpoint/2010/main" val="26439558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Combining Branches and Loops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46</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1691680" y="846521"/>
            <a:ext cx="6107084" cy="1203018"/>
          </a:xfrm>
          <a:prstGeom prst="rect">
            <a:avLst/>
          </a:prstGeom>
        </p:spPr>
      </p:pic>
    </p:spTree>
    <p:extLst>
      <p:ext uri="{BB962C8B-B14F-4D97-AF65-F5344CB8AC3E}">
        <p14:creationId xmlns:p14="http://schemas.microsoft.com/office/powerpoint/2010/main" val="54741774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Arrays, Lists, and Collections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47</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1043608" y="627534"/>
            <a:ext cx="6983959" cy="4406878"/>
          </a:xfrm>
          <a:prstGeom prst="rect">
            <a:avLst/>
          </a:prstGeom>
        </p:spPr>
      </p:pic>
    </p:spTree>
    <p:extLst>
      <p:ext uri="{BB962C8B-B14F-4D97-AF65-F5344CB8AC3E}">
        <p14:creationId xmlns:p14="http://schemas.microsoft.com/office/powerpoint/2010/main" val="173716200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Arrays, Lists, and Collections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48</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978714" y="804142"/>
            <a:ext cx="7186572" cy="3716692"/>
          </a:xfrm>
          <a:prstGeom prst="rect">
            <a:avLst/>
          </a:prstGeom>
        </p:spPr>
      </p:pic>
    </p:spTree>
    <p:extLst>
      <p:ext uri="{BB962C8B-B14F-4D97-AF65-F5344CB8AC3E}">
        <p14:creationId xmlns:p14="http://schemas.microsoft.com/office/powerpoint/2010/main" val="85600860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Arrays, Lists, and Collections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49</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956589" y="843558"/>
            <a:ext cx="7419308" cy="3240360"/>
          </a:xfrm>
          <a:prstGeom prst="rect">
            <a:avLst/>
          </a:prstGeom>
        </p:spPr>
      </p:pic>
    </p:spTree>
    <p:extLst>
      <p:ext uri="{BB962C8B-B14F-4D97-AF65-F5344CB8AC3E}">
        <p14:creationId xmlns:p14="http://schemas.microsoft.com/office/powerpoint/2010/main" val="19848238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err="1" smtClean="0">
                <a:latin typeface="DeltaSans" panose="020B0502030000000004" pitchFamily="34" charset="0"/>
                <a:ea typeface="DeltaSans" panose="020B0502030000000004" pitchFamily="34" charset="0"/>
              </a:rPr>
              <a:t>Dotnet</a:t>
            </a:r>
            <a:r>
              <a:rPr lang="en-US" spc="50" dirty="0" smtClean="0">
                <a:latin typeface="DeltaSans" panose="020B0502030000000004" pitchFamily="34" charset="0"/>
                <a:ea typeface="DeltaSans" panose="020B0502030000000004" pitchFamily="34" charset="0"/>
              </a:rPr>
              <a:t> History</a:t>
            </a:r>
            <a:endParaRPr lang="en-US" spc="50" dirty="0">
              <a:latin typeface="DeltaSans" panose="020B0502030000000004" pitchFamily="34" charset="0"/>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5</a:t>
            </a:fld>
            <a:endParaRPr lang="en-US"/>
          </a:p>
        </p:txBody>
      </p:sp>
      <p:pic>
        <p:nvPicPr>
          <p:cNvPr id="3076" name="Picture 4" descr=".NET release schedu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811112"/>
            <a:ext cx="4752528" cy="253291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NET timel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3426341"/>
            <a:ext cx="5533624" cy="1545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51412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Arrays, Lists, and Collections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50</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731449" y="771550"/>
            <a:ext cx="7868369" cy="3502288"/>
          </a:xfrm>
          <a:prstGeom prst="rect">
            <a:avLst/>
          </a:prstGeom>
        </p:spPr>
      </p:pic>
    </p:spTree>
    <p:extLst>
      <p:ext uri="{BB962C8B-B14F-4D97-AF65-F5344CB8AC3E}">
        <p14:creationId xmlns:p14="http://schemas.microsoft.com/office/powerpoint/2010/main" val="380196498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Arrays, Lists, and Collections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51</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489045" y="771550"/>
            <a:ext cx="8166455" cy="2880320"/>
          </a:xfrm>
          <a:prstGeom prst="rect">
            <a:avLst/>
          </a:prstGeom>
        </p:spPr>
      </p:pic>
    </p:spTree>
    <p:extLst>
      <p:ext uri="{BB962C8B-B14F-4D97-AF65-F5344CB8AC3E}">
        <p14:creationId xmlns:p14="http://schemas.microsoft.com/office/powerpoint/2010/main" val="16491243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Search, Sort, and Index Lists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52</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804928" y="816897"/>
            <a:ext cx="7534144" cy="3048986"/>
          </a:xfrm>
          <a:prstGeom prst="rect">
            <a:avLst/>
          </a:prstGeom>
        </p:spPr>
      </p:pic>
    </p:spTree>
    <p:extLst>
      <p:ext uri="{BB962C8B-B14F-4D97-AF65-F5344CB8AC3E}">
        <p14:creationId xmlns:p14="http://schemas.microsoft.com/office/powerpoint/2010/main" val="1151999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Search, Sort, and Index Lists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53</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572823" y="771550"/>
            <a:ext cx="7590432" cy="3154366"/>
          </a:xfrm>
          <a:prstGeom prst="rect">
            <a:avLst/>
          </a:prstGeom>
        </p:spPr>
      </p:pic>
    </p:spTree>
    <p:extLst>
      <p:ext uri="{BB962C8B-B14F-4D97-AF65-F5344CB8AC3E}">
        <p14:creationId xmlns:p14="http://schemas.microsoft.com/office/powerpoint/2010/main" val="246210409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Search, Sort, and Index Lists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54</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676894" y="706658"/>
            <a:ext cx="7770168" cy="3681942"/>
          </a:xfrm>
          <a:prstGeom prst="rect">
            <a:avLst/>
          </a:prstGeom>
        </p:spPr>
      </p:pic>
      <p:pic>
        <p:nvPicPr>
          <p:cNvPr id="5" name="Picture 4"/>
          <p:cNvPicPr>
            <a:picLocks noChangeAspect="1"/>
          </p:cNvPicPr>
          <p:nvPr/>
        </p:nvPicPr>
        <p:blipFill>
          <a:blip r:embed="rId3"/>
          <a:stretch>
            <a:fillRect/>
          </a:stretch>
        </p:blipFill>
        <p:spPr>
          <a:xfrm>
            <a:off x="3275856" y="3075806"/>
            <a:ext cx="908482" cy="1183779"/>
          </a:xfrm>
          <a:prstGeom prst="rect">
            <a:avLst/>
          </a:prstGeom>
        </p:spPr>
      </p:pic>
    </p:spTree>
    <p:extLst>
      <p:ext uri="{BB962C8B-B14F-4D97-AF65-F5344CB8AC3E}">
        <p14:creationId xmlns:p14="http://schemas.microsoft.com/office/powerpoint/2010/main" val="415226200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Lists of Other Types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55</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a:srcRect b="22567"/>
          <a:stretch/>
        </p:blipFill>
        <p:spPr>
          <a:xfrm>
            <a:off x="494680" y="843559"/>
            <a:ext cx="8527207" cy="2592288"/>
          </a:xfrm>
          <a:prstGeom prst="rect">
            <a:avLst/>
          </a:prstGeom>
        </p:spPr>
      </p:pic>
    </p:spTree>
    <p:extLst>
      <p:ext uri="{BB962C8B-B14F-4D97-AF65-F5344CB8AC3E}">
        <p14:creationId xmlns:p14="http://schemas.microsoft.com/office/powerpoint/2010/main" val="324147835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Lists of Other Types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56</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272891" y="771550"/>
            <a:ext cx="8566309" cy="3592766"/>
          </a:xfrm>
          <a:prstGeom prst="rect">
            <a:avLst/>
          </a:prstGeom>
        </p:spPr>
      </p:pic>
    </p:spTree>
    <p:extLst>
      <p:ext uri="{BB962C8B-B14F-4D97-AF65-F5344CB8AC3E}">
        <p14:creationId xmlns:p14="http://schemas.microsoft.com/office/powerpoint/2010/main" val="83616057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Lists of Other Types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57</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588177" y="681001"/>
            <a:ext cx="8056583" cy="2851487"/>
          </a:xfrm>
          <a:prstGeom prst="rect">
            <a:avLst/>
          </a:prstGeom>
        </p:spPr>
      </p:pic>
    </p:spTree>
    <p:extLst>
      <p:ext uri="{BB962C8B-B14F-4D97-AF65-F5344CB8AC3E}">
        <p14:creationId xmlns:p14="http://schemas.microsoft.com/office/powerpoint/2010/main" val="311148206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Objects and Classes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58</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827604" y="688889"/>
            <a:ext cx="7488791" cy="4170035"/>
          </a:xfrm>
          <a:prstGeom prst="rect">
            <a:avLst/>
          </a:prstGeom>
        </p:spPr>
      </p:pic>
    </p:spTree>
    <p:extLst>
      <p:ext uri="{BB962C8B-B14F-4D97-AF65-F5344CB8AC3E}">
        <p14:creationId xmlns:p14="http://schemas.microsoft.com/office/powerpoint/2010/main" val="88156047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Objects and Classes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59</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342309" y="681001"/>
            <a:ext cx="8502373" cy="3774224"/>
          </a:xfrm>
          <a:prstGeom prst="rect">
            <a:avLst/>
          </a:prstGeom>
        </p:spPr>
      </p:pic>
    </p:spTree>
    <p:extLst>
      <p:ext uri="{BB962C8B-B14F-4D97-AF65-F5344CB8AC3E}">
        <p14:creationId xmlns:p14="http://schemas.microsoft.com/office/powerpoint/2010/main" val="37904001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a:latin typeface="DeltaSans" panose="020B0502030000000004" pitchFamily="34" charset="0"/>
                <a:ea typeface="DeltaSans" panose="020B0502030000000004" pitchFamily="34" charset="0"/>
              </a:rPr>
              <a:t>.NET Tools &amp; Editors</a:t>
            </a: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6</a:t>
            </a:fld>
            <a:endParaRPr lang="en-US"/>
          </a:p>
        </p:txBody>
      </p:sp>
      <p:pic>
        <p:nvPicPr>
          <p:cNvPr id="5" name="Picture 4"/>
          <p:cNvPicPr>
            <a:picLocks noChangeAspect="1"/>
          </p:cNvPicPr>
          <p:nvPr/>
        </p:nvPicPr>
        <p:blipFill>
          <a:blip r:embed="rId2"/>
          <a:stretch>
            <a:fillRect/>
          </a:stretch>
        </p:blipFill>
        <p:spPr>
          <a:xfrm>
            <a:off x="1907704" y="681001"/>
            <a:ext cx="5207900" cy="3751374"/>
          </a:xfrm>
          <a:prstGeom prst="rect">
            <a:avLst/>
          </a:prstGeom>
        </p:spPr>
      </p:pic>
      <p:sp>
        <p:nvSpPr>
          <p:cNvPr id="9" name="Rounded Rectangle 8"/>
          <p:cNvSpPr/>
          <p:nvPr/>
        </p:nvSpPr>
        <p:spPr>
          <a:xfrm>
            <a:off x="1907704" y="627534"/>
            <a:ext cx="3456384" cy="1656184"/>
          </a:xfrm>
          <a:prstGeom prst="round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 name="Rectangle 2"/>
          <p:cNvSpPr/>
          <p:nvPr/>
        </p:nvSpPr>
        <p:spPr>
          <a:xfrm>
            <a:off x="2759629" y="2325444"/>
            <a:ext cx="3624742" cy="276999"/>
          </a:xfrm>
          <a:prstGeom prst="rect">
            <a:avLst/>
          </a:prstGeom>
        </p:spPr>
        <p:txBody>
          <a:bodyPr wrap="square">
            <a:spAutoFit/>
          </a:bodyPr>
          <a:lstStyle/>
          <a:p>
            <a:r>
              <a:rPr lang="en-US" sz="1200" dirty="0">
                <a:latin typeface="DeltaSans" panose="020B0502030000000004"/>
                <a:hlinkClick r:id="rId3"/>
              </a:rPr>
              <a:t>https://visualstudio.microsoft.com/downloads/</a:t>
            </a:r>
            <a:endParaRPr lang="en-US" sz="1200" dirty="0">
              <a:latin typeface="DeltaSans" panose="020B0502030000000004"/>
            </a:endParaRPr>
          </a:p>
        </p:txBody>
      </p:sp>
    </p:spTree>
    <p:extLst>
      <p:ext uri="{BB962C8B-B14F-4D97-AF65-F5344CB8AC3E}">
        <p14:creationId xmlns:p14="http://schemas.microsoft.com/office/powerpoint/2010/main" val="233924603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Objects and Classes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60</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600498" y="681001"/>
            <a:ext cx="7943003" cy="4188593"/>
          </a:xfrm>
          <a:prstGeom prst="rect">
            <a:avLst/>
          </a:prstGeom>
        </p:spPr>
      </p:pic>
    </p:spTree>
    <p:extLst>
      <p:ext uri="{BB962C8B-B14F-4D97-AF65-F5344CB8AC3E}">
        <p14:creationId xmlns:p14="http://schemas.microsoft.com/office/powerpoint/2010/main" val="45216935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Objects and Classes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61</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722817" y="666576"/>
            <a:ext cx="7939136" cy="4569470"/>
          </a:xfrm>
          <a:prstGeom prst="rect">
            <a:avLst/>
          </a:prstGeom>
        </p:spPr>
      </p:pic>
    </p:spTree>
    <p:extLst>
      <p:ext uri="{BB962C8B-B14F-4D97-AF65-F5344CB8AC3E}">
        <p14:creationId xmlns:p14="http://schemas.microsoft.com/office/powerpoint/2010/main" val="242320188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Objects and Classes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62</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956589" y="681001"/>
            <a:ext cx="7711885" cy="4054319"/>
          </a:xfrm>
          <a:prstGeom prst="rect">
            <a:avLst/>
          </a:prstGeom>
        </p:spPr>
      </p:pic>
    </p:spTree>
    <p:extLst>
      <p:ext uri="{BB962C8B-B14F-4D97-AF65-F5344CB8AC3E}">
        <p14:creationId xmlns:p14="http://schemas.microsoft.com/office/powerpoint/2010/main" val="66068645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Objects and Classes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63</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547092" y="627534"/>
            <a:ext cx="8049816" cy="1625956"/>
          </a:xfrm>
          <a:prstGeom prst="rect">
            <a:avLst/>
          </a:prstGeom>
        </p:spPr>
      </p:pic>
      <p:pic>
        <p:nvPicPr>
          <p:cNvPr id="5" name="Picture 4"/>
          <p:cNvPicPr>
            <a:picLocks noChangeAspect="1"/>
          </p:cNvPicPr>
          <p:nvPr/>
        </p:nvPicPr>
        <p:blipFill>
          <a:blip r:embed="rId3"/>
          <a:stretch>
            <a:fillRect/>
          </a:stretch>
        </p:blipFill>
        <p:spPr>
          <a:xfrm>
            <a:off x="489045" y="2198126"/>
            <a:ext cx="4309293" cy="2524092"/>
          </a:xfrm>
          <a:prstGeom prst="rect">
            <a:avLst/>
          </a:prstGeom>
        </p:spPr>
      </p:pic>
      <p:pic>
        <p:nvPicPr>
          <p:cNvPr id="6" name="Picture 5"/>
          <p:cNvPicPr>
            <a:picLocks noChangeAspect="1"/>
          </p:cNvPicPr>
          <p:nvPr/>
        </p:nvPicPr>
        <p:blipFill>
          <a:blip r:embed="rId4"/>
          <a:stretch>
            <a:fillRect/>
          </a:stretch>
        </p:blipFill>
        <p:spPr>
          <a:xfrm>
            <a:off x="3563888" y="2571750"/>
            <a:ext cx="5361037" cy="628071"/>
          </a:xfrm>
          <a:prstGeom prst="rect">
            <a:avLst/>
          </a:prstGeom>
        </p:spPr>
      </p:pic>
    </p:spTree>
    <p:extLst>
      <p:ext uri="{BB962C8B-B14F-4D97-AF65-F5344CB8AC3E}">
        <p14:creationId xmlns:p14="http://schemas.microsoft.com/office/powerpoint/2010/main" val="158852038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Members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64</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703038" y="699542"/>
            <a:ext cx="7978270" cy="4317804"/>
          </a:xfrm>
          <a:prstGeom prst="rect">
            <a:avLst/>
          </a:prstGeom>
        </p:spPr>
      </p:pic>
    </p:spTree>
    <p:extLst>
      <p:ext uri="{BB962C8B-B14F-4D97-AF65-F5344CB8AC3E}">
        <p14:creationId xmlns:p14="http://schemas.microsoft.com/office/powerpoint/2010/main" val="168871522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Members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65</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610179" y="771550"/>
            <a:ext cx="7358286" cy="3434347"/>
          </a:xfrm>
          <a:prstGeom prst="rect">
            <a:avLst/>
          </a:prstGeom>
        </p:spPr>
      </p:pic>
    </p:spTree>
    <p:extLst>
      <p:ext uri="{BB962C8B-B14F-4D97-AF65-F5344CB8AC3E}">
        <p14:creationId xmlns:p14="http://schemas.microsoft.com/office/powerpoint/2010/main" val="368974744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Members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66</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899592" y="661757"/>
            <a:ext cx="6884107" cy="4169342"/>
          </a:xfrm>
          <a:prstGeom prst="rect">
            <a:avLst/>
          </a:prstGeom>
        </p:spPr>
      </p:pic>
    </p:spTree>
    <p:extLst>
      <p:ext uri="{BB962C8B-B14F-4D97-AF65-F5344CB8AC3E}">
        <p14:creationId xmlns:p14="http://schemas.microsoft.com/office/powerpoint/2010/main" val="214420481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Members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67</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899592" y="913275"/>
            <a:ext cx="7144234" cy="2687724"/>
          </a:xfrm>
          <a:prstGeom prst="rect">
            <a:avLst/>
          </a:prstGeom>
        </p:spPr>
      </p:pic>
    </p:spTree>
    <p:extLst>
      <p:ext uri="{BB962C8B-B14F-4D97-AF65-F5344CB8AC3E}">
        <p14:creationId xmlns:p14="http://schemas.microsoft.com/office/powerpoint/2010/main" val="125915074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Members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68</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815355" y="1059582"/>
            <a:ext cx="7513290" cy="3489858"/>
          </a:xfrm>
          <a:prstGeom prst="rect">
            <a:avLst/>
          </a:prstGeom>
        </p:spPr>
      </p:pic>
    </p:spTree>
    <p:extLst>
      <p:ext uri="{BB962C8B-B14F-4D97-AF65-F5344CB8AC3E}">
        <p14:creationId xmlns:p14="http://schemas.microsoft.com/office/powerpoint/2010/main" val="53186848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Members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69</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975763" y="703880"/>
            <a:ext cx="5466577" cy="1055062"/>
          </a:xfrm>
          <a:prstGeom prst="rect">
            <a:avLst/>
          </a:prstGeom>
        </p:spPr>
      </p:pic>
      <p:pic>
        <p:nvPicPr>
          <p:cNvPr id="4" name="Picture 3"/>
          <p:cNvPicPr>
            <a:picLocks noChangeAspect="1"/>
          </p:cNvPicPr>
          <p:nvPr/>
        </p:nvPicPr>
        <p:blipFill>
          <a:blip r:embed="rId3"/>
          <a:stretch>
            <a:fillRect/>
          </a:stretch>
        </p:blipFill>
        <p:spPr>
          <a:xfrm>
            <a:off x="1619672" y="1716641"/>
            <a:ext cx="4306466" cy="2969636"/>
          </a:xfrm>
          <a:prstGeom prst="rect">
            <a:avLst/>
          </a:prstGeom>
        </p:spPr>
      </p:pic>
    </p:spTree>
    <p:extLst>
      <p:ext uri="{BB962C8B-B14F-4D97-AF65-F5344CB8AC3E}">
        <p14:creationId xmlns:p14="http://schemas.microsoft.com/office/powerpoint/2010/main" val="41416440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smtClean="0">
                <a:latin typeface="DeltaSans" panose="020B0502030000000004" pitchFamily="34" charset="0"/>
                <a:ea typeface="DeltaSans" panose="020B0502030000000004" pitchFamily="34" charset="0"/>
              </a:rPr>
              <a:t>Visual Studio 2019</a:t>
            </a:r>
            <a:endParaRPr lang="en-US" spc="50" dirty="0">
              <a:latin typeface="DeltaSans" panose="020B0502030000000004" pitchFamily="34" charset="0"/>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7</a:t>
            </a:fld>
            <a:endParaRPr lang="en-US"/>
          </a:p>
        </p:txBody>
      </p:sp>
      <p:pic>
        <p:nvPicPr>
          <p:cNvPr id="5" name="Picture 4"/>
          <p:cNvPicPr>
            <a:picLocks noChangeAspect="1"/>
          </p:cNvPicPr>
          <p:nvPr/>
        </p:nvPicPr>
        <p:blipFill>
          <a:blip r:embed="rId2"/>
          <a:stretch>
            <a:fillRect/>
          </a:stretch>
        </p:blipFill>
        <p:spPr>
          <a:xfrm>
            <a:off x="395536" y="1059582"/>
            <a:ext cx="4094470" cy="2736304"/>
          </a:xfrm>
          <a:prstGeom prst="rect">
            <a:avLst/>
          </a:prstGeom>
        </p:spPr>
      </p:pic>
      <p:sp>
        <p:nvSpPr>
          <p:cNvPr id="9" name="Rounded Rectangle 8"/>
          <p:cNvSpPr/>
          <p:nvPr/>
        </p:nvSpPr>
        <p:spPr>
          <a:xfrm>
            <a:off x="2696126" y="2585937"/>
            <a:ext cx="1659850" cy="345853"/>
          </a:xfrm>
          <a:prstGeom prst="round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1" name="Picture 10"/>
          <p:cNvPicPr>
            <a:picLocks noChangeAspect="1"/>
          </p:cNvPicPr>
          <p:nvPr/>
        </p:nvPicPr>
        <p:blipFill>
          <a:blip r:embed="rId3"/>
          <a:stretch>
            <a:fillRect/>
          </a:stretch>
        </p:blipFill>
        <p:spPr>
          <a:xfrm>
            <a:off x="4697247" y="711889"/>
            <a:ext cx="3979168" cy="4260157"/>
          </a:xfrm>
          <a:prstGeom prst="rect">
            <a:avLst/>
          </a:prstGeom>
        </p:spPr>
      </p:pic>
    </p:spTree>
    <p:extLst>
      <p:ext uri="{BB962C8B-B14F-4D97-AF65-F5344CB8AC3E}">
        <p14:creationId xmlns:p14="http://schemas.microsoft.com/office/powerpoint/2010/main" val="374823147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Members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70</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1115616" y="725088"/>
            <a:ext cx="6452021" cy="3024185"/>
          </a:xfrm>
          <a:prstGeom prst="rect">
            <a:avLst/>
          </a:prstGeom>
        </p:spPr>
      </p:pic>
    </p:spTree>
    <p:extLst>
      <p:ext uri="{BB962C8B-B14F-4D97-AF65-F5344CB8AC3E}">
        <p14:creationId xmlns:p14="http://schemas.microsoft.com/office/powerpoint/2010/main" val="183591430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Members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71</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1199858" y="771550"/>
            <a:ext cx="6744283" cy="3616500"/>
          </a:xfrm>
          <a:prstGeom prst="rect">
            <a:avLst/>
          </a:prstGeom>
        </p:spPr>
      </p:pic>
    </p:spTree>
    <p:extLst>
      <p:ext uri="{BB962C8B-B14F-4D97-AF65-F5344CB8AC3E}">
        <p14:creationId xmlns:p14="http://schemas.microsoft.com/office/powerpoint/2010/main" val="211376943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Members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72</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3399079" y="678472"/>
            <a:ext cx="5578757" cy="4284660"/>
          </a:xfrm>
          <a:prstGeom prst="rect">
            <a:avLst/>
          </a:prstGeom>
        </p:spPr>
      </p:pic>
      <p:pic>
        <p:nvPicPr>
          <p:cNvPr id="5" name="Picture 4"/>
          <p:cNvPicPr>
            <a:picLocks noChangeAspect="1"/>
          </p:cNvPicPr>
          <p:nvPr/>
        </p:nvPicPr>
        <p:blipFill>
          <a:blip r:embed="rId3"/>
          <a:stretch>
            <a:fillRect/>
          </a:stretch>
        </p:blipFill>
        <p:spPr>
          <a:xfrm>
            <a:off x="467544" y="709734"/>
            <a:ext cx="3134882" cy="1706410"/>
          </a:xfrm>
          <a:prstGeom prst="rect">
            <a:avLst/>
          </a:prstGeom>
        </p:spPr>
      </p:pic>
    </p:spTree>
    <p:extLst>
      <p:ext uri="{BB962C8B-B14F-4D97-AF65-F5344CB8AC3E}">
        <p14:creationId xmlns:p14="http://schemas.microsoft.com/office/powerpoint/2010/main" val="131266983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Members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73</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327670" y="667681"/>
            <a:ext cx="8136135" cy="1166349"/>
          </a:xfrm>
          <a:prstGeom prst="rect">
            <a:avLst/>
          </a:prstGeom>
        </p:spPr>
      </p:pic>
      <p:pic>
        <p:nvPicPr>
          <p:cNvPr id="5" name="Picture 4"/>
          <p:cNvPicPr>
            <a:picLocks noChangeAspect="1"/>
          </p:cNvPicPr>
          <p:nvPr/>
        </p:nvPicPr>
        <p:blipFill>
          <a:blip r:embed="rId3"/>
          <a:stretch>
            <a:fillRect/>
          </a:stretch>
        </p:blipFill>
        <p:spPr>
          <a:xfrm>
            <a:off x="1691680" y="2031495"/>
            <a:ext cx="3921129" cy="2392136"/>
          </a:xfrm>
          <a:prstGeom prst="rect">
            <a:avLst/>
          </a:prstGeom>
        </p:spPr>
      </p:pic>
    </p:spTree>
    <p:extLst>
      <p:ext uri="{BB962C8B-B14F-4D97-AF65-F5344CB8AC3E}">
        <p14:creationId xmlns:p14="http://schemas.microsoft.com/office/powerpoint/2010/main" val="28411536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Members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74</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2"/>
          <a:srcRect t="50561"/>
          <a:stretch/>
        </p:blipFill>
        <p:spPr>
          <a:xfrm>
            <a:off x="4031913" y="935961"/>
            <a:ext cx="3230647" cy="1989166"/>
          </a:xfrm>
          <a:prstGeom prst="rect">
            <a:avLst/>
          </a:prstGeom>
        </p:spPr>
      </p:pic>
      <p:pic>
        <p:nvPicPr>
          <p:cNvPr id="5" name="Picture 4"/>
          <p:cNvPicPr>
            <a:picLocks noChangeAspect="1"/>
          </p:cNvPicPr>
          <p:nvPr/>
        </p:nvPicPr>
        <p:blipFill>
          <a:blip r:embed="rId3"/>
          <a:stretch>
            <a:fillRect/>
          </a:stretch>
        </p:blipFill>
        <p:spPr>
          <a:xfrm>
            <a:off x="956589" y="3205983"/>
            <a:ext cx="4687194" cy="414617"/>
          </a:xfrm>
          <a:prstGeom prst="rect">
            <a:avLst/>
          </a:prstGeom>
        </p:spPr>
      </p:pic>
      <p:pic>
        <p:nvPicPr>
          <p:cNvPr id="11" name="Picture 10"/>
          <p:cNvPicPr>
            <a:picLocks noChangeAspect="1"/>
          </p:cNvPicPr>
          <p:nvPr/>
        </p:nvPicPr>
        <p:blipFill rotWithShape="1">
          <a:blip r:embed="rId2"/>
          <a:srcRect b="50192"/>
          <a:stretch/>
        </p:blipFill>
        <p:spPr>
          <a:xfrm>
            <a:off x="827584" y="870958"/>
            <a:ext cx="3230647" cy="2003997"/>
          </a:xfrm>
          <a:prstGeom prst="rect">
            <a:avLst/>
          </a:prstGeom>
        </p:spPr>
      </p:pic>
    </p:spTree>
    <p:extLst>
      <p:ext uri="{BB962C8B-B14F-4D97-AF65-F5344CB8AC3E}">
        <p14:creationId xmlns:p14="http://schemas.microsoft.com/office/powerpoint/2010/main" val="36497050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Exceptions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75</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755576" y="771550"/>
            <a:ext cx="7701095" cy="3254178"/>
          </a:xfrm>
          <a:prstGeom prst="rect">
            <a:avLst/>
          </a:prstGeom>
        </p:spPr>
      </p:pic>
    </p:spTree>
    <p:extLst>
      <p:ext uri="{BB962C8B-B14F-4D97-AF65-F5344CB8AC3E}">
        <p14:creationId xmlns:p14="http://schemas.microsoft.com/office/powerpoint/2010/main" val="338855025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Exceptions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76</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1547664" y="758504"/>
            <a:ext cx="5444780" cy="3785088"/>
          </a:xfrm>
          <a:prstGeom prst="rect">
            <a:avLst/>
          </a:prstGeom>
        </p:spPr>
      </p:pic>
    </p:spTree>
    <p:extLst>
      <p:ext uri="{BB962C8B-B14F-4D97-AF65-F5344CB8AC3E}">
        <p14:creationId xmlns:p14="http://schemas.microsoft.com/office/powerpoint/2010/main" val="289612640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Exceptions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77</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739622" y="843558"/>
            <a:ext cx="7664755" cy="2304256"/>
          </a:xfrm>
          <a:prstGeom prst="rect">
            <a:avLst/>
          </a:prstGeom>
        </p:spPr>
      </p:pic>
    </p:spTree>
    <p:extLst>
      <p:ext uri="{BB962C8B-B14F-4D97-AF65-F5344CB8AC3E}">
        <p14:creationId xmlns:p14="http://schemas.microsoft.com/office/powerpoint/2010/main" val="346517683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Exceptions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78</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1547664" y="681001"/>
            <a:ext cx="5686450" cy="4391444"/>
          </a:xfrm>
          <a:prstGeom prst="rect">
            <a:avLst/>
          </a:prstGeom>
        </p:spPr>
      </p:pic>
    </p:spTree>
    <p:extLst>
      <p:ext uri="{BB962C8B-B14F-4D97-AF65-F5344CB8AC3E}">
        <p14:creationId xmlns:p14="http://schemas.microsoft.com/office/powerpoint/2010/main" val="103423676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Exceptions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79</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1691059" y="1059582"/>
            <a:ext cx="5761881" cy="3009241"/>
          </a:xfrm>
          <a:prstGeom prst="rect">
            <a:avLst/>
          </a:prstGeom>
        </p:spPr>
      </p:pic>
    </p:spTree>
    <p:extLst>
      <p:ext uri="{BB962C8B-B14F-4D97-AF65-F5344CB8AC3E}">
        <p14:creationId xmlns:p14="http://schemas.microsoft.com/office/powerpoint/2010/main" val="18575662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smtClean="0">
                <a:latin typeface="DeltaSans" panose="020B0502030000000004" pitchFamily="34" charset="0"/>
                <a:ea typeface="DeltaSans" panose="020B0502030000000004" pitchFamily="34" charset="0"/>
              </a:rPr>
              <a:t>Console App</a:t>
            </a:r>
            <a:endParaRPr lang="en-US" spc="50" dirty="0">
              <a:latin typeface="DeltaSans" panose="020B0502030000000004" pitchFamily="34" charset="0"/>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8</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843558"/>
            <a:ext cx="5076056" cy="267713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1783617"/>
            <a:ext cx="4303945" cy="2837479"/>
          </a:xfrm>
          <a:prstGeom prst="rect">
            <a:avLst/>
          </a:prstGeom>
        </p:spPr>
      </p:pic>
      <p:sp>
        <p:nvSpPr>
          <p:cNvPr id="9" name="TextBox 8"/>
          <p:cNvSpPr txBox="1"/>
          <p:nvPr/>
        </p:nvSpPr>
        <p:spPr>
          <a:xfrm>
            <a:off x="1403648" y="1839972"/>
            <a:ext cx="292068" cy="323165"/>
          </a:xfrm>
          <a:prstGeom prst="rect">
            <a:avLst/>
          </a:prstGeom>
          <a:noFill/>
        </p:spPr>
        <p:txBody>
          <a:bodyPr wrap="none" rtlCol="0">
            <a:spAutoFit/>
          </a:bodyPr>
          <a:lstStyle/>
          <a:p>
            <a:r>
              <a:rPr lang="en-US" sz="1500" dirty="0" smtClean="0">
                <a:solidFill>
                  <a:srgbClr val="FF0000"/>
                </a:solidFill>
                <a:latin typeface="DeltaSans" panose="020B0502030000000004"/>
              </a:rPr>
              <a:t>1</a:t>
            </a:r>
            <a:endParaRPr lang="en-US" sz="1500" dirty="0">
              <a:solidFill>
                <a:srgbClr val="FF0000"/>
              </a:solidFill>
              <a:latin typeface="DeltaSans" panose="020B0502030000000004"/>
            </a:endParaRPr>
          </a:p>
        </p:txBody>
      </p:sp>
      <p:sp>
        <p:nvSpPr>
          <p:cNvPr id="10" name="TextBox 9"/>
          <p:cNvSpPr txBox="1"/>
          <p:nvPr/>
        </p:nvSpPr>
        <p:spPr>
          <a:xfrm>
            <a:off x="5796136" y="2327883"/>
            <a:ext cx="292068" cy="323165"/>
          </a:xfrm>
          <a:prstGeom prst="rect">
            <a:avLst/>
          </a:prstGeom>
          <a:noFill/>
        </p:spPr>
        <p:txBody>
          <a:bodyPr wrap="none" rtlCol="0">
            <a:spAutoFit/>
          </a:bodyPr>
          <a:lstStyle/>
          <a:p>
            <a:r>
              <a:rPr lang="en-US" sz="1500" dirty="0" smtClean="0">
                <a:solidFill>
                  <a:srgbClr val="FF0000"/>
                </a:solidFill>
                <a:latin typeface="DeltaSans" panose="020B0502030000000004"/>
              </a:rPr>
              <a:t>2</a:t>
            </a:r>
            <a:endParaRPr lang="en-US" sz="1500" dirty="0">
              <a:solidFill>
                <a:srgbClr val="FF0000"/>
              </a:solidFill>
              <a:latin typeface="DeltaSans" panose="020B0502030000000004"/>
            </a:endParaRPr>
          </a:p>
        </p:txBody>
      </p:sp>
    </p:spTree>
    <p:extLst>
      <p:ext uri="{BB962C8B-B14F-4D97-AF65-F5344CB8AC3E}">
        <p14:creationId xmlns:p14="http://schemas.microsoft.com/office/powerpoint/2010/main" val="92577287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Exceptions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80</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1115616" y="681001"/>
            <a:ext cx="6866211" cy="4214388"/>
          </a:xfrm>
          <a:prstGeom prst="rect">
            <a:avLst/>
          </a:prstGeom>
        </p:spPr>
      </p:pic>
    </p:spTree>
    <p:extLst>
      <p:ext uri="{BB962C8B-B14F-4D97-AF65-F5344CB8AC3E}">
        <p14:creationId xmlns:p14="http://schemas.microsoft.com/office/powerpoint/2010/main" val="130491864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Exceptions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81</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2"/>
          <a:stretch>
            <a:fillRect/>
          </a:stretch>
        </p:blipFill>
        <p:spPr>
          <a:xfrm>
            <a:off x="1403648" y="1059582"/>
            <a:ext cx="6613583" cy="2880320"/>
          </a:xfrm>
          <a:prstGeom prst="rect">
            <a:avLst/>
          </a:prstGeom>
        </p:spPr>
      </p:pic>
    </p:spTree>
    <p:extLst>
      <p:ext uri="{BB962C8B-B14F-4D97-AF65-F5344CB8AC3E}">
        <p14:creationId xmlns:p14="http://schemas.microsoft.com/office/powerpoint/2010/main" val="47646793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Exceptions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82</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1547664" y="648507"/>
            <a:ext cx="5911652" cy="3895801"/>
          </a:xfrm>
          <a:prstGeom prst="rect">
            <a:avLst/>
          </a:prstGeom>
        </p:spPr>
      </p:pic>
    </p:spTree>
    <p:extLst>
      <p:ext uri="{BB962C8B-B14F-4D97-AF65-F5344CB8AC3E}">
        <p14:creationId xmlns:p14="http://schemas.microsoft.com/office/powerpoint/2010/main" val="61584117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Exceptions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83</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1398440" y="964671"/>
            <a:ext cx="6347119" cy="3098741"/>
          </a:xfrm>
          <a:prstGeom prst="rect">
            <a:avLst/>
          </a:prstGeom>
        </p:spPr>
      </p:pic>
    </p:spTree>
    <p:extLst>
      <p:ext uri="{BB962C8B-B14F-4D97-AF65-F5344CB8AC3E}">
        <p14:creationId xmlns:p14="http://schemas.microsoft.com/office/powerpoint/2010/main" val="312114009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Exceptions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84</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1308437" y="770901"/>
            <a:ext cx="6527126" cy="3812086"/>
          </a:xfrm>
          <a:prstGeom prst="rect">
            <a:avLst/>
          </a:prstGeom>
        </p:spPr>
      </p:pic>
    </p:spTree>
    <p:extLst>
      <p:ext uri="{BB962C8B-B14F-4D97-AF65-F5344CB8AC3E}">
        <p14:creationId xmlns:p14="http://schemas.microsoft.com/office/powerpoint/2010/main" val="310241409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Exceptions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85</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1657724" y="771550"/>
            <a:ext cx="5828551" cy="3548559"/>
          </a:xfrm>
          <a:prstGeom prst="rect">
            <a:avLst/>
          </a:prstGeom>
        </p:spPr>
      </p:pic>
    </p:spTree>
    <p:extLst>
      <p:ext uri="{BB962C8B-B14F-4D97-AF65-F5344CB8AC3E}">
        <p14:creationId xmlns:p14="http://schemas.microsoft.com/office/powerpoint/2010/main" val="232487366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Exceptions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86</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984891" y="843558"/>
            <a:ext cx="7330497" cy="3201030"/>
          </a:xfrm>
          <a:prstGeom prst="rect">
            <a:avLst/>
          </a:prstGeom>
        </p:spPr>
      </p:pic>
    </p:spTree>
    <p:extLst>
      <p:ext uri="{BB962C8B-B14F-4D97-AF65-F5344CB8AC3E}">
        <p14:creationId xmlns:p14="http://schemas.microsoft.com/office/powerpoint/2010/main" val="232144600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Exceptions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87</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1403648" y="724741"/>
            <a:ext cx="6533547" cy="3901637"/>
          </a:xfrm>
          <a:prstGeom prst="rect">
            <a:avLst/>
          </a:prstGeom>
        </p:spPr>
      </p:pic>
    </p:spTree>
    <p:extLst>
      <p:ext uri="{BB962C8B-B14F-4D97-AF65-F5344CB8AC3E}">
        <p14:creationId xmlns:p14="http://schemas.microsoft.com/office/powerpoint/2010/main" val="378009411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Exceptions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88</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1043608" y="843558"/>
            <a:ext cx="7153737" cy="3498957"/>
          </a:xfrm>
          <a:prstGeom prst="rect">
            <a:avLst/>
          </a:prstGeom>
        </p:spPr>
      </p:pic>
    </p:spTree>
    <p:extLst>
      <p:ext uri="{BB962C8B-B14F-4D97-AF65-F5344CB8AC3E}">
        <p14:creationId xmlns:p14="http://schemas.microsoft.com/office/powerpoint/2010/main" val="184895352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Exceptions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89</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899592" y="738972"/>
            <a:ext cx="7146554" cy="3824153"/>
          </a:xfrm>
          <a:prstGeom prst="rect">
            <a:avLst/>
          </a:prstGeom>
        </p:spPr>
      </p:pic>
    </p:spTree>
    <p:extLst>
      <p:ext uri="{BB962C8B-B14F-4D97-AF65-F5344CB8AC3E}">
        <p14:creationId xmlns:p14="http://schemas.microsoft.com/office/powerpoint/2010/main" val="29540863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smtClean="0">
                <a:latin typeface="DeltaSans" panose="020B0502030000000004" pitchFamily="34" charset="0"/>
                <a:ea typeface="DeltaSans" panose="020B0502030000000004" pitchFamily="34" charset="0"/>
              </a:rPr>
              <a:t>Window Form App</a:t>
            </a:r>
            <a:endParaRPr lang="en-US" spc="50" dirty="0">
              <a:latin typeface="DeltaSans" panose="020B0502030000000004" pitchFamily="34" charset="0"/>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9</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843558"/>
            <a:ext cx="5076056" cy="2677134"/>
          </a:xfrm>
          <a:prstGeom prst="rect">
            <a:avLst/>
          </a:prstGeom>
        </p:spPr>
      </p:pic>
      <p:sp>
        <p:nvSpPr>
          <p:cNvPr id="9" name="TextBox 8"/>
          <p:cNvSpPr txBox="1"/>
          <p:nvPr/>
        </p:nvSpPr>
        <p:spPr>
          <a:xfrm>
            <a:off x="1403648" y="1839972"/>
            <a:ext cx="292068" cy="323165"/>
          </a:xfrm>
          <a:prstGeom prst="rect">
            <a:avLst/>
          </a:prstGeom>
          <a:noFill/>
        </p:spPr>
        <p:txBody>
          <a:bodyPr wrap="none" rtlCol="0">
            <a:spAutoFit/>
          </a:bodyPr>
          <a:lstStyle/>
          <a:p>
            <a:r>
              <a:rPr lang="en-US" sz="1500" dirty="0" smtClean="0">
                <a:solidFill>
                  <a:srgbClr val="FF0000"/>
                </a:solidFill>
                <a:latin typeface="DeltaSans" panose="020B0502030000000004"/>
              </a:rPr>
              <a:t>1</a:t>
            </a:r>
            <a:endParaRPr lang="en-US" sz="1500" dirty="0">
              <a:solidFill>
                <a:srgbClr val="FF0000"/>
              </a:solidFill>
              <a:latin typeface="DeltaSans" panose="020B0502030000000004"/>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3968" y="1850375"/>
            <a:ext cx="4619410" cy="2953623"/>
          </a:xfrm>
          <a:prstGeom prst="rect">
            <a:avLst/>
          </a:prstGeom>
        </p:spPr>
      </p:pic>
      <p:sp>
        <p:nvSpPr>
          <p:cNvPr id="10" name="TextBox 9"/>
          <p:cNvSpPr txBox="1"/>
          <p:nvPr/>
        </p:nvSpPr>
        <p:spPr>
          <a:xfrm>
            <a:off x="6228184" y="3004021"/>
            <a:ext cx="292068" cy="323165"/>
          </a:xfrm>
          <a:prstGeom prst="rect">
            <a:avLst/>
          </a:prstGeom>
          <a:noFill/>
        </p:spPr>
        <p:txBody>
          <a:bodyPr wrap="none" rtlCol="0">
            <a:spAutoFit/>
          </a:bodyPr>
          <a:lstStyle/>
          <a:p>
            <a:r>
              <a:rPr lang="en-US" sz="1500" dirty="0" smtClean="0">
                <a:solidFill>
                  <a:srgbClr val="FF0000"/>
                </a:solidFill>
                <a:latin typeface="DeltaSans" panose="020B0502030000000004"/>
              </a:rPr>
              <a:t>2</a:t>
            </a:r>
            <a:endParaRPr lang="en-US" sz="1500" dirty="0">
              <a:solidFill>
                <a:srgbClr val="FF0000"/>
              </a:solidFill>
              <a:latin typeface="DeltaSans" panose="020B0502030000000004"/>
            </a:endParaRPr>
          </a:p>
        </p:txBody>
      </p:sp>
    </p:spTree>
    <p:extLst>
      <p:ext uri="{BB962C8B-B14F-4D97-AF65-F5344CB8AC3E}">
        <p14:creationId xmlns:p14="http://schemas.microsoft.com/office/powerpoint/2010/main" val="169654436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smtClean="0">
                <a:latin typeface="DeltaSans" panose="020B0502030000000004"/>
              </a:rPr>
              <a:t>Text</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90</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280814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a:latin typeface="DeltaSans" panose="020B0502030000000004" pitchFamily="34" charset="0"/>
                <a:ea typeface="DeltaSans" panose="020B0502030000000004" pitchFamily="34" charset="0"/>
              </a:rPr>
              <a:t>Corporate Mission</a:t>
            </a:r>
          </a:p>
        </p:txBody>
      </p:sp>
      <p:sp>
        <p:nvSpPr>
          <p:cNvPr id="3" name="內容版面配置區 2">
            <a:extLst>
              <a:ext uri="{FF2B5EF4-FFF2-40B4-BE49-F238E27FC236}">
                <a16:creationId xmlns:a16="http://schemas.microsoft.com/office/drawing/2014/main" id="{34605D68-7F74-4F42-9A23-39AC40EC2B48}"/>
              </a:ext>
            </a:extLst>
          </p:cNvPr>
          <p:cNvSpPr>
            <a:spLocks noGrp="1"/>
          </p:cNvSpPr>
          <p:nvPr>
            <p:ph idx="1"/>
          </p:nvPr>
        </p:nvSpPr>
        <p:spPr>
          <a:xfrm>
            <a:off x="489098" y="681001"/>
            <a:ext cx="8534400" cy="398061"/>
          </a:xfrm>
        </p:spPr>
        <p:txBody>
          <a:bodyPr/>
          <a:lstStyle/>
          <a:p>
            <a:pPr marL="0" indent="0">
              <a:buNone/>
            </a:pPr>
            <a:r>
              <a:rPr lang="en-US" b="0" i="0" spc="-50" dirty="0">
                <a:solidFill>
                  <a:schemeClr val="tx1">
                    <a:lumMod val="65000"/>
                    <a:lumOff val="35000"/>
                  </a:schemeClr>
                </a:solidFill>
                <a:effectLst/>
                <a:latin typeface="DeltaSans" panose="020B0502030000000004" pitchFamily="34" charset="0"/>
                <a:ea typeface="DeltaSans" panose="020B0502030000000004" pitchFamily="34" charset="0"/>
              </a:rPr>
              <a:t>To provide innovative, clean and energy-efficient solutions for a better tomorrow.</a:t>
            </a:r>
            <a:endParaRPr lang="en-US" spc="-50" dirty="0">
              <a:solidFill>
                <a:schemeClr val="tx1">
                  <a:lumMod val="65000"/>
                  <a:lumOff val="35000"/>
                </a:schemeClr>
              </a:solidFill>
              <a:latin typeface="DeltaSans" panose="020B0502030000000004" pitchFamily="34" charset="0"/>
              <a:ea typeface="DeltaSans" panose="020B0502030000000004" pitchFamily="34" charset="0"/>
            </a:endParaRPr>
          </a:p>
        </p:txBody>
      </p:sp>
      <p:pic>
        <p:nvPicPr>
          <p:cNvPr id="6" name="圖片 2">
            <a:extLst>
              <a:ext uri="{FF2B5EF4-FFF2-40B4-BE49-F238E27FC236}">
                <a16:creationId xmlns:a16="http://schemas.microsoft.com/office/drawing/2014/main" id="{ECEEBA5B-6D7B-4D45-9CD7-9AB3CE3B119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4698" b="1"/>
          <a:stretch/>
        </p:blipFill>
        <p:spPr>
          <a:xfrm>
            <a:off x="0" y="1049079"/>
            <a:ext cx="9144000" cy="3358808"/>
          </a:xfrm>
          <a:prstGeom prst="rect">
            <a:avLst/>
          </a:prstGeom>
        </p:spPr>
      </p:pic>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91</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952379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a:latin typeface="DeltaSans" panose="020B0502030000000004" pitchFamily="34" charset="0"/>
                <a:ea typeface="DeltaSans" panose="020B0502030000000004" pitchFamily="34" charset="0"/>
              </a:rPr>
              <a:t>Corporate Mission</a:t>
            </a:r>
          </a:p>
        </p:txBody>
      </p:sp>
      <p:sp>
        <p:nvSpPr>
          <p:cNvPr id="3" name="內容版面配置區 2">
            <a:extLst>
              <a:ext uri="{FF2B5EF4-FFF2-40B4-BE49-F238E27FC236}">
                <a16:creationId xmlns:a16="http://schemas.microsoft.com/office/drawing/2014/main" id="{34605D68-7F74-4F42-9A23-39AC40EC2B48}"/>
              </a:ext>
            </a:extLst>
          </p:cNvPr>
          <p:cNvSpPr>
            <a:spLocks noGrp="1"/>
          </p:cNvSpPr>
          <p:nvPr>
            <p:ph idx="1"/>
          </p:nvPr>
        </p:nvSpPr>
        <p:spPr>
          <a:xfrm>
            <a:off x="489098" y="681001"/>
            <a:ext cx="8534400" cy="398061"/>
          </a:xfrm>
        </p:spPr>
        <p:txBody>
          <a:bodyPr/>
          <a:lstStyle/>
          <a:p>
            <a:pPr marL="0" indent="0">
              <a:buNone/>
            </a:pPr>
            <a:r>
              <a:rPr lang="en-US" b="0" i="0" spc="-50" dirty="0">
                <a:solidFill>
                  <a:schemeClr val="tx1">
                    <a:lumMod val="65000"/>
                    <a:lumOff val="35000"/>
                  </a:schemeClr>
                </a:solidFill>
                <a:effectLst/>
                <a:latin typeface="DeltaSans" panose="020B0502030000000004" pitchFamily="34" charset="0"/>
                <a:ea typeface="DeltaSans" panose="020B0502030000000004" pitchFamily="34" charset="0"/>
              </a:rPr>
              <a:t>To provide innovative, clean and energy-efficient solutions for a better tomorrow.</a:t>
            </a:r>
            <a:endParaRPr lang="en-US" spc="-50" dirty="0">
              <a:solidFill>
                <a:schemeClr val="tx1">
                  <a:lumMod val="65000"/>
                  <a:lumOff val="35000"/>
                </a:schemeClr>
              </a:solidFill>
              <a:latin typeface="DeltaSans" panose="020B0502030000000004" pitchFamily="34" charset="0"/>
              <a:ea typeface="DeltaSans" panose="020B0502030000000004" pitchFamily="34" charset="0"/>
            </a:endParaRPr>
          </a:p>
        </p:txBody>
      </p:sp>
      <p:pic>
        <p:nvPicPr>
          <p:cNvPr id="6" name="圖片 2">
            <a:extLst>
              <a:ext uri="{FF2B5EF4-FFF2-40B4-BE49-F238E27FC236}">
                <a16:creationId xmlns:a16="http://schemas.microsoft.com/office/drawing/2014/main" id="{ECEEBA5B-6D7B-4D45-9CD7-9AB3CE3B119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4698" b="1"/>
          <a:stretch/>
        </p:blipFill>
        <p:spPr>
          <a:xfrm>
            <a:off x="0" y="1049079"/>
            <a:ext cx="9144000" cy="3358808"/>
          </a:xfrm>
          <a:prstGeom prst="rect">
            <a:avLst/>
          </a:prstGeom>
        </p:spPr>
      </p:pic>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92</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973189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a:latin typeface="DeltaSans" panose="020B0502030000000004" pitchFamily="34" charset="0"/>
                <a:ea typeface="DeltaSans" panose="020B0502030000000004" pitchFamily="34" charset="0"/>
              </a:rPr>
              <a:t>Corporate Mission</a:t>
            </a:r>
          </a:p>
        </p:txBody>
      </p:sp>
      <p:sp>
        <p:nvSpPr>
          <p:cNvPr id="3" name="內容版面配置區 2">
            <a:extLst>
              <a:ext uri="{FF2B5EF4-FFF2-40B4-BE49-F238E27FC236}">
                <a16:creationId xmlns:a16="http://schemas.microsoft.com/office/drawing/2014/main" id="{34605D68-7F74-4F42-9A23-39AC40EC2B48}"/>
              </a:ext>
            </a:extLst>
          </p:cNvPr>
          <p:cNvSpPr>
            <a:spLocks noGrp="1"/>
          </p:cNvSpPr>
          <p:nvPr>
            <p:ph idx="1"/>
          </p:nvPr>
        </p:nvSpPr>
        <p:spPr>
          <a:xfrm>
            <a:off x="489098" y="681001"/>
            <a:ext cx="8534400" cy="398061"/>
          </a:xfrm>
        </p:spPr>
        <p:txBody>
          <a:bodyPr/>
          <a:lstStyle/>
          <a:p>
            <a:pPr marL="0" indent="0">
              <a:buNone/>
            </a:pPr>
            <a:r>
              <a:rPr lang="en-US" b="0" i="0" spc="-50" dirty="0">
                <a:solidFill>
                  <a:schemeClr val="tx1">
                    <a:lumMod val="65000"/>
                    <a:lumOff val="35000"/>
                  </a:schemeClr>
                </a:solidFill>
                <a:effectLst/>
                <a:latin typeface="DeltaSans" panose="020B0502030000000004" pitchFamily="34" charset="0"/>
                <a:ea typeface="DeltaSans" panose="020B0502030000000004" pitchFamily="34" charset="0"/>
              </a:rPr>
              <a:t>To provide innovative, clean and energy-efficient solutions for a better tomorrow.</a:t>
            </a:r>
            <a:endParaRPr lang="en-US" spc="-50" dirty="0">
              <a:solidFill>
                <a:schemeClr val="tx1">
                  <a:lumMod val="65000"/>
                  <a:lumOff val="35000"/>
                </a:schemeClr>
              </a:solidFill>
              <a:latin typeface="DeltaSans" panose="020B0502030000000004" pitchFamily="34" charset="0"/>
              <a:ea typeface="DeltaSans" panose="020B0502030000000004" pitchFamily="34" charset="0"/>
            </a:endParaRPr>
          </a:p>
        </p:txBody>
      </p:sp>
      <p:pic>
        <p:nvPicPr>
          <p:cNvPr id="6" name="圖片 2">
            <a:extLst>
              <a:ext uri="{FF2B5EF4-FFF2-40B4-BE49-F238E27FC236}">
                <a16:creationId xmlns:a16="http://schemas.microsoft.com/office/drawing/2014/main" id="{ECEEBA5B-6D7B-4D45-9CD7-9AB3CE3B119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4698" b="1"/>
          <a:stretch/>
        </p:blipFill>
        <p:spPr>
          <a:xfrm>
            <a:off x="0" y="1049079"/>
            <a:ext cx="9144000" cy="3358808"/>
          </a:xfrm>
          <a:prstGeom prst="rect">
            <a:avLst/>
          </a:prstGeom>
        </p:spPr>
      </p:pic>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93</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19026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a:xfrm>
            <a:off x="304800" y="334011"/>
            <a:ext cx="8534400" cy="509547"/>
          </a:xfrm>
        </p:spPr>
        <p:txBody>
          <a:bodyPr>
            <a:normAutofit fontScale="90000"/>
          </a:bodyPr>
          <a:lstStyle/>
          <a:p>
            <a:pPr eaLnBrk="0" hangingPunct="0">
              <a:defRPr/>
            </a:pPr>
            <a:r>
              <a:rPr lang="en-US" altLang="zh-TW" spc="70" dirty="0">
                <a:solidFill>
                  <a:srgbClr val="0087DC"/>
                </a:solidFill>
                <a:latin typeface="DeltaSans" panose="020B0502030000000004" pitchFamily="34" charset="0"/>
                <a:ea typeface="DeltaSans" panose="020B0502030000000004" pitchFamily="34" charset="0"/>
              </a:rPr>
              <a:t>Brand Promise</a:t>
            </a:r>
            <a:br>
              <a:rPr lang="en-US" altLang="zh-TW" spc="70" dirty="0">
                <a:solidFill>
                  <a:srgbClr val="0087DC"/>
                </a:solidFill>
                <a:latin typeface="DeltaSans" panose="020B0502030000000004" pitchFamily="34" charset="0"/>
                <a:ea typeface="DeltaSans" panose="020B0502030000000004" pitchFamily="34" charset="0"/>
              </a:rPr>
            </a:br>
            <a:r>
              <a:rPr lang="en-US" altLang="zh-TW" sz="2400" b="0" dirty="0">
                <a:solidFill>
                  <a:srgbClr val="64CDDC"/>
                </a:solidFill>
                <a:latin typeface="DeltaSans" panose="020B0502030000000004" pitchFamily="34" charset="0"/>
                <a:ea typeface="DeltaSans" panose="020B0502030000000004" pitchFamily="34" charset="0"/>
              </a:rPr>
              <a:t>Smarter. Greener. Together.</a:t>
            </a:r>
            <a:endParaRPr lang="en-US" altLang="zh-TW" spc="70" dirty="0">
              <a:solidFill>
                <a:srgbClr val="0087DC"/>
              </a:solidFill>
              <a:latin typeface="DeltaSans" panose="020B0502030000000004" pitchFamily="34" charset="0"/>
              <a:ea typeface="DeltaSans" panose="020B0502030000000004" pitchFamily="34" charset="0"/>
            </a:endParaRPr>
          </a:p>
        </p:txBody>
      </p:sp>
      <p:pic>
        <p:nvPicPr>
          <p:cNvPr id="11" name="Picture 10"/>
          <p:cNvPicPr>
            <a:picLocks noChangeAspect="1"/>
          </p:cNvPicPr>
          <p:nvPr/>
        </p:nvPicPr>
        <p:blipFill rotWithShape="1">
          <a:blip r:embed="rId2" cstate="screen">
            <a:extLst>
              <a:ext uri="{28A0092B-C50C-407E-A947-70E740481C1C}">
                <a14:useLocalDpi xmlns:a14="http://schemas.microsoft.com/office/drawing/2010/main"/>
              </a:ext>
            </a:extLst>
          </a:blip>
          <a:srcRect t="3737"/>
          <a:stretch/>
        </p:blipFill>
        <p:spPr>
          <a:xfrm>
            <a:off x="0" y="843558"/>
            <a:ext cx="9144000" cy="4320480"/>
          </a:xfrm>
          <a:prstGeom prst="rect">
            <a:avLst/>
          </a:prstGeom>
        </p:spPr>
      </p:pic>
      <p:sp>
        <p:nvSpPr>
          <p:cNvPr id="12" name="TextBox 11"/>
          <p:cNvSpPr txBox="1"/>
          <p:nvPr/>
        </p:nvSpPr>
        <p:spPr>
          <a:xfrm>
            <a:off x="-1" y="843558"/>
            <a:ext cx="2952606" cy="600164"/>
          </a:xfrm>
          <a:prstGeom prst="rect">
            <a:avLst/>
          </a:prstGeom>
          <a:solidFill>
            <a:srgbClr val="FFFFFF">
              <a:alpha val="34902"/>
            </a:srgbClr>
          </a:solidFill>
        </p:spPr>
        <p:txBody>
          <a:bodyPr wrap="square" rtlCol="0">
            <a:spAutoFit/>
          </a:bodyPr>
          <a:lstStyle/>
          <a:p>
            <a:pPr algn="ctr">
              <a:tabLst>
                <a:tab pos="1073150" algn="l"/>
              </a:tabLst>
            </a:pPr>
            <a:r>
              <a:rPr lang="en-US" sz="1100" dirty="0">
                <a:solidFill>
                  <a:schemeClr val="tx1">
                    <a:lumMod val="65000"/>
                    <a:lumOff val="35000"/>
                  </a:schemeClr>
                </a:solidFill>
                <a:latin typeface="DeltaSans" panose="020B0502030000000004" pitchFamily="34" charset="0"/>
                <a:ea typeface="DeltaSans" panose="020B0502030000000004" pitchFamily="34" charset="0"/>
              </a:rPr>
              <a:t>“</a:t>
            </a:r>
            <a:r>
              <a:rPr lang="en-US" sz="1100" b="1" dirty="0">
                <a:solidFill>
                  <a:schemeClr val="tx1">
                    <a:lumMod val="65000"/>
                    <a:lumOff val="35000"/>
                  </a:schemeClr>
                </a:solidFill>
                <a:latin typeface="DeltaSans" panose="020B0502030000000004" pitchFamily="34" charset="0"/>
                <a:ea typeface="DeltaSans" panose="020B0502030000000004" pitchFamily="34" charset="0"/>
              </a:rPr>
              <a:t>Smarter</a:t>
            </a:r>
            <a:r>
              <a:rPr lang="en-US" sz="1100" dirty="0">
                <a:solidFill>
                  <a:schemeClr val="tx1">
                    <a:lumMod val="65000"/>
                    <a:lumOff val="35000"/>
                  </a:schemeClr>
                </a:solidFill>
                <a:latin typeface="DeltaSans" panose="020B0502030000000004" pitchFamily="34" charset="0"/>
                <a:ea typeface="DeltaSans" panose="020B0502030000000004" pitchFamily="34" charset="0"/>
              </a:rPr>
              <a:t>" 	</a:t>
            </a:r>
            <a:r>
              <a:rPr lang="th-TH" sz="1100" dirty="0">
                <a:solidFill>
                  <a:schemeClr val="tx1">
                    <a:lumMod val="65000"/>
                    <a:lumOff val="35000"/>
                  </a:schemeClr>
                </a:solidFill>
                <a:latin typeface="DeltaSans" panose="020B0502030000000004" pitchFamily="34" charset="0"/>
                <a:ea typeface="DeltaSans" panose="020B0502030000000004" pitchFamily="34" charset="0"/>
              </a:rPr>
              <a:t/>
            </a:r>
            <a:br>
              <a:rPr lang="th-TH" sz="1100" dirty="0">
                <a:solidFill>
                  <a:schemeClr val="tx1">
                    <a:lumMod val="65000"/>
                    <a:lumOff val="35000"/>
                  </a:schemeClr>
                </a:solidFill>
                <a:latin typeface="DeltaSans" panose="020B0502030000000004" pitchFamily="34" charset="0"/>
                <a:ea typeface="DeltaSans" panose="020B0502030000000004" pitchFamily="34" charset="0"/>
              </a:rPr>
            </a:br>
            <a:r>
              <a:rPr lang="en-US" sz="1100" dirty="0">
                <a:solidFill>
                  <a:schemeClr val="tx1">
                    <a:lumMod val="65000"/>
                    <a:lumOff val="35000"/>
                  </a:schemeClr>
                </a:solidFill>
                <a:latin typeface="DeltaSans" panose="020B0502030000000004" pitchFamily="34" charset="0"/>
                <a:ea typeface="DeltaSans" panose="020B0502030000000004" pitchFamily="34" charset="0"/>
              </a:rPr>
              <a:t>is our continuous innovation in power electronics technology.</a:t>
            </a:r>
          </a:p>
        </p:txBody>
      </p:sp>
      <p:sp>
        <p:nvSpPr>
          <p:cNvPr id="8" name="TextBox 7"/>
          <p:cNvSpPr txBox="1"/>
          <p:nvPr/>
        </p:nvSpPr>
        <p:spPr>
          <a:xfrm>
            <a:off x="2952604" y="843558"/>
            <a:ext cx="2631517" cy="600164"/>
          </a:xfrm>
          <a:prstGeom prst="rect">
            <a:avLst/>
          </a:prstGeom>
          <a:solidFill>
            <a:srgbClr val="FFFFFF">
              <a:alpha val="34902"/>
            </a:srgbClr>
          </a:solidFill>
        </p:spPr>
        <p:txBody>
          <a:bodyPr wrap="square" rtlCol="0">
            <a:spAutoFit/>
          </a:bodyPr>
          <a:lstStyle/>
          <a:p>
            <a:pPr algn="ctr">
              <a:tabLst>
                <a:tab pos="1073150" algn="l"/>
              </a:tabLst>
            </a:pPr>
            <a:r>
              <a:rPr lang="en-US" sz="1100" dirty="0">
                <a:solidFill>
                  <a:schemeClr val="tx1">
                    <a:lumMod val="65000"/>
                    <a:lumOff val="35000"/>
                  </a:schemeClr>
                </a:solidFill>
                <a:latin typeface="DeltaSans" panose="020B0502030000000004" pitchFamily="34" charset="0"/>
                <a:ea typeface="DeltaSans" panose="020B0502030000000004" pitchFamily="34" charset="0"/>
              </a:rPr>
              <a:t>“</a:t>
            </a:r>
            <a:r>
              <a:rPr lang="en-US" sz="1100" b="1" dirty="0">
                <a:solidFill>
                  <a:schemeClr val="tx1">
                    <a:lumMod val="65000"/>
                    <a:lumOff val="35000"/>
                  </a:schemeClr>
                </a:solidFill>
                <a:latin typeface="DeltaSans" panose="020B0502030000000004" pitchFamily="34" charset="0"/>
                <a:ea typeface="DeltaSans" panose="020B0502030000000004" pitchFamily="34" charset="0"/>
              </a:rPr>
              <a:t>Greener</a:t>
            </a:r>
            <a:r>
              <a:rPr lang="en-US" sz="1100" dirty="0">
                <a:solidFill>
                  <a:schemeClr val="tx1">
                    <a:lumMod val="65000"/>
                    <a:lumOff val="35000"/>
                  </a:schemeClr>
                </a:solidFill>
                <a:latin typeface="DeltaSans" panose="020B0502030000000004" pitchFamily="34" charset="0"/>
                <a:ea typeface="DeltaSans" panose="020B0502030000000004" pitchFamily="34" charset="0"/>
              </a:rPr>
              <a:t>" 	</a:t>
            </a:r>
            <a:r>
              <a:rPr lang="th-TH" sz="1100" dirty="0">
                <a:solidFill>
                  <a:schemeClr val="tx1">
                    <a:lumMod val="65000"/>
                    <a:lumOff val="35000"/>
                  </a:schemeClr>
                </a:solidFill>
                <a:latin typeface="DeltaSans" panose="020B0502030000000004" pitchFamily="34" charset="0"/>
                <a:ea typeface="DeltaSans" panose="020B0502030000000004" pitchFamily="34" charset="0"/>
              </a:rPr>
              <a:t/>
            </a:r>
            <a:br>
              <a:rPr lang="th-TH" sz="1100" dirty="0">
                <a:solidFill>
                  <a:schemeClr val="tx1">
                    <a:lumMod val="65000"/>
                    <a:lumOff val="35000"/>
                  </a:schemeClr>
                </a:solidFill>
                <a:latin typeface="DeltaSans" panose="020B0502030000000004" pitchFamily="34" charset="0"/>
                <a:ea typeface="DeltaSans" panose="020B0502030000000004" pitchFamily="34" charset="0"/>
              </a:rPr>
            </a:br>
            <a:r>
              <a:rPr lang="en-US" sz="1100" dirty="0">
                <a:solidFill>
                  <a:schemeClr val="tx1">
                    <a:lumMod val="65000"/>
                    <a:lumOff val="35000"/>
                  </a:schemeClr>
                </a:solidFill>
                <a:latin typeface="DeltaSans" panose="020B0502030000000004" pitchFamily="34" charset="0"/>
                <a:ea typeface="DeltaSans" panose="020B0502030000000004" pitchFamily="34" charset="0"/>
              </a:rPr>
              <a:t>represents Delta's mission since our founding.</a:t>
            </a:r>
          </a:p>
        </p:txBody>
      </p:sp>
      <p:sp>
        <p:nvSpPr>
          <p:cNvPr id="9" name="TextBox 8"/>
          <p:cNvSpPr txBox="1"/>
          <p:nvPr/>
        </p:nvSpPr>
        <p:spPr>
          <a:xfrm>
            <a:off x="5584122" y="843558"/>
            <a:ext cx="3559878" cy="600164"/>
          </a:xfrm>
          <a:prstGeom prst="rect">
            <a:avLst/>
          </a:prstGeom>
          <a:solidFill>
            <a:srgbClr val="FFFFFF">
              <a:alpha val="34902"/>
            </a:srgbClr>
          </a:solidFill>
        </p:spPr>
        <p:txBody>
          <a:bodyPr wrap="square" rtlCol="0">
            <a:spAutoFit/>
          </a:bodyPr>
          <a:lstStyle/>
          <a:p>
            <a:pPr algn="ctr">
              <a:tabLst>
                <a:tab pos="1073150" algn="l"/>
              </a:tabLst>
            </a:pPr>
            <a:r>
              <a:rPr lang="en-US" sz="1100" dirty="0">
                <a:solidFill>
                  <a:schemeClr val="tx1">
                    <a:lumMod val="65000"/>
                    <a:lumOff val="35000"/>
                  </a:schemeClr>
                </a:solidFill>
                <a:latin typeface="DeltaSans" panose="020B0502030000000004" pitchFamily="34" charset="0"/>
                <a:ea typeface="DeltaSans" panose="020B0502030000000004" pitchFamily="34" charset="0"/>
              </a:rPr>
              <a:t>“</a:t>
            </a:r>
            <a:r>
              <a:rPr lang="en-US" sz="1100" b="1" dirty="0">
                <a:solidFill>
                  <a:schemeClr val="tx1">
                    <a:lumMod val="65000"/>
                    <a:lumOff val="35000"/>
                  </a:schemeClr>
                </a:solidFill>
                <a:latin typeface="DeltaSans" panose="020B0502030000000004" pitchFamily="34" charset="0"/>
                <a:ea typeface="DeltaSans" panose="020B0502030000000004" pitchFamily="34" charset="0"/>
              </a:rPr>
              <a:t>Together</a:t>
            </a:r>
            <a:r>
              <a:rPr lang="en-US" sz="1100" dirty="0">
                <a:solidFill>
                  <a:schemeClr val="tx1">
                    <a:lumMod val="65000"/>
                    <a:lumOff val="35000"/>
                  </a:schemeClr>
                </a:solidFill>
                <a:latin typeface="DeltaSans" panose="020B0502030000000004" pitchFamily="34" charset="0"/>
                <a:ea typeface="DeltaSans" panose="020B0502030000000004" pitchFamily="34" charset="0"/>
              </a:rPr>
              <a:t>“	</a:t>
            </a:r>
            <a:r>
              <a:rPr lang="th-TH" sz="1100" dirty="0">
                <a:solidFill>
                  <a:schemeClr val="tx1">
                    <a:lumMod val="65000"/>
                    <a:lumOff val="35000"/>
                  </a:schemeClr>
                </a:solidFill>
                <a:latin typeface="DeltaSans" panose="020B0502030000000004" pitchFamily="34" charset="0"/>
                <a:ea typeface="DeltaSans" panose="020B0502030000000004" pitchFamily="34" charset="0"/>
              </a:rPr>
              <a:t/>
            </a:r>
            <a:br>
              <a:rPr lang="th-TH" sz="1100" dirty="0">
                <a:solidFill>
                  <a:schemeClr val="tx1">
                    <a:lumMod val="65000"/>
                    <a:lumOff val="35000"/>
                  </a:schemeClr>
                </a:solidFill>
                <a:latin typeface="DeltaSans" panose="020B0502030000000004" pitchFamily="34" charset="0"/>
                <a:ea typeface="DeltaSans" panose="020B0502030000000004" pitchFamily="34" charset="0"/>
              </a:rPr>
            </a:br>
            <a:r>
              <a:rPr lang="en-US" sz="1100" dirty="0">
                <a:solidFill>
                  <a:schemeClr val="tx1">
                    <a:lumMod val="65000"/>
                    <a:lumOff val="35000"/>
                  </a:schemeClr>
                </a:solidFill>
                <a:latin typeface="DeltaSans" panose="020B0502030000000004" pitchFamily="34" charset="0"/>
                <a:ea typeface="DeltaSans" panose="020B0502030000000004" pitchFamily="34" charset="0"/>
              </a:rPr>
              <a:t>is our business philosophy in building long-term partnership with our stakeholders.</a:t>
            </a:r>
          </a:p>
        </p:txBody>
      </p:sp>
      <p:sp>
        <p:nvSpPr>
          <p:cNvPr id="3" name="Footer Placeholder 2">
            <a:extLst>
              <a:ext uri="{FF2B5EF4-FFF2-40B4-BE49-F238E27FC236}">
                <a16:creationId xmlns:a16="http://schemas.microsoft.com/office/drawing/2014/main" id="{15167EA4-BE92-43E9-BFD7-8D6566B71901}"/>
              </a:ext>
            </a:extLst>
          </p:cNvPr>
          <p:cNvSpPr>
            <a:spLocks noGrp="1"/>
          </p:cNvSpPr>
          <p:nvPr>
            <p:ph type="ftr" sz="quarter" idx="11"/>
          </p:nvPr>
        </p:nvSpPr>
        <p:spPr/>
        <p:txBody>
          <a:bodyPr/>
          <a:lstStyle/>
          <a:p>
            <a:r>
              <a:rPr lang="en-US"/>
              <a:t>Delta Confidential</a:t>
            </a:r>
          </a:p>
        </p:txBody>
      </p:sp>
      <p:sp>
        <p:nvSpPr>
          <p:cNvPr id="6" name="Slide Number Placeholder 5">
            <a:extLst>
              <a:ext uri="{FF2B5EF4-FFF2-40B4-BE49-F238E27FC236}">
                <a16:creationId xmlns:a16="http://schemas.microsoft.com/office/drawing/2014/main" id="{84011757-8D66-42A7-9E36-55D421644E6B}"/>
              </a:ext>
            </a:extLst>
          </p:cNvPr>
          <p:cNvSpPr>
            <a:spLocks noGrp="1"/>
          </p:cNvSpPr>
          <p:nvPr>
            <p:ph type="sldNum" sz="quarter" idx="12"/>
          </p:nvPr>
        </p:nvSpPr>
        <p:spPr/>
        <p:txBody>
          <a:bodyPr/>
          <a:lstStyle/>
          <a:p>
            <a:fld id="{81BD21A8-5E88-4AE4-993C-2D76760CAD3D}" type="slidenum">
              <a:rPr lang="en-US" smtClean="0"/>
              <a:pPr/>
              <a:t>94</a:t>
            </a:fld>
            <a:endParaRPr lang="en-US"/>
          </a:p>
        </p:txBody>
      </p:sp>
    </p:spTree>
    <p:extLst>
      <p:ext uri="{BB962C8B-B14F-4D97-AF65-F5344CB8AC3E}">
        <p14:creationId xmlns:p14="http://schemas.microsoft.com/office/powerpoint/2010/main" val="41532570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pitchFamily="34" charset="0"/>
                <a:ea typeface="DeltaSans" panose="020B0502030000000004" pitchFamily="34" charset="0"/>
              </a:rPr>
              <a:t>Delta Group Overview</a:t>
            </a:r>
          </a:p>
        </p:txBody>
      </p:sp>
      <p:sp>
        <p:nvSpPr>
          <p:cNvPr id="11" name="Text Box 17"/>
          <p:cNvSpPr txBox="1">
            <a:spLocks noChangeArrowheads="1"/>
          </p:cNvSpPr>
          <p:nvPr/>
        </p:nvSpPr>
        <p:spPr bwMode="auto">
          <a:xfrm>
            <a:off x="467544" y="1051012"/>
            <a:ext cx="3960440" cy="2950000"/>
          </a:xfrm>
          <a:prstGeom prst="rect">
            <a:avLst/>
          </a:prstGeom>
          <a:solidFill>
            <a:schemeClr val="bg1"/>
          </a:solidFill>
          <a:ln w="6350">
            <a:noFill/>
            <a:miter lim="800000"/>
            <a:headEnd/>
            <a:tailEnd/>
          </a:ln>
        </p:spPr>
        <p:txBody>
          <a:bodyPr wrap="square" lIns="68543" tIns="34271" rIns="68543" bIns="34271">
            <a:spAutoFit/>
          </a:bodyPr>
          <a:lstStyle/>
          <a:p>
            <a:pPr marL="257175" indent="-257175" eaLnBrk="0" hangingPunct="0">
              <a:lnSpc>
                <a:spcPct val="120000"/>
              </a:lnSpc>
              <a:buClr>
                <a:srgbClr val="00B0F0"/>
              </a:buClr>
              <a:buSzPct val="125000"/>
              <a:buFont typeface="Wingdings" pitchFamily="2" charset="2"/>
              <a:buChar char="§"/>
            </a:pPr>
            <a:r>
              <a:rPr lang="en-US" altLang="en-US" sz="1100" b="1" spc="70" dirty="0">
                <a:solidFill>
                  <a:srgbClr val="0087DC"/>
                </a:solidFill>
                <a:latin typeface="DeltaSans" panose="020B0502030000000004" pitchFamily="34" charset="0"/>
                <a:ea typeface="DeltaSans" panose="020B0502030000000004" pitchFamily="34" charset="0"/>
              </a:rPr>
              <a:t>Founded in 1971</a:t>
            </a:r>
          </a:p>
          <a:p>
            <a:pPr eaLnBrk="0" hangingPunct="0">
              <a:lnSpc>
                <a:spcPct val="120000"/>
              </a:lnSpc>
              <a:buClr>
                <a:srgbClr val="00B0F0"/>
              </a:buClr>
              <a:buSzPct val="125000"/>
            </a:pPr>
            <a:endParaRPr lang="en-US" altLang="en-US" sz="1200" b="1" spc="70" dirty="0">
              <a:solidFill>
                <a:srgbClr val="0087DC"/>
              </a:solidFill>
            </a:endParaRPr>
          </a:p>
          <a:p>
            <a:pPr marL="257175" indent="-257175" eaLnBrk="0" hangingPunct="0">
              <a:lnSpc>
                <a:spcPct val="120000"/>
              </a:lnSpc>
              <a:buClr>
                <a:srgbClr val="00B0F0"/>
              </a:buClr>
              <a:buSzPct val="125000"/>
              <a:buFont typeface="Wingdings" pitchFamily="2" charset="2"/>
              <a:buChar char="§"/>
            </a:pPr>
            <a:r>
              <a:rPr lang="en-US" altLang="en-US" sz="1100" b="1" spc="70" dirty="0">
                <a:solidFill>
                  <a:srgbClr val="0087DC"/>
                </a:solidFill>
                <a:latin typeface="DeltaSans" panose="020B0502030000000004" pitchFamily="34" charset="0"/>
                <a:ea typeface="DeltaSans" panose="020B0502030000000004" pitchFamily="34" charset="0"/>
              </a:rPr>
              <a:t>World’s Leader in Switching Power Supplies and DC Brushless Fans</a:t>
            </a:r>
          </a:p>
          <a:p>
            <a:pPr eaLnBrk="0" hangingPunct="0">
              <a:lnSpc>
                <a:spcPct val="120000"/>
              </a:lnSpc>
              <a:buClr>
                <a:srgbClr val="00B0F0"/>
              </a:buClr>
              <a:buSzPct val="120000"/>
            </a:pPr>
            <a:endParaRPr lang="en-US" altLang="en-US" sz="1200" spc="70" dirty="0">
              <a:solidFill>
                <a:schemeClr val="tx1">
                  <a:lumMod val="75000"/>
                  <a:lumOff val="25000"/>
                </a:schemeClr>
              </a:solidFill>
              <a:latin typeface="DeltaSans" panose="020B0502030000000004" pitchFamily="34" charset="0"/>
              <a:ea typeface="DeltaSans" panose="020B0502030000000004" pitchFamily="34" charset="0"/>
            </a:endParaRPr>
          </a:p>
          <a:p>
            <a:pPr marL="257175" indent="-257175" eaLnBrk="0" hangingPunct="0">
              <a:lnSpc>
                <a:spcPct val="120000"/>
              </a:lnSpc>
              <a:buClr>
                <a:srgbClr val="00B0F0"/>
              </a:buClr>
              <a:buSzPct val="125000"/>
              <a:buFont typeface="Wingdings" pitchFamily="2" charset="2"/>
              <a:buChar char="§"/>
            </a:pPr>
            <a:r>
              <a:rPr lang="en-US" altLang="en-US" sz="1100" spc="70" dirty="0">
                <a:solidFill>
                  <a:schemeClr val="tx1">
                    <a:lumMod val="75000"/>
                    <a:lumOff val="25000"/>
                  </a:schemeClr>
                </a:solidFill>
                <a:latin typeface="DeltaSans" panose="020B0502030000000004" pitchFamily="34" charset="0"/>
                <a:ea typeface="DeltaSans" panose="020B0502030000000004" pitchFamily="34" charset="0"/>
              </a:rPr>
              <a:t>Dedicated to providing:</a:t>
            </a:r>
          </a:p>
          <a:p>
            <a:pPr marL="600075" lvl="1" indent="-257175" eaLnBrk="0" hangingPunct="0">
              <a:lnSpc>
                <a:spcPct val="120000"/>
              </a:lnSpc>
              <a:buClr>
                <a:srgbClr val="00B0F0"/>
              </a:buClr>
              <a:buSzPct val="125000"/>
              <a:buFont typeface="Wingdings" pitchFamily="2" charset="2"/>
              <a:buChar char="§"/>
            </a:pPr>
            <a:r>
              <a:rPr lang="en-US" altLang="en-US" sz="1100" spc="70" dirty="0">
                <a:solidFill>
                  <a:schemeClr val="tx1">
                    <a:lumMod val="75000"/>
                    <a:lumOff val="25000"/>
                  </a:schemeClr>
                </a:solidFill>
                <a:latin typeface="DeltaSans" panose="020B0502030000000004" pitchFamily="34" charset="0"/>
                <a:ea typeface="DeltaSans" panose="020B0502030000000004" pitchFamily="34" charset="0"/>
              </a:rPr>
              <a:t>Telecom Power Systems</a:t>
            </a:r>
          </a:p>
          <a:p>
            <a:pPr marL="600075" lvl="1" indent="-257175" eaLnBrk="0" hangingPunct="0">
              <a:lnSpc>
                <a:spcPct val="120000"/>
              </a:lnSpc>
              <a:buClr>
                <a:srgbClr val="00B0F0"/>
              </a:buClr>
              <a:buSzPct val="125000"/>
              <a:buFont typeface="Wingdings" pitchFamily="2" charset="2"/>
              <a:buChar char="§"/>
            </a:pPr>
            <a:r>
              <a:rPr lang="en-US" altLang="en-US" sz="1100" spc="70" dirty="0">
                <a:solidFill>
                  <a:schemeClr val="tx1">
                    <a:lumMod val="75000"/>
                    <a:lumOff val="25000"/>
                  </a:schemeClr>
                </a:solidFill>
                <a:latin typeface="DeltaSans" panose="020B0502030000000004" pitchFamily="34" charset="0"/>
                <a:ea typeface="DeltaSans" panose="020B0502030000000004" pitchFamily="34" charset="0"/>
              </a:rPr>
              <a:t>Industrial Automation</a:t>
            </a:r>
          </a:p>
          <a:p>
            <a:pPr marL="600075" lvl="1" indent="-257175" eaLnBrk="0" hangingPunct="0">
              <a:lnSpc>
                <a:spcPct val="120000"/>
              </a:lnSpc>
              <a:buClr>
                <a:srgbClr val="00B0F0"/>
              </a:buClr>
              <a:buSzPct val="125000"/>
              <a:buFont typeface="Wingdings" pitchFamily="2" charset="2"/>
              <a:buChar char="§"/>
            </a:pPr>
            <a:r>
              <a:rPr lang="en-US" altLang="en-US" sz="1100" spc="70" dirty="0">
                <a:solidFill>
                  <a:schemeClr val="tx1">
                    <a:lumMod val="75000"/>
                    <a:lumOff val="25000"/>
                  </a:schemeClr>
                </a:solidFill>
                <a:latin typeface="DeltaSans" panose="020B0502030000000004" pitchFamily="34" charset="0"/>
                <a:ea typeface="DeltaSans" panose="020B0502030000000004" pitchFamily="34" charset="0"/>
              </a:rPr>
              <a:t>Passive and Magnetic Components</a:t>
            </a:r>
          </a:p>
          <a:p>
            <a:pPr marL="600075" lvl="1" indent="-257175" eaLnBrk="0" hangingPunct="0">
              <a:lnSpc>
                <a:spcPct val="120000"/>
              </a:lnSpc>
              <a:buClr>
                <a:srgbClr val="00B0F0"/>
              </a:buClr>
              <a:buSzPct val="125000"/>
              <a:buFont typeface="Wingdings" pitchFamily="2" charset="2"/>
              <a:buChar char="§"/>
            </a:pPr>
            <a:r>
              <a:rPr lang="en-US" altLang="en-US" sz="1100" spc="70" dirty="0">
                <a:solidFill>
                  <a:schemeClr val="tx1">
                    <a:lumMod val="75000"/>
                    <a:lumOff val="25000"/>
                  </a:schemeClr>
                </a:solidFill>
                <a:latin typeface="DeltaSans" panose="020B0502030000000004" pitchFamily="34" charset="0"/>
                <a:ea typeface="DeltaSans" panose="020B0502030000000004" pitchFamily="34" charset="0"/>
              </a:rPr>
              <a:t>Networking Products</a:t>
            </a:r>
          </a:p>
          <a:p>
            <a:pPr marL="600075" lvl="1" indent="-257175" eaLnBrk="0" hangingPunct="0">
              <a:lnSpc>
                <a:spcPct val="120000"/>
              </a:lnSpc>
              <a:buClr>
                <a:srgbClr val="00B0F0"/>
              </a:buClr>
              <a:buSzPct val="125000"/>
              <a:buFont typeface="Wingdings" pitchFamily="2" charset="2"/>
              <a:buChar char="§"/>
            </a:pPr>
            <a:r>
              <a:rPr lang="en-US" altLang="en-US" sz="1100" spc="70" dirty="0">
                <a:solidFill>
                  <a:schemeClr val="tx1">
                    <a:lumMod val="75000"/>
                    <a:lumOff val="25000"/>
                  </a:schemeClr>
                </a:solidFill>
                <a:latin typeface="DeltaSans" panose="020B0502030000000004" pitchFamily="34" charset="0"/>
                <a:ea typeface="DeltaSans" panose="020B0502030000000004" pitchFamily="34" charset="0"/>
              </a:rPr>
              <a:t>Visual Displays</a:t>
            </a:r>
          </a:p>
          <a:p>
            <a:pPr marL="600075" lvl="1" indent="-257175" eaLnBrk="0" hangingPunct="0">
              <a:lnSpc>
                <a:spcPct val="120000"/>
              </a:lnSpc>
              <a:buClr>
                <a:srgbClr val="00B0F0"/>
              </a:buClr>
              <a:buSzPct val="125000"/>
              <a:buFont typeface="Wingdings" pitchFamily="2" charset="2"/>
              <a:buChar char="§"/>
            </a:pPr>
            <a:r>
              <a:rPr lang="en-US" altLang="en-US" sz="1100" spc="70" dirty="0">
                <a:solidFill>
                  <a:schemeClr val="tx1">
                    <a:lumMod val="75000"/>
                    <a:lumOff val="25000"/>
                  </a:schemeClr>
                </a:solidFill>
                <a:latin typeface="DeltaSans" panose="020B0502030000000004" pitchFamily="34" charset="0"/>
                <a:ea typeface="DeltaSans" panose="020B0502030000000004" pitchFamily="34" charset="0"/>
              </a:rPr>
              <a:t>Data Center Infrastructure</a:t>
            </a:r>
          </a:p>
          <a:p>
            <a:pPr marL="600075" lvl="1" indent="-257175" eaLnBrk="0" hangingPunct="0">
              <a:lnSpc>
                <a:spcPct val="120000"/>
              </a:lnSpc>
              <a:buClr>
                <a:srgbClr val="00B0F0"/>
              </a:buClr>
              <a:buSzPct val="125000"/>
              <a:buFont typeface="Wingdings" pitchFamily="2" charset="2"/>
              <a:buChar char="§"/>
            </a:pPr>
            <a:r>
              <a:rPr lang="en-US" altLang="en-US" sz="1100" spc="70" dirty="0">
                <a:solidFill>
                  <a:schemeClr val="tx1">
                    <a:lumMod val="75000"/>
                    <a:lumOff val="25000"/>
                  </a:schemeClr>
                </a:solidFill>
                <a:latin typeface="DeltaSans" panose="020B0502030000000004" pitchFamily="34" charset="0"/>
                <a:ea typeface="DeltaSans" panose="020B0502030000000004" pitchFamily="34" charset="0"/>
              </a:rPr>
              <a:t>Renewable Energy and Energy Storage</a:t>
            </a:r>
          </a:p>
          <a:p>
            <a:pPr marL="600075" lvl="1" indent="-257175" eaLnBrk="0" hangingPunct="0">
              <a:lnSpc>
                <a:spcPct val="120000"/>
              </a:lnSpc>
              <a:buClr>
                <a:srgbClr val="00B0F0"/>
              </a:buClr>
              <a:buSzPct val="125000"/>
              <a:buFont typeface="Wingdings" pitchFamily="2" charset="2"/>
              <a:buChar char="§"/>
            </a:pPr>
            <a:r>
              <a:rPr lang="en-US" altLang="en-US" sz="1100" spc="70" dirty="0">
                <a:solidFill>
                  <a:schemeClr val="tx1">
                    <a:lumMod val="75000"/>
                    <a:lumOff val="25000"/>
                  </a:schemeClr>
                </a:solidFill>
                <a:latin typeface="DeltaSans" panose="020B0502030000000004" pitchFamily="34" charset="0"/>
                <a:ea typeface="DeltaSans" panose="020B0502030000000004" pitchFamily="34" charset="0"/>
              </a:rPr>
              <a:t>EV Charging Infrastructure</a:t>
            </a:r>
          </a:p>
        </p:txBody>
      </p:sp>
      <p:pic>
        <p:nvPicPr>
          <p:cNvPr id="7" name="圖片 1"/>
          <p:cNvPicPr>
            <a:picLocks noChangeAspect="1"/>
          </p:cNvPicPr>
          <p:nvPr/>
        </p:nvPicPr>
        <p:blipFill rotWithShape="1">
          <a:blip r:embed="rId2" cstate="print">
            <a:extLst>
              <a:ext uri="{28A0092B-C50C-407E-A947-70E740481C1C}">
                <a14:useLocalDpi xmlns:a14="http://schemas.microsoft.com/office/drawing/2010/main" val="0"/>
              </a:ext>
            </a:extLst>
          </a:blip>
          <a:srcRect l="49167" t="17235" r="3359" b="6633"/>
          <a:stretch/>
        </p:blipFill>
        <p:spPr>
          <a:xfrm>
            <a:off x="4743337" y="803711"/>
            <a:ext cx="4095863" cy="3694674"/>
          </a:xfrm>
          <a:prstGeom prst="rect">
            <a:avLst/>
          </a:prstGeom>
        </p:spPr>
      </p:pic>
      <p:sp>
        <p:nvSpPr>
          <p:cNvPr id="3" name="Footer Placeholder 2">
            <a:extLst>
              <a:ext uri="{FF2B5EF4-FFF2-40B4-BE49-F238E27FC236}">
                <a16:creationId xmlns:a16="http://schemas.microsoft.com/office/drawing/2014/main" id="{7E396017-2143-4E9C-A73C-F2083F6F7037}"/>
              </a:ext>
            </a:extLst>
          </p:cNvPr>
          <p:cNvSpPr>
            <a:spLocks noGrp="1"/>
          </p:cNvSpPr>
          <p:nvPr>
            <p:ph type="ftr" sz="quarter" idx="11"/>
          </p:nvPr>
        </p:nvSpPr>
        <p:spPr/>
        <p:txBody>
          <a:bodyPr/>
          <a:lstStyle/>
          <a:p>
            <a:r>
              <a:rPr lang="en-US"/>
              <a:t>Delta Confidential</a:t>
            </a:r>
          </a:p>
        </p:txBody>
      </p:sp>
      <p:sp>
        <p:nvSpPr>
          <p:cNvPr id="6" name="Slide Number Placeholder 5">
            <a:extLst>
              <a:ext uri="{FF2B5EF4-FFF2-40B4-BE49-F238E27FC236}">
                <a16:creationId xmlns:a16="http://schemas.microsoft.com/office/drawing/2014/main" id="{5667B6B7-6AA4-4DCA-A9EC-E4D3E6DC88C2}"/>
              </a:ext>
            </a:extLst>
          </p:cNvPr>
          <p:cNvSpPr>
            <a:spLocks noGrp="1"/>
          </p:cNvSpPr>
          <p:nvPr>
            <p:ph type="sldNum" sz="quarter" idx="12"/>
          </p:nvPr>
        </p:nvSpPr>
        <p:spPr/>
        <p:txBody>
          <a:bodyPr/>
          <a:lstStyle/>
          <a:p>
            <a:fld id="{81BD21A8-5E88-4AE4-993C-2D76760CAD3D}" type="slidenum">
              <a:rPr lang="en-US" smtClean="0"/>
              <a:pPr/>
              <a:t>95</a:t>
            </a:fld>
            <a:endParaRPr lang="en-US"/>
          </a:p>
        </p:txBody>
      </p:sp>
    </p:spTree>
    <p:extLst>
      <p:ext uri="{BB962C8B-B14F-4D97-AF65-F5344CB8AC3E}">
        <p14:creationId xmlns:p14="http://schemas.microsoft.com/office/powerpoint/2010/main" val="27326031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70" dirty="0">
                <a:latin typeface="DeltaSans" panose="020B0502030000000004" pitchFamily="34" charset="0"/>
                <a:ea typeface="DeltaSans" panose="020B0502030000000004" pitchFamily="34" charset="0"/>
              </a:rPr>
              <a:t>Delta Thailand Overview</a:t>
            </a:r>
          </a:p>
        </p:txBody>
      </p:sp>
      <p:graphicFrame>
        <p:nvGraphicFramePr>
          <p:cNvPr id="7" name="Chart 6"/>
          <p:cNvGraphicFramePr/>
          <p:nvPr>
            <p:extLst>
              <p:ext uri="{D42A27DB-BD31-4B8C-83A1-F6EECF244321}">
                <p14:modId xmlns:p14="http://schemas.microsoft.com/office/powerpoint/2010/main" val="2327783707"/>
              </p:ext>
            </p:extLst>
          </p:nvPr>
        </p:nvGraphicFramePr>
        <p:xfrm>
          <a:off x="4437950" y="908974"/>
          <a:ext cx="4382522" cy="1866850"/>
        </p:xfrm>
        <a:graphic>
          <a:graphicData uri="http://schemas.openxmlformats.org/drawingml/2006/chart">
            <c:chart xmlns:c="http://schemas.openxmlformats.org/drawingml/2006/chart" xmlns:r="http://schemas.openxmlformats.org/officeDocument/2006/relationships" r:id="rId2"/>
          </a:graphicData>
        </a:graphic>
      </p:graphicFrame>
      <p:pic>
        <p:nvPicPr>
          <p:cNvPr id="8" name="Picture 7"/>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437949" y="2877651"/>
            <a:ext cx="2218400" cy="1613812"/>
          </a:xfrm>
          <a:prstGeom prst="rect">
            <a:avLst/>
          </a:prstGeom>
          <a:ln>
            <a:solidFill>
              <a:schemeClr val="bg1">
                <a:lumMod val="75000"/>
              </a:schemeClr>
            </a:solidFill>
          </a:ln>
        </p:spPr>
      </p:pic>
      <p:sp>
        <p:nvSpPr>
          <p:cNvPr id="9" name="Text Box 17"/>
          <p:cNvSpPr txBox="1">
            <a:spLocks noChangeArrowheads="1"/>
          </p:cNvSpPr>
          <p:nvPr/>
        </p:nvSpPr>
        <p:spPr bwMode="auto">
          <a:xfrm>
            <a:off x="300783" y="1074822"/>
            <a:ext cx="3983185" cy="3707130"/>
          </a:xfrm>
          <a:prstGeom prst="rect">
            <a:avLst/>
          </a:prstGeom>
          <a:noFill/>
          <a:ln w="6350">
            <a:noFill/>
            <a:miter lim="800000"/>
            <a:headEnd/>
            <a:tailEnd/>
          </a:ln>
        </p:spPr>
        <p:txBody>
          <a:bodyPr wrap="square" lIns="68543" tIns="34271" rIns="68543" bIns="34271">
            <a:spAutoFit/>
          </a:bodyPr>
          <a:lstStyle/>
          <a:p>
            <a:pPr marL="257175" indent="-257175" eaLnBrk="0" hangingPunct="0">
              <a:buClr>
                <a:srgbClr val="00B0F0"/>
              </a:buClr>
              <a:buSzPct val="125000"/>
              <a:buFont typeface="Wingdings" pitchFamily="2" charset="2"/>
              <a:buChar char="§"/>
            </a:pPr>
            <a:r>
              <a:rPr lang="en-US" altLang="en-US" sz="1200" b="1" spc="70" dirty="0">
                <a:solidFill>
                  <a:srgbClr val="0087DC"/>
                </a:solidFill>
                <a:latin typeface="DeltaSans" panose="020B0502030000000004" pitchFamily="34" charset="0"/>
                <a:ea typeface="DeltaSans" panose="020B0502030000000004" pitchFamily="34" charset="0"/>
              </a:rPr>
              <a:t>Founded in 1988</a:t>
            </a:r>
          </a:p>
          <a:p>
            <a:pPr eaLnBrk="0" hangingPunct="0">
              <a:buClr>
                <a:srgbClr val="00B0F0"/>
              </a:buClr>
              <a:buSzPct val="125000"/>
            </a:pPr>
            <a:endParaRPr lang="en-US" altLang="en-US" sz="1100" b="1" spc="70" dirty="0">
              <a:solidFill>
                <a:schemeClr val="tx1">
                  <a:lumMod val="75000"/>
                  <a:lumOff val="25000"/>
                </a:schemeClr>
              </a:solidFill>
              <a:latin typeface="DeltaSans" panose="020B0502030000000004" pitchFamily="34" charset="0"/>
              <a:ea typeface="DeltaSans" panose="020B0502030000000004" pitchFamily="34" charset="0"/>
            </a:endParaRPr>
          </a:p>
          <a:p>
            <a:pPr marL="257175" indent="-257175" eaLnBrk="0" hangingPunct="0">
              <a:buClr>
                <a:srgbClr val="00B0F0"/>
              </a:buClr>
              <a:buSzPct val="125000"/>
              <a:buFont typeface="Wingdings" pitchFamily="2" charset="2"/>
              <a:buChar char="§"/>
            </a:pPr>
            <a:r>
              <a:rPr lang="en-US" altLang="en-US" sz="1100" b="1" spc="70" dirty="0">
                <a:solidFill>
                  <a:srgbClr val="0087DC"/>
                </a:solidFill>
                <a:latin typeface="DeltaSans" panose="020B0502030000000004" pitchFamily="34" charset="0"/>
                <a:ea typeface="DeltaSans" panose="020B0502030000000004" pitchFamily="34" charset="0"/>
              </a:rPr>
              <a:t>Thailand’s largest listed electronics manufacturer on the Stock Exchange of Thailand (SET)</a:t>
            </a:r>
          </a:p>
          <a:p>
            <a:pPr eaLnBrk="0" hangingPunct="0">
              <a:buClr>
                <a:srgbClr val="00B0F0"/>
              </a:buClr>
              <a:buSzPct val="120000"/>
            </a:pPr>
            <a:endParaRPr lang="en-US" altLang="en-US" sz="1100" spc="70" dirty="0">
              <a:solidFill>
                <a:schemeClr val="tx1">
                  <a:lumMod val="75000"/>
                  <a:lumOff val="25000"/>
                </a:schemeClr>
              </a:solidFill>
              <a:latin typeface="DeltaSans" panose="020B0502030000000004" pitchFamily="34" charset="0"/>
              <a:ea typeface="DeltaSans" panose="020B0502030000000004" pitchFamily="34" charset="0"/>
            </a:endParaRPr>
          </a:p>
          <a:p>
            <a:pPr marL="257175" indent="-257175" eaLnBrk="0" hangingPunct="0">
              <a:lnSpc>
                <a:spcPct val="120000"/>
              </a:lnSpc>
              <a:buClr>
                <a:srgbClr val="00B0F0"/>
              </a:buClr>
              <a:buSzPct val="125000"/>
              <a:buFont typeface="Wingdings" pitchFamily="2" charset="2"/>
              <a:buChar char="§"/>
            </a:pPr>
            <a:r>
              <a:rPr kumimoji="0" lang="en-US" altLang="zh-TW" sz="1100" b="1" spc="70" dirty="0">
                <a:solidFill>
                  <a:schemeClr val="tx1">
                    <a:lumMod val="75000"/>
                    <a:lumOff val="25000"/>
                  </a:schemeClr>
                </a:solidFill>
                <a:latin typeface="DeltaSans" panose="020B0502030000000004" pitchFamily="34" charset="0"/>
                <a:ea typeface="DeltaSans" panose="020B0502030000000004" pitchFamily="34" charset="0"/>
              </a:rPr>
              <a:t>Business management center </a:t>
            </a:r>
            <a:r>
              <a:rPr kumimoji="0" lang="en-US" altLang="zh-TW" sz="1100" spc="70" dirty="0">
                <a:solidFill>
                  <a:schemeClr val="tx1">
                    <a:lumMod val="75000"/>
                    <a:lumOff val="25000"/>
                  </a:schemeClr>
                </a:solidFill>
                <a:latin typeface="DeltaSans" panose="020B0502030000000004" pitchFamily="34" charset="0"/>
                <a:ea typeface="DeltaSans" panose="020B0502030000000004" pitchFamily="34" charset="0"/>
              </a:rPr>
              <a:t>for </a:t>
            </a:r>
            <a:r>
              <a:rPr kumimoji="0" lang="en-US" sz="1100" spc="70" dirty="0">
                <a:solidFill>
                  <a:schemeClr val="tx1">
                    <a:lumMod val="75000"/>
                    <a:lumOff val="25000"/>
                  </a:schemeClr>
                </a:solidFill>
                <a:latin typeface="DeltaSans" panose="020B0502030000000004" pitchFamily="34" charset="0"/>
                <a:ea typeface="DeltaSans" panose="020B0502030000000004" pitchFamily="34" charset="0"/>
              </a:rPr>
              <a:t>Southeast Asia, India and Australia/ New Zealand markets</a:t>
            </a:r>
            <a:endParaRPr kumimoji="0" lang="en-US" altLang="zh-TW" sz="1100" spc="70" dirty="0">
              <a:solidFill>
                <a:schemeClr val="tx1">
                  <a:lumMod val="75000"/>
                  <a:lumOff val="25000"/>
                </a:schemeClr>
              </a:solidFill>
              <a:latin typeface="DeltaSans" panose="020B0502030000000004" pitchFamily="34" charset="0"/>
              <a:ea typeface="DeltaSans" panose="020B0502030000000004" pitchFamily="34" charset="0"/>
            </a:endParaRPr>
          </a:p>
          <a:p>
            <a:pPr marL="257175" indent="-257175" eaLnBrk="0" hangingPunct="0">
              <a:lnSpc>
                <a:spcPct val="120000"/>
              </a:lnSpc>
              <a:buClr>
                <a:srgbClr val="00B0F0"/>
              </a:buClr>
              <a:buSzPct val="110000"/>
              <a:buFont typeface="Wingdings" pitchFamily="2" charset="2"/>
              <a:buChar char="§"/>
            </a:pPr>
            <a:endParaRPr kumimoji="0" lang="en-US" sz="1100" spc="70" dirty="0">
              <a:solidFill>
                <a:schemeClr val="tx1">
                  <a:lumMod val="75000"/>
                  <a:lumOff val="25000"/>
                </a:schemeClr>
              </a:solidFill>
              <a:latin typeface="DeltaSans" panose="020B0502030000000004" pitchFamily="34" charset="0"/>
              <a:ea typeface="DeltaSans" panose="020B0502030000000004" pitchFamily="34" charset="0"/>
            </a:endParaRPr>
          </a:p>
          <a:p>
            <a:pPr marL="257175" indent="-257175" eaLnBrk="0" hangingPunct="0">
              <a:lnSpc>
                <a:spcPct val="120000"/>
              </a:lnSpc>
              <a:buClr>
                <a:srgbClr val="00B0F0"/>
              </a:buClr>
              <a:buSzPct val="125000"/>
              <a:buFont typeface="Wingdings" pitchFamily="2" charset="2"/>
              <a:buChar char="§"/>
            </a:pPr>
            <a:r>
              <a:rPr kumimoji="0" lang="en-US" altLang="zh-TW" sz="1100" b="1" spc="70" dirty="0">
                <a:solidFill>
                  <a:schemeClr val="tx1">
                    <a:lumMod val="75000"/>
                    <a:lumOff val="25000"/>
                  </a:schemeClr>
                </a:solidFill>
                <a:latin typeface="DeltaSans" panose="020B0502030000000004" pitchFamily="34" charset="0"/>
                <a:ea typeface="DeltaSans" panose="020B0502030000000004" pitchFamily="34" charset="0"/>
              </a:rPr>
              <a:t>Product development</a:t>
            </a:r>
            <a:r>
              <a:rPr kumimoji="0" lang="en-US" sz="1100" b="1" spc="70" dirty="0">
                <a:solidFill>
                  <a:schemeClr val="tx1">
                    <a:lumMod val="75000"/>
                    <a:lumOff val="25000"/>
                  </a:schemeClr>
                </a:solidFill>
                <a:latin typeface="DeltaSans" panose="020B0502030000000004" pitchFamily="34" charset="0"/>
                <a:ea typeface="DeltaSans" panose="020B0502030000000004" pitchFamily="34" charset="0"/>
              </a:rPr>
              <a:t> </a:t>
            </a:r>
            <a:r>
              <a:rPr kumimoji="0" lang="en-US" altLang="zh-TW" sz="1100" b="1" spc="70" dirty="0">
                <a:solidFill>
                  <a:schemeClr val="tx1">
                    <a:lumMod val="75000"/>
                    <a:lumOff val="25000"/>
                  </a:schemeClr>
                </a:solidFill>
                <a:latin typeface="DeltaSans" panose="020B0502030000000004" pitchFamily="34" charset="0"/>
                <a:ea typeface="DeltaSans" panose="020B0502030000000004" pitchFamily="34" charset="0"/>
              </a:rPr>
              <a:t>management center with R&amp;D centers in </a:t>
            </a:r>
            <a:r>
              <a:rPr kumimoji="0" lang="en-US" altLang="zh-TW" sz="1100" spc="70" dirty="0">
                <a:solidFill>
                  <a:schemeClr val="tx1">
                    <a:lumMod val="75000"/>
                    <a:lumOff val="25000"/>
                  </a:schemeClr>
                </a:solidFill>
                <a:latin typeface="DeltaSans" panose="020B0502030000000004" pitchFamily="34" charset="0"/>
                <a:ea typeface="DeltaSans" panose="020B0502030000000004" pitchFamily="34" charset="0"/>
              </a:rPr>
              <a:t>Bangkok (Thailand), Soest/ Teningen (Germany),UK, USA, India and Bucharest (Romania).</a:t>
            </a:r>
          </a:p>
          <a:p>
            <a:pPr eaLnBrk="0" hangingPunct="0">
              <a:lnSpc>
                <a:spcPct val="120000"/>
              </a:lnSpc>
              <a:buClr>
                <a:srgbClr val="00B0F0"/>
              </a:buClr>
              <a:buSzPct val="125000"/>
            </a:pPr>
            <a:endParaRPr kumimoji="0" lang="en-US" altLang="zh-TW" sz="1100" spc="70" dirty="0">
              <a:solidFill>
                <a:schemeClr val="tx1">
                  <a:lumMod val="75000"/>
                  <a:lumOff val="25000"/>
                </a:schemeClr>
              </a:solidFill>
              <a:latin typeface="DeltaSans" panose="020B0502030000000004" pitchFamily="34" charset="0"/>
              <a:ea typeface="DeltaSans" panose="020B0502030000000004" pitchFamily="34" charset="0"/>
            </a:endParaRPr>
          </a:p>
          <a:p>
            <a:pPr marL="257175" indent="-257175" eaLnBrk="0" hangingPunct="0">
              <a:lnSpc>
                <a:spcPct val="120000"/>
              </a:lnSpc>
              <a:buClr>
                <a:srgbClr val="00B0F0"/>
              </a:buClr>
              <a:buSzPct val="125000"/>
              <a:buFont typeface="Wingdings" pitchFamily="2" charset="2"/>
              <a:buChar char="§"/>
            </a:pPr>
            <a:r>
              <a:rPr kumimoji="0" lang="en-US" altLang="zh-TW" sz="1100" b="1" spc="70" dirty="0">
                <a:solidFill>
                  <a:schemeClr val="tx1">
                    <a:lumMod val="75000"/>
                    <a:lumOff val="25000"/>
                  </a:schemeClr>
                </a:solidFill>
                <a:latin typeface="DeltaSans" panose="020B0502030000000004" pitchFamily="34" charset="0"/>
                <a:ea typeface="DeltaSans" panose="020B0502030000000004" pitchFamily="34" charset="0"/>
              </a:rPr>
              <a:t>Manufacturing management center</a:t>
            </a:r>
            <a:r>
              <a:rPr kumimoji="0" lang="en-US" altLang="zh-TW" sz="1100" spc="70" dirty="0">
                <a:solidFill>
                  <a:schemeClr val="tx1">
                    <a:lumMod val="75000"/>
                    <a:lumOff val="25000"/>
                  </a:schemeClr>
                </a:solidFill>
                <a:latin typeface="DeltaSans" panose="020B0502030000000004" pitchFamily="34" charset="0"/>
                <a:ea typeface="DeltaSans" panose="020B0502030000000004" pitchFamily="34" charset="0"/>
              </a:rPr>
              <a:t> to synergize advanced technologies and highly efficient production across manufacturing plants in Thailand, India, Slovakia and Myanmar.</a:t>
            </a:r>
            <a:endParaRPr lang="en-US" altLang="en-US" sz="1100" spc="70" dirty="0">
              <a:solidFill>
                <a:schemeClr val="tx1">
                  <a:lumMod val="75000"/>
                  <a:lumOff val="25000"/>
                </a:schemeClr>
              </a:solidFill>
              <a:latin typeface="DeltaSans" panose="020B0502030000000004" pitchFamily="34" charset="0"/>
              <a:ea typeface="DeltaSans" panose="020B0502030000000004" pitchFamily="34" charset="0"/>
            </a:endParaRPr>
          </a:p>
          <a:p>
            <a:pPr marL="257175" indent="-257175" eaLnBrk="0" hangingPunct="0">
              <a:buClr>
                <a:srgbClr val="00B0F0"/>
              </a:buClr>
              <a:buSzPct val="90000"/>
            </a:pPr>
            <a:endParaRPr lang="en-US" altLang="en-US" sz="1100" spc="70" dirty="0">
              <a:solidFill>
                <a:schemeClr val="tx1">
                  <a:lumMod val="75000"/>
                  <a:lumOff val="25000"/>
                </a:schemeClr>
              </a:solidFill>
              <a:latin typeface="DeltaSans" panose="020B0502030000000004" pitchFamily="34" charset="0"/>
              <a:ea typeface="DeltaSans" panose="020B0502030000000004" pitchFamily="34" charset="0"/>
            </a:endParaRPr>
          </a:p>
        </p:txBody>
      </p:sp>
      <p:pic>
        <p:nvPicPr>
          <p:cNvPr id="10" name="Picture 9"/>
          <p:cNvPicPr>
            <a:picLocks noChangeAspect="1"/>
          </p:cNvPicPr>
          <p:nvPr/>
        </p:nvPicPr>
        <p:blipFill rotWithShape="1">
          <a:blip r:embed="rId4" cstate="print">
            <a:extLst>
              <a:ext uri="{28A0092B-C50C-407E-A947-70E740481C1C}">
                <a14:useLocalDpi xmlns:a14="http://schemas.microsoft.com/office/drawing/2010/main"/>
              </a:ext>
            </a:extLst>
          </a:blip>
          <a:srcRect l="17101"/>
          <a:stretch/>
        </p:blipFill>
        <p:spPr>
          <a:xfrm>
            <a:off x="6701998" y="2877650"/>
            <a:ext cx="2118474" cy="1613813"/>
          </a:xfrm>
          <a:prstGeom prst="rect">
            <a:avLst/>
          </a:prstGeom>
        </p:spPr>
      </p:pic>
      <p:sp>
        <p:nvSpPr>
          <p:cNvPr id="3" name="Footer Placeholder 2">
            <a:extLst>
              <a:ext uri="{FF2B5EF4-FFF2-40B4-BE49-F238E27FC236}">
                <a16:creationId xmlns:a16="http://schemas.microsoft.com/office/drawing/2014/main" id="{CF396BF8-BF26-4142-9900-E2D74EC9088A}"/>
              </a:ext>
            </a:extLst>
          </p:cNvPr>
          <p:cNvSpPr>
            <a:spLocks noGrp="1"/>
          </p:cNvSpPr>
          <p:nvPr>
            <p:ph type="ftr" sz="quarter" idx="11"/>
          </p:nvPr>
        </p:nvSpPr>
        <p:spPr/>
        <p:txBody>
          <a:bodyPr/>
          <a:lstStyle/>
          <a:p>
            <a:r>
              <a:rPr lang="en-US"/>
              <a:t>Delta Confidential</a:t>
            </a:r>
          </a:p>
        </p:txBody>
      </p:sp>
      <p:sp>
        <p:nvSpPr>
          <p:cNvPr id="6" name="Slide Number Placeholder 5">
            <a:extLst>
              <a:ext uri="{FF2B5EF4-FFF2-40B4-BE49-F238E27FC236}">
                <a16:creationId xmlns:a16="http://schemas.microsoft.com/office/drawing/2014/main" id="{A3707376-1A0E-4E8D-A5B6-382612289650}"/>
              </a:ext>
            </a:extLst>
          </p:cNvPr>
          <p:cNvSpPr>
            <a:spLocks noGrp="1"/>
          </p:cNvSpPr>
          <p:nvPr>
            <p:ph type="sldNum" sz="quarter" idx="12"/>
          </p:nvPr>
        </p:nvSpPr>
        <p:spPr/>
        <p:txBody>
          <a:bodyPr/>
          <a:lstStyle/>
          <a:p>
            <a:fld id="{81BD21A8-5E88-4AE4-993C-2D76760CAD3D}" type="slidenum">
              <a:rPr lang="en-US" smtClean="0"/>
              <a:pPr/>
              <a:t>96</a:t>
            </a:fld>
            <a:endParaRPr lang="en-US"/>
          </a:p>
        </p:txBody>
      </p:sp>
    </p:spTree>
    <p:extLst>
      <p:ext uri="{BB962C8B-B14F-4D97-AF65-F5344CB8AC3E}">
        <p14:creationId xmlns:p14="http://schemas.microsoft.com/office/powerpoint/2010/main" val="31315572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DeltaSans" panose="020B0502030000000004" pitchFamily="34" charset="0"/>
                <a:ea typeface="DeltaSans" panose="020B0502030000000004" pitchFamily="34" charset="0"/>
              </a:rPr>
              <a:t>Delta Thailand Global Presence</a:t>
            </a:r>
          </a:p>
        </p:txBody>
      </p:sp>
      <p:sp>
        <p:nvSpPr>
          <p:cNvPr id="3" name="Footer Placeholder 2">
            <a:extLst>
              <a:ext uri="{FF2B5EF4-FFF2-40B4-BE49-F238E27FC236}">
                <a16:creationId xmlns:a16="http://schemas.microsoft.com/office/drawing/2014/main" id="{2DBFF331-0609-4825-8BA8-B129C86C2A0D}"/>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solidFill>
                  <a:prstClr val="black"/>
                </a:solidFill>
                <a:effectLst/>
                <a:uLnTx/>
                <a:uFillTx/>
                <a:latin typeface="Arial"/>
                <a:ea typeface="Microsoft JhengHei Light"/>
                <a:cs typeface="+mn-cs"/>
              </a:rPr>
              <a:t>Delta Confidential</a:t>
            </a:r>
          </a:p>
        </p:txBody>
      </p:sp>
      <p:sp>
        <p:nvSpPr>
          <p:cNvPr id="29" name="Slide Number Placeholder 28">
            <a:extLst>
              <a:ext uri="{FF2B5EF4-FFF2-40B4-BE49-F238E27FC236}">
                <a16:creationId xmlns:a16="http://schemas.microsoft.com/office/drawing/2014/main" id="{84BFD7F9-246B-491A-BFFE-A6E37B55A92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1BD21A8-5E88-4AE4-993C-2D76760CAD3D}" type="slidenum">
              <a:rPr kumimoji="0" lang="en-US" sz="1050" b="0" i="0" u="none" strike="noStrike" kern="1200" cap="none" spc="0" normalizeH="0" baseline="0" noProof="0" smtClean="0">
                <a:ln>
                  <a:noFill/>
                </a:ln>
                <a:solidFill>
                  <a:prstClr val="black"/>
                </a:solidFill>
                <a:effectLst/>
                <a:uLnTx/>
                <a:uFillTx/>
                <a:latin typeface="Arial"/>
                <a:ea typeface="Microsoft JhengHei Light"/>
                <a:cs typeface="+mn-cs"/>
              </a:rPr>
              <a:pPr marL="0" marR="0" lvl="0" indent="0" algn="l" defTabSz="914400" rtl="0" eaLnBrk="1" fontAlgn="auto" latinLnBrk="0" hangingPunct="1">
                <a:lnSpc>
                  <a:spcPct val="100000"/>
                </a:lnSpc>
                <a:spcBef>
                  <a:spcPts val="0"/>
                </a:spcBef>
                <a:spcAft>
                  <a:spcPts val="0"/>
                </a:spcAft>
                <a:buClrTx/>
                <a:buSzTx/>
                <a:buFontTx/>
                <a:buNone/>
                <a:tabLst/>
                <a:defRPr/>
              </a:pPr>
              <a:t>97</a:t>
            </a:fld>
            <a:endParaRPr kumimoji="0" lang="en-US" sz="1050" b="0" i="0" u="none" strike="noStrike" kern="1200" cap="none" spc="0" normalizeH="0" baseline="0" noProof="0">
              <a:ln>
                <a:noFill/>
              </a:ln>
              <a:solidFill>
                <a:prstClr val="black"/>
              </a:solidFill>
              <a:effectLst/>
              <a:uLnTx/>
              <a:uFillTx/>
              <a:latin typeface="Arial"/>
              <a:ea typeface="Microsoft JhengHei Light"/>
              <a:cs typeface="+mn-cs"/>
            </a:endParaRPr>
          </a:p>
        </p:txBody>
      </p:sp>
      <p:pic>
        <p:nvPicPr>
          <p:cNvPr id="30" name="Picture 18" descr="Best 45 Political Science Master&amp;#39;s Degrees in Germany 2021 -  Mastersportal.com">
            <a:extLst>
              <a:ext uri="{FF2B5EF4-FFF2-40B4-BE49-F238E27FC236}">
                <a16:creationId xmlns:a16="http://schemas.microsoft.com/office/drawing/2014/main" id="{FAE7BE4D-1A7D-41C3-A5C3-F3E5BD1D4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08" y="776673"/>
            <a:ext cx="2161853" cy="225193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0" descr="India | History, Map, Population, Economy, &amp;amp; Facts | Britannica">
            <a:extLst>
              <a:ext uri="{FF2B5EF4-FFF2-40B4-BE49-F238E27FC236}">
                <a16:creationId xmlns:a16="http://schemas.microsoft.com/office/drawing/2014/main" id="{B146B678-E41A-47F7-8C66-D4A37E0B5AA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25329"/>
          <a:stretch/>
        </p:blipFill>
        <p:spPr bwMode="auto">
          <a:xfrm>
            <a:off x="3851920" y="771550"/>
            <a:ext cx="2270455" cy="226049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2" descr="Things To Do In Thailand | 20 Top Attractions And Activities">
            <a:extLst>
              <a:ext uri="{FF2B5EF4-FFF2-40B4-BE49-F238E27FC236}">
                <a16:creationId xmlns:a16="http://schemas.microsoft.com/office/drawing/2014/main" id="{6BC076A0-512C-4F6B-8BDD-86CEC7B8A8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0164" y="771550"/>
            <a:ext cx="3013992" cy="2260494"/>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2CEEEC5-63E5-47C7-952B-A617CB6D961B}"/>
              </a:ext>
            </a:extLst>
          </p:cNvPr>
          <p:cNvSpPr txBox="1"/>
          <p:nvPr/>
        </p:nvSpPr>
        <p:spPr>
          <a:xfrm>
            <a:off x="2627784" y="777104"/>
            <a:ext cx="929100" cy="307777"/>
          </a:xfrm>
          <a:prstGeom prst="rect">
            <a:avLst/>
          </a:prstGeom>
          <a:solidFill>
            <a:srgbClr val="404040">
              <a:alpha val="40000"/>
            </a:srgbClr>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a:ea typeface="Microsoft JhengHei Light"/>
                <a:cs typeface="+mn-cs"/>
              </a:rPr>
              <a:t>Thailand</a:t>
            </a:r>
          </a:p>
        </p:txBody>
      </p:sp>
      <p:sp>
        <p:nvSpPr>
          <p:cNvPr id="34" name="TextBox 33">
            <a:extLst>
              <a:ext uri="{FF2B5EF4-FFF2-40B4-BE49-F238E27FC236}">
                <a16:creationId xmlns:a16="http://schemas.microsoft.com/office/drawing/2014/main" id="{D1E08E91-A6FB-4710-AEF0-ADBE0A42A169}"/>
              </a:ext>
            </a:extLst>
          </p:cNvPr>
          <p:cNvSpPr txBox="1"/>
          <p:nvPr/>
        </p:nvSpPr>
        <p:spPr>
          <a:xfrm>
            <a:off x="7804769" y="777104"/>
            <a:ext cx="801292" cy="307777"/>
          </a:xfrm>
          <a:prstGeom prst="rect">
            <a:avLst/>
          </a:prstGeom>
          <a:solidFill>
            <a:srgbClr val="404040">
              <a:alpha val="40000"/>
            </a:srgbClr>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a:ea typeface="Microsoft JhengHei Light"/>
                <a:cs typeface="+mn-cs"/>
              </a:rPr>
              <a:t>Europe</a:t>
            </a:r>
          </a:p>
        </p:txBody>
      </p:sp>
      <p:sp>
        <p:nvSpPr>
          <p:cNvPr id="35" name="TextBox 34">
            <a:extLst>
              <a:ext uri="{FF2B5EF4-FFF2-40B4-BE49-F238E27FC236}">
                <a16:creationId xmlns:a16="http://schemas.microsoft.com/office/drawing/2014/main" id="{50BBF93D-8F40-403C-BD88-6C81CA67FC9C}"/>
              </a:ext>
            </a:extLst>
          </p:cNvPr>
          <p:cNvSpPr txBox="1"/>
          <p:nvPr/>
        </p:nvSpPr>
        <p:spPr>
          <a:xfrm>
            <a:off x="5462743" y="777104"/>
            <a:ext cx="659632" cy="307777"/>
          </a:xfrm>
          <a:prstGeom prst="rect">
            <a:avLst/>
          </a:prstGeom>
          <a:solidFill>
            <a:srgbClr val="404040">
              <a:alpha val="40000"/>
            </a:srgbClr>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a:ea typeface="Microsoft JhengHei Light"/>
                <a:cs typeface="+mn-cs"/>
              </a:rPr>
              <a:t>India</a:t>
            </a:r>
          </a:p>
        </p:txBody>
      </p:sp>
      <p:sp>
        <p:nvSpPr>
          <p:cNvPr id="36" name="Rectangle 35">
            <a:extLst>
              <a:ext uri="{FF2B5EF4-FFF2-40B4-BE49-F238E27FC236}">
                <a16:creationId xmlns:a16="http://schemas.microsoft.com/office/drawing/2014/main" id="{68AD60C6-806F-4761-8EC4-37D33BEE5243}"/>
              </a:ext>
            </a:extLst>
          </p:cNvPr>
          <p:cNvSpPr/>
          <p:nvPr/>
        </p:nvSpPr>
        <p:spPr>
          <a:xfrm>
            <a:off x="539552" y="3649004"/>
            <a:ext cx="3013992" cy="252000"/>
          </a:xfrm>
          <a:prstGeom prst="rect">
            <a:avLst/>
          </a:prstGeom>
          <a:solidFill>
            <a:schemeClr val="tx2">
              <a:lumMod val="20000"/>
              <a:lumOff val="80000"/>
              <a:alpha val="50196"/>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B0F0"/>
              </a:buClr>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Bangpoo Plant 5 (HQ)</a:t>
            </a:r>
            <a:endParaRPr kumimoji="0" lang="en-US" sz="1050" b="0"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endParaRPr>
          </a:p>
        </p:txBody>
      </p:sp>
      <p:sp>
        <p:nvSpPr>
          <p:cNvPr id="37" name="Rectangle 36">
            <a:extLst>
              <a:ext uri="{FF2B5EF4-FFF2-40B4-BE49-F238E27FC236}">
                <a16:creationId xmlns:a16="http://schemas.microsoft.com/office/drawing/2014/main" id="{517147B8-E104-46FD-ABBC-FB5A62FAE38E}"/>
              </a:ext>
            </a:extLst>
          </p:cNvPr>
          <p:cNvSpPr/>
          <p:nvPr/>
        </p:nvSpPr>
        <p:spPr>
          <a:xfrm>
            <a:off x="539552" y="3072940"/>
            <a:ext cx="3013992" cy="252000"/>
          </a:xfrm>
          <a:prstGeom prst="rect">
            <a:avLst/>
          </a:prstGeom>
          <a:solidFill>
            <a:schemeClr val="tx2">
              <a:lumMod val="20000"/>
              <a:lumOff val="80000"/>
              <a:alpha val="50196"/>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B0F0"/>
              </a:buClr>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Bangpoo Plant – Plant 1</a:t>
            </a:r>
            <a:endParaRPr kumimoji="0" lang="en-US" sz="1050" b="0"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endParaRPr>
          </a:p>
        </p:txBody>
      </p:sp>
      <p:sp>
        <p:nvSpPr>
          <p:cNvPr id="38" name="Rectangle 37">
            <a:extLst>
              <a:ext uri="{FF2B5EF4-FFF2-40B4-BE49-F238E27FC236}">
                <a16:creationId xmlns:a16="http://schemas.microsoft.com/office/drawing/2014/main" id="{A8CFD28D-0933-41B1-838D-D9914D1D34CC}"/>
              </a:ext>
            </a:extLst>
          </p:cNvPr>
          <p:cNvSpPr/>
          <p:nvPr/>
        </p:nvSpPr>
        <p:spPr>
          <a:xfrm>
            <a:off x="539552" y="3360972"/>
            <a:ext cx="3013992" cy="252000"/>
          </a:xfrm>
          <a:prstGeom prst="rect">
            <a:avLst/>
          </a:prstGeom>
          <a:solidFill>
            <a:schemeClr val="tx2">
              <a:lumMod val="20000"/>
              <a:lumOff val="80000"/>
              <a:alpha val="50196"/>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B0F0"/>
              </a:buClr>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Bangpoo Plant – Plant 3</a:t>
            </a:r>
            <a:endParaRPr kumimoji="0" lang="en-US" sz="1050" b="0"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endParaRPr>
          </a:p>
        </p:txBody>
      </p:sp>
      <p:sp>
        <p:nvSpPr>
          <p:cNvPr id="39" name="Rectangle 38">
            <a:extLst>
              <a:ext uri="{FF2B5EF4-FFF2-40B4-BE49-F238E27FC236}">
                <a16:creationId xmlns:a16="http://schemas.microsoft.com/office/drawing/2014/main" id="{BAD0B084-0C52-4868-85F1-764FDEC8E7A9}"/>
              </a:ext>
            </a:extLst>
          </p:cNvPr>
          <p:cNvSpPr/>
          <p:nvPr/>
        </p:nvSpPr>
        <p:spPr>
          <a:xfrm>
            <a:off x="539552" y="3937036"/>
            <a:ext cx="3013992" cy="252000"/>
          </a:xfrm>
          <a:prstGeom prst="rect">
            <a:avLst/>
          </a:prstGeom>
          <a:solidFill>
            <a:schemeClr val="tx2">
              <a:lumMod val="20000"/>
              <a:lumOff val="80000"/>
              <a:alpha val="50196"/>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B0F0"/>
              </a:buClr>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Wellgrow Plant 6</a:t>
            </a:r>
            <a:endParaRPr kumimoji="0" lang="en-US" sz="1050" b="0"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endParaRPr>
          </a:p>
        </p:txBody>
      </p:sp>
      <p:sp>
        <p:nvSpPr>
          <p:cNvPr id="40" name="Rectangle 39">
            <a:extLst>
              <a:ext uri="{FF2B5EF4-FFF2-40B4-BE49-F238E27FC236}">
                <a16:creationId xmlns:a16="http://schemas.microsoft.com/office/drawing/2014/main" id="{DF5F3856-577C-4697-8AE7-72ED8E5B0284}"/>
              </a:ext>
            </a:extLst>
          </p:cNvPr>
          <p:cNvSpPr/>
          <p:nvPr/>
        </p:nvSpPr>
        <p:spPr>
          <a:xfrm>
            <a:off x="539552" y="4225068"/>
            <a:ext cx="3013992" cy="252000"/>
          </a:xfrm>
          <a:prstGeom prst="rect">
            <a:avLst/>
          </a:prstGeom>
          <a:solidFill>
            <a:schemeClr val="tx2">
              <a:lumMod val="20000"/>
              <a:lumOff val="80000"/>
              <a:alpha val="50196"/>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B0F0"/>
              </a:buClr>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Wellgrow Plant 7</a:t>
            </a:r>
            <a:endParaRPr kumimoji="0" lang="en-US" sz="1050" b="0"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endParaRPr>
          </a:p>
        </p:txBody>
      </p:sp>
      <p:sp>
        <p:nvSpPr>
          <p:cNvPr id="41" name="Rectangle 40">
            <a:extLst>
              <a:ext uri="{FF2B5EF4-FFF2-40B4-BE49-F238E27FC236}">
                <a16:creationId xmlns:a16="http://schemas.microsoft.com/office/drawing/2014/main" id="{C3D3E916-ACBD-42E6-BB6F-46715E354639}"/>
              </a:ext>
            </a:extLst>
          </p:cNvPr>
          <p:cNvSpPr/>
          <p:nvPr/>
        </p:nvSpPr>
        <p:spPr>
          <a:xfrm>
            <a:off x="3851920" y="3072940"/>
            <a:ext cx="2270454" cy="252000"/>
          </a:xfrm>
          <a:prstGeom prst="rect">
            <a:avLst/>
          </a:prstGeom>
          <a:solidFill>
            <a:schemeClr val="tx2">
              <a:lumMod val="20000"/>
              <a:lumOff val="80000"/>
              <a:alpha val="50196"/>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B0F0"/>
              </a:buClr>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Gurgaon Plant (HQ)</a:t>
            </a:r>
          </a:p>
        </p:txBody>
      </p:sp>
      <p:sp>
        <p:nvSpPr>
          <p:cNvPr id="42" name="Rectangle 41">
            <a:extLst>
              <a:ext uri="{FF2B5EF4-FFF2-40B4-BE49-F238E27FC236}">
                <a16:creationId xmlns:a16="http://schemas.microsoft.com/office/drawing/2014/main" id="{2898F7D0-DC51-432B-9FD1-DD452084F103}"/>
              </a:ext>
            </a:extLst>
          </p:cNvPr>
          <p:cNvSpPr/>
          <p:nvPr/>
        </p:nvSpPr>
        <p:spPr>
          <a:xfrm>
            <a:off x="3851920" y="3360972"/>
            <a:ext cx="2270454" cy="252000"/>
          </a:xfrm>
          <a:prstGeom prst="rect">
            <a:avLst/>
          </a:prstGeom>
          <a:solidFill>
            <a:schemeClr val="tx2">
              <a:lumMod val="20000"/>
              <a:lumOff val="80000"/>
              <a:alpha val="50196"/>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B0F0"/>
              </a:buClr>
              <a:buSzTx/>
              <a:buFontTx/>
              <a:buNone/>
              <a:tabLst/>
              <a:defRPr/>
            </a:pPr>
            <a:r>
              <a:rPr kumimoji="0" lang="en-US" sz="1050" b="1" i="0" u="none" strike="noStrike" kern="1200" cap="none" spc="0" normalizeH="0" baseline="0" noProof="0" dirty="0" err="1">
                <a:ln>
                  <a:noFill/>
                </a:ln>
                <a:solidFill>
                  <a:prstClr val="black">
                    <a:lumMod val="65000"/>
                    <a:lumOff val="35000"/>
                  </a:prstClr>
                </a:solidFill>
                <a:effectLst/>
                <a:uLnTx/>
                <a:uFillTx/>
                <a:latin typeface="Arial"/>
                <a:ea typeface="Microsoft JhengHei Light"/>
                <a:cs typeface="+mn-cs"/>
              </a:rPr>
              <a:t>Rudrapur</a:t>
            </a: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 Plant</a:t>
            </a:r>
          </a:p>
        </p:txBody>
      </p:sp>
      <p:sp>
        <p:nvSpPr>
          <p:cNvPr id="43" name="Rectangle 42">
            <a:extLst>
              <a:ext uri="{FF2B5EF4-FFF2-40B4-BE49-F238E27FC236}">
                <a16:creationId xmlns:a16="http://schemas.microsoft.com/office/drawing/2014/main" id="{A79113F8-38CB-49C9-B0CC-6282D409B739}"/>
              </a:ext>
            </a:extLst>
          </p:cNvPr>
          <p:cNvSpPr/>
          <p:nvPr/>
        </p:nvSpPr>
        <p:spPr>
          <a:xfrm>
            <a:off x="3851920" y="3649004"/>
            <a:ext cx="2270454" cy="252000"/>
          </a:xfrm>
          <a:prstGeom prst="rect">
            <a:avLst/>
          </a:prstGeom>
          <a:solidFill>
            <a:schemeClr val="tx2">
              <a:lumMod val="20000"/>
              <a:lumOff val="80000"/>
              <a:alpha val="50196"/>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B0F0"/>
              </a:buClr>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Hosur Plant</a:t>
            </a:r>
          </a:p>
        </p:txBody>
      </p:sp>
      <p:sp>
        <p:nvSpPr>
          <p:cNvPr id="44" name="Rectangle 43">
            <a:extLst>
              <a:ext uri="{FF2B5EF4-FFF2-40B4-BE49-F238E27FC236}">
                <a16:creationId xmlns:a16="http://schemas.microsoft.com/office/drawing/2014/main" id="{89D62133-D8B4-4EB4-A2BF-090FD92FB29D}"/>
              </a:ext>
            </a:extLst>
          </p:cNvPr>
          <p:cNvSpPr/>
          <p:nvPr/>
        </p:nvSpPr>
        <p:spPr>
          <a:xfrm>
            <a:off x="6443126" y="3072940"/>
            <a:ext cx="2161321" cy="252000"/>
          </a:xfrm>
          <a:prstGeom prst="rect">
            <a:avLst/>
          </a:prstGeom>
          <a:solidFill>
            <a:schemeClr val="tx2">
              <a:lumMod val="20000"/>
              <a:lumOff val="80000"/>
              <a:alpha val="50196"/>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B0F0"/>
              </a:buClr>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Slovakia- </a:t>
            </a:r>
            <a:r>
              <a:rPr kumimoji="0" lang="en-US" sz="1050" b="1" i="0" u="none" strike="noStrike" kern="1200" cap="none" spc="0" normalizeH="0" baseline="0" noProof="0" dirty="0" err="1">
                <a:ln>
                  <a:noFill/>
                </a:ln>
                <a:solidFill>
                  <a:prstClr val="black">
                    <a:lumMod val="65000"/>
                    <a:lumOff val="35000"/>
                  </a:prstClr>
                </a:solidFill>
                <a:effectLst/>
                <a:uLnTx/>
                <a:uFillTx/>
                <a:latin typeface="Arial"/>
                <a:ea typeface="Microsoft JhengHei Light"/>
                <a:cs typeface="+mn-cs"/>
              </a:rPr>
              <a:t>Dubnica</a:t>
            </a: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 Plant</a:t>
            </a:r>
          </a:p>
        </p:txBody>
      </p:sp>
      <p:sp>
        <p:nvSpPr>
          <p:cNvPr id="45" name="Rectangle 44">
            <a:extLst>
              <a:ext uri="{FF2B5EF4-FFF2-40B4-BE49-F238E27FC236}">
                <a16:creationId xmlns:a16="http://schemas.microsoft.com/office/drawing/2014/main" id="{EEC5A195-165C-41D8-A6D7-CE4D85FB9197}"/>
              </a:ext>
            </a:extLst>
          </p:cNvPr>
          <p:cNvSpPr/>
          <p:nvPr/>
        </p:nvSpPr>
        <p:spPr>
          <a:xfrm>
            <a:off x="6443126" y="3360972"/>
            <a:ext cx="2161321" cy="252000"/>
          </a:xfrm>
          <a:prstGeom prst="rect">
            <a:avLst/>
          </a:prstGeom>
          <a:solidFill>
            <a:schemeClr val="tx2">
              <a:lumMod val="20000"/>
              <a:lumOff val="80000"/>
              <a:alpha val="50196"/>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B0F0"/>
              </a:buClr>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Germany- </a:t>
            </a:r>
            <a:r>
              <a:rPr kumimoji="0" lang="en-US" sz="1050" b="1" i="0" u="none" strike="noStrike" kern="1200" cap="none" spc="0" normalizeH="0" baseline="0" noProof="0" dirty="0" err="1">
                <a:ln>
                  <a:noFill/>
                </a:ln>
                <a:solidFill>
                  <a:prstClr val="black">
                    <a:lumMod val="65000"/>
                    <a:lumOff val="35000"/>
                  </a:prstClr>
                </a:solidFill>
                <a:effectLst/>
                <a:uLnTx/>
                <a:uFillTx/>
                <a:latin typeface="Arial"/>
                <a:ea typeface="Microsoft JhengHei Light"/>
                <a:cs typeface="+mn-cs"/>
              </a:rPr>
              <a:t>Soest</a:t>
            </a: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 R&amp;D</a:t>
            </a:r>
          </a:p>
        </p:txBody>
      </p:sp>
      <p:sp>
        <p:nvSpPr>
          <p:cNvPr id="46" name="Rectangle 45">
            <a:extLst>
              <a:ext uri="{FF2B5EF4-FFF2-40B4-BE49-F238E27FC236}">
                <a16:creationId xmlns:a16="http://schemas.microsoft.com/office/drawing/2014/main" id="{E4C4730D-E0E0-4C2F-B5FD-CB16A176CE0D}"/>
              </a:ext>
            </a:extLst>
          </p:cNvPr>
          <p:cNvSpPr/>
          <p:nvPr/>
        </p:nvSpPr>
        <p:spPr>
          <a:xfrm>
            <a:off x="6443126" y="3649004"/>
            <a:ext cx="2161321" cy="252000"/>
          </a:xfrm>
          <a:prstGeom prst="rect">
            <a:avLst/>
          </a:prstGeom>
          <a:solidFill>
            <a:schemeClr val="tx2">
              <a:lumMod val="20000"/>
              <a:lumOff val="80000"/>
              <a:alpha val="50196"/>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B0F0"/>
              </a:buClr>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Germany- </a:t>
            </a:r>
            <a:r>
              <a:rPr kumimoji="0" lang="en-US" sz="1050" b="1" i="0" u="none" strike="noStrike" kern="1200" cap="none" spc="0" normalizeH="0" baseline="0" noProof="0" dirty="0" err="1">
                <a:ln>
                  <a:noFill/>
                </a:ln>
                <a:solidFill>
                  <a:prstClr val="black">
                    <a:lumMod val="65000"/>
                    <a:lumOff val="35000"/>
                  </a:prstClr>
                </a:solidFill>
                <a:effectLst/>
                <a:uLnTx/>
                <a:uFillTx/>
                <a:latin typeface="Arial"/>
                <a:ea typeface="Microsoft JhengHei Light"/>
                <a:cs typeface="+mn-cs"/>
              </a:rPr>
              <a:t>Teningen</a:t>
            </a: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 R&amp;D</a:t>
            </a:r>
          </a:p>
        </p:txBody>
      </p:sp>
      <p:sp>
        <p:nvSpPr>
          <p:cNvPr id="47" name="TextBox 46">
            <a:extLst>
              <a:ext uri="{FF2B5EF4-FFF2-40B4-BE49-F238E27FC236}">
                <a16:creationId xmlns:a16="http://schemas.microsoft.com/office/drawing/2014/main" id="{E7112F9E-EFE7-4F79-8FAF-B46284ADFD20}"/>
              </a:ext>
            </a:extLst>
          </p:cNvPr>
          <p:cNvSpPr txBox="1"/>
          <p:nvPr/>
        </p:nvSpPr>
        <p:spPr>
          <a:xfrm>
            <a:off x="2483568" y="2782382"/>
            <a:ext cx="1031051"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Source: Timeout</a:t>
            </a:r>
          </a:p>
        </p:txBody>
      </p:sp>
      <p:sp>
        <p:nvSpPr>
          <p:cNvPr id="48" name="TextBox 47">
            <a:extLst>
              <a:ext uri="{FF2B5EF4-FFF2-40B4-BE49-F238E27FC236}">
                <a16:creationId xmlns:a16="http://schemas.microsoft.com/office/drawing/2014/main" id="{A401B97A-EDB1-4071-8A55-314934DF9CCB}"/>
              </a:ext>
            </a:extLst>
          </p:cNvPr>
          <p:cNvSpPr txBox="1"/>
          <p:nvPr/>
        </p:nvSpPr>
        <p:spPr>
          <a:xfrm>
            <a:off x="4934483" y="2782382"/>
            <a:ext cx="1127232"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Source: Britannica</a:t>
            </a:r>
          </a:p>
        </p:txBody>
      </p:sp>
      <p:sp>
        <p:nvSpPr>
          <p:cNvPr id="49" name="TextBox 48">
            <a:extLst>
              <a:ext uri="{FF2B5EF4-FFF2-40B4-BE49-F238E27FC236}">
                <a16:creationId xmlns:a16="http://schemas.microsoft.com/office/drawing/2014/main" id="{6C6AFD2C-57FB-404B-8A7C-44DB8AEA01D0}"/>
              </a:ext>
            </a:extLst>
          </p:cNvPr>
          <p:cNvSpPr txBox="1"/>
          <p:nvPr/>
        </p:nvSpPr>
        <p:spPr>
          <a:xfrm>
            <a:off x="7304092" y="2777771"/>
            <a:ext cx="1300356"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Source: Master Portal</a:t>
            </a:r>
          </a:p>
        </p:txBody>
      </p:sp>
    </p:spTree>
    <p:extLst>
      <p:ext uri="{BB962C8B-B14F-4D97-AF65-F5344CB8AC3E}">
        <p14:creationId xmlns:p14="http://schemas.microsoft.com/office/powerpoint/2010/main" val="17075419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F25EB794-FAA5-4C72-9BE3-E4FBBFA95A5E}"/>
              </a:ext>
            </a:extLst>
          </p:cNvPr>
          <p:cNvSpPr>
            <a:spLocks noGrp="1"/>
          </p:cNvSpPr>
          <p:nvPr>
            <p:ph type="ctrTitle"/>
          </p:nvPr>
        </p:nvSpPr>
        <p:spPr/>
        <p:txBody>
          <a:bodyPr anchor="t">
            <a:normAutofit/>
          </a:bodyPr>
          <a:lstStyle/>
          <a:p>
            <a:r>
              <a:rPr lang="en-US" dirty="0">
                <a:latin typeface="DeltaSans" panose="020B0502030000000004" pitchFamily="34" charset="0"/>
                <a:ea typeface="DeltaSans" panose="020B0502030000000004" pitchFamily="34" charset="0"/>
              </a:rPr>
              <a:t>Business Categories</a:t>
            </a:r>
          </a:p>
        </p:txBody>
      </p:sp>
      <p:sp>
        <p:nvSpPr>
          <p:cNvPr id="2" name="Subtitle 1"/>
          <p:cNvSpPr>
            <a:spLocks noGrp="1"/>
          </p:cNvSpPr>
          <p:nvPr>
            <p:ph type="subTitle" idx="1"/>
          </p:nvPr>
        </p:nvSpPr>
        <p:spPr>
          <a:xfrm>
            <a:off x="672484" y="2261723"/>
            <a:ext cx="8010825" cy="1014877"/>
          </a:xfrm>
        </p:spPr>
        <p:txBody>
          <a:bodyPr>
            <a:normAutofit/>
          </a:bodyPr>
          <a:lstStyle/>
          <a:p>
            <a:r>
              <a:rPr lang="en-US" dirty="0">
                <a:latin typeface="DeltaSans" panose="020B0502030000000004" pitchFamily="34" charset="0"/>
                <a:ea typeface="DeltaSans" panose="020B0502030000000004" pitchFamily="34" charset="0"/>
              </a:rPr>
              <a:t>We are dedicated to creating a cleaner and more energy-efficient tomorrow</a:t>
            </a:r>
          </a:p>
        </p:txBody>
      </p:sp>
    </p:spTree>
    <p:extLst>
      <p:ext uri="{BB962C8B-B14F-4D97-AF65-F5344CB8AC3E}">
        <p14:creationId xmlns:p14="http://schemas.microsoft.com/office/powerpoint/2010/main" val="16536538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pPr eaLnBrk="0" hangingPunct="0">
              <a:defRPr/>
            </a:pPr>
            <a:r>
              <a:rPr lang="en-US" altLang="zh-TW" dirty="0">
                <a:solidFill>
                  <a:srgbClr val="0087DC"/>
                </a:solidFill>
                <a:latin typeface="DeltaSans" panose="020B0502030000000004" pitchFamily="34" charset="0"/>
                <a:ea typeface="DeltaSans" panose="020B0502030000000004" pitchFamily="34" charset="0"/>
              </a:rPr>
              <a:t>Business Categories</a:t>
            </a:r>
          </a:p>
        </p:txBody>
      </p:sp>
      <p:grpSp>
        <p:nvGrpSpPr>
          <p:cNvPr id="7" name="Group 6">
            <a:extLst>
              <a:ext uri="{FF2B5EF4-FFF2-40B4-BE49-F238E27FC236}">
                <a16:creationId xmlns:a16="http://schemas.microsoft.com/office/drawing/2014/main" id="{AF5A5A1F-1B5F-4958-8C09-7DD0CA7FBC57}"/>
              </a:ext>
            </a:extLst>
          </p:cNvPr>
          <p:cNvGrpSpPr/>
          <p:nvPr/>
        </p:nvGrpSpPr>
        <p:grpSpPr>
          <a:xfrm>
            <a:off x="413225" y="702286"/>
            <a:ext cx="8367018" cy="3741672"/>
            <a:chOff x="413224" y="702286"/>
            <a:chExt cx="8417851" cy="3764404"/>
          </a:xfrm>
        </p:grpSpPr>
        <p:sp>
          <p:nvSpPr>
            <p:cNvPr id="34" name="Rectangle 33"/>
            <p:cNvSpPr/>
            <p:nvPr/>
          </p:nvSpPr>
          <p:spPr>
            <a:xfrm>
              <a:off x="6158960" y="758311"/>
              <a:ext cx="2610455" cy="3708379"/>
            </a:xfrm>
            <a:prstGeom prst="rect">
              <a:avLst/>
            </a:prstGeom>
            <a:solidFill>
              <a:schemeClr val="bg1"/>
            </a:solidFill>
            <a:ln w="76200">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p:cNvSpPr/>
            <p:nvPr/>
          </p:nvSpPr>
          <p:spPr>
            <a:xfrm>
              <a:off x="3305227" y="758311"/>
              <a:ext cx="2610455" cy="3708379"/>
            </a:xfrm>
            <a:prstGeom prst="rect">
              <a:avLst/>
            </a:prstGeom>
            <a:solidFill>
              <a:schemeClr val="bg1"/>
            </a:solidFill>
            <a:ln w="76200">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p:cNvSpPr/>
            <p:nvPr/>
          </p:nvSpPr>
          <p:spPr>
            <a:xfrm>
              <a:off x="415553" y="758311"/>
              <a:ext cx="2610455" cy="3708379"/>
            </a:xfrm>
            <a:prstGeom prst="rect">
              <a:avLst/>
            </a:prstGeom>
            <a:solidFill>
              <a:schemeClr val="bg1"/>
            </a:solidFill>
            <a:ln w="76200">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p:cNvSpPr/>
            <p:nvPr/>
          </p:nvSpPr>
          <p:spPr>
            <a:xfrm>
              <a:off x="3289994" y="785339"/>
              <a:ext cx="2610455" cy="177669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p:cNvSpPr/>
            <p:nvPr/>
          </p:nvSpPr>
          <p:spPr>
            <a:xfrm>
              <a:off x="6158960" y="758311"/>
              <a:ext cx="2610455" cy="182504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3288183" y="724567"/>
              <a:ext cx="1750892" cy="1800493"/>
            </a:xfrm>
            <a:prstGeom prst="rect">
              <a:avLst/>
            </a:prstGeom>
            <a:solidFill>
              <a:srgbClr val="00B0F0"/>
            </a:solidFill>
          </p:spPr>
          <p:txBody>
            <a:bodyPr wrap="square" rtlCol="0">
              <a:spAutoFit/>
            </a:bodyPr>
            <a:lstStyle/>
            <a:p>
              <a:pPr>
                <a:lnSpc>
                  <a:spcPct val="150000"/>
                </a:lnSpc>
              </a:pPr>
              <a:r>
                <a:rPr lang="en-US" sz="1600" b="1" dirty="0">
                  <a:solidFill>
                    <a:schemeClr val="bg1"/>
                  </a:solidFill>
                  <a:latin typeface="DeltaSans" panose="020B0502030000000004" pitchFamily="34" charset="0"/>
                  <a:ea typeface="DeltaSans" panose="020B0502030000000004" pitchFamily="34" charset="0"/>
                </a:rPr>
                <a:t>Automation</a:t>
              </a:r>
              <a:endParaRPr lang="en-US" sz="1500" b="1" dirty="0">
                <a:solidFill>
                  <a:schemeClr val="bg1"/>
                </a:solidFill>
                <a:latin typeface="DeltaSans" panose="020B0502030000000004" pitchFamily="34" charset="0"/>
                <a:ea typeface="DeltaSans" panose="020B0502030000000004" pitchFamily="34" charset="0"/>
              </a:endParaRPr>
            </a:p>
            <a:p>
              <a:pPr>
                <a:lnSpc>
                  <a:spcPct val="150000"/>
                </a:lnSpc>
              </a:pPr>
              <a:endParaRPr lang="en-US" sz="900" dirty="0">
                <a:solidFill>
                  <a:schemeClr val="bg1"/>
                </a:solidFill>
                <a:latin typeface="DeltaSans" panose="020B0502030000000004" pitchFamily="34" charset="0"/>
                <a:ea typeface="DeltaSans" panose="020B0502030000000004" pitchFamily="34" charset="0"/>
              </a:endParaRPr>
            </a:p>
            <a:p>
              <a:pPr>
                <a:lnSpc>
                  <a:spcPct val="150000"/>
                </a:lnSpc>
              </a:pPr>
              <a:endParaRPr lang="en-US" sz="750" dirty="0">
                <a:solidFill>
                  <a:schemeClr val="bg1"/>
                </a:solidFill>
                <a:latin typeface="DeltaSans" panose="020B0502030000000004" pitchFamily="34" charset="0"/>
                <a:ea typeface="DeltaSans" panose="020B0502030000000004" pitchFamily="34" charset="0"/>
              </a:endParaRPr>
            </a:p>
            <a:p>
              <a:pPr>
                <a:lnSpc>
                  <a:spcPct val="150000"/>
                </a:lnSpc>
              </a:pPr>
              <a:endParaRPr lang="en-US" sz="600" dirty="0">
                <a:solidFill>
                  <a:schemeClr val="bg1"/>
                </a:solidFill>
                <a:latin typeface="DeltaSans" panose="020B0502030000000004" pitchFamily="34" charset="0"/>
                <a:ea typeface="DeltaSans" panose="020B0502030000000004" pitchFamily="34" charset="0"/>
              </a:endParaRPr>
            </a:p>
            <a:p>
              <a:pPr>
                <a:lnSpc>
                  <a:spcPct val="150000"/>
                </a:lnSpc>
              </a:pPr>
              <a:endParaRPr lang="en-US" sz="500" dirty="0">
                <a:solidFill>
                  <a:schemeClr val="bg1"/>
                </a:solidFill>
                <a:latin typeface="DeltaSans" panose="020B0502030000000004" pitchFamily="34" charset="0"/>
                <a:ea typeface="DeltaSans" panose="020B0502030000000004" pitchFamily="34" charset="0"/>
              </a:endParaRPr>
            </a:p>
            <a:p>
              <a:pPr>
                <a:lnSpc>
                  <a:spcPct val="150000"/>
                </a:lnSpc>
              </a:pPr>
              <a:endParaRPr lang="en-US" sz="500" dirty="0">
                <a:solidFill>
                  <a:schemeClr val="bg1"/>
                </a:solidFill>
                <a:latin typeface="DeltaSans" panose="020B0502030000000004" pitchFamily="34" charset="0"/>
                <a:ea typeface="DeltaSans" panose="020B0502030000000004" pitchFamily="34" charset="0"/>
              </a:endParaRPr>
            </a:p>
            <a:p>
              <a:pPr>
                <a:lnSpc>
                  <a:spcPct val="150000"/>
                </a:lnSpc>
              </a:pPr>
              <a:endParaRPr lang="en-US" sz="750" dirty="0">
                <a:solidFill>
                  <a:schemeClr val="bg1"/>
                </a:solidFill>
                <a:latin typeface="DeltaSans" panose="020B0502030000000004" pitchFamily="34" charset="0"/>
                <a:ea typeface="DeltaSans" panose="020B0502030000000004" pitchFamily="34" charset="0"/>
              </a:endParaRPr>
            </a:p>
            <a:p>
              <a:pPr>
                <a:lnSpc>
                  <a:spcPct val="150000"/>
                </a:lnSpc>
              </a:pPr>
              <a:r>
                <a:rPr lang="en-US" sz="900" spc="70" dirty="0">
                  <a:solidFill>
                    <a:schemeClr val="bg1"/>
                  </a:solidFill>
                  <a:latin typeface="DeltaSans" panose="020B0502030000000004" pitchFamily="34" charset="0"/>
                  <a:ea typeface="DeltaSans" panose="020B0502030000000004" pitchFamily="34" charset="0"/>
                </a:rPr>
                <a:t>Industrial Automation</a:t>
              </a:r>
            </a:p>
            <a:p>
              <a:pPr>
                <a:lnSpc>
                  <a:spcPct val="150000"/>
                </a:lnSpc>
              </a:pPr>
              <a:r>
                <a:rPr lang="en-US" sz="900" spc="70" dirty="0">
                  <a:solidFill>
                    <a:schemeClr val="bg1"/>
                  </a:solidFill>
                  <a:latin typeface="DeltaSans" panose="020B0502030000000004" pitchFamily="34" charset="0"/>
                  <a:ea typeface="DeltaSans" panose="020B0502030000000004" pitchFamily="34" charset="0"/>
                </a:rPr>
                <a:t>Building Automation</a:t>
              </a:r>
            </a:p>
          </p:txBody>
        </p:sp>
        <p:sp>
          <p:nvSpPr>
            <p:cNvPr id="40" name="TextBox 39"/>
            <p:cNvSpPr txBox="1"/>
            <p:nvPr/>
          </p:nvSpPr>
          <p:spPr>
            <a:xfrm>
              <a:off x="6132846" y="708029"/>
              <a:ext cx="2698229" cy="1892826"/>
            </a:xfrm>
            <a:prstGeom prst="rect">
              <a:avLst/>
            </a:prstGeom>
            <a:noFill/>
          </p:spPr>
          <p:txBody>
            <a:bodyPr wrap="square" rtlCol="0">
              <a:spAutoFit/>
            </a:bodyPr>
            <a:lstStyle/>
            <a:p>
              <a:pPr>
                <a:lnSpc>
                  <a:spcPct val="150000"/>
                </a:lnSpc>
              </a:pPr>
              <a:r>
                <a:rPr lang="en-US" sz="1600" b="1" dirty="0">
                  <a:solidFill>
                    <a:schemeClr val="bg1"/>
                  </a:solidFill>
                  <a:latin typeface="DeltaSans" panose="020B0502030000000004" pitchFamily="34" charset="0"/>
                  <a:ea typeface="DeltaSans" panose="020B0502030000000004" pitchFamily="34" charset="0"/>
                </a:rPr>
                <a:t>Infrastructure</a:t>
              </a:r>
              <a:endParaRPr lang="en-US" sz="1500" b="1" dirty="0">
                <a:solidFill>
                  <a:schemeClr val="bg1"/>
                </a:solidFill>
                <a:latin typeface="DeltaSans" panose="020B0502030000000004" pitchFamily="34" charset="0"/>
                <a:ea typeface="DeltaSans" panose="020B0502030000000004" pitchFamily="34" charset="0"/>
              </a:endParaRPr>
            </a:p>
            <a:p>
              <a:pPr>
                <a:lnSpc>
                  <a:spcPct val="150000"/>
                </a:lnSpc>
              </a:pPr>
              <a:endParaRPr lang="en-US" sz="750" b="1" dirty="0">
                <a:solidFill>
                  <a:schemeClr val="bg1"/>
                </a:solidFill>
                <a:latin typeface="DeltaSans" panose="020B0502030000000004" pitchFamily="34" charset="0"/>
                <a:ea typeface="DeltaSans" panose="020B0502030000000004" pitchFamily="34" charset="0"/>
              </a:endParaRPr>
            </a:p>
            <a:p>
              <a:pPr>
                <a:lnSpc>
                  <a:spcPct val="150000"/>
                </a:lnSpc>
              </a:pPr>
              <a:endParaRPr lang="en-US" sz="750" b="1" dirty="0">
                <a:solidFill>
                  <a:schemeClr val="bg1"/>
                </a:solidFill>
                <a:latin typeface="DeltaSans" panose="020B0502030000000004" pitchFamily="34" charset="0"/>
                <a:ea typeface="DeltaSans" panose="020B0502030000000004" pitchFamily="34" charset="0"/>
              </a:endParaRPr>
            </a:p>
            <a:p>
              <a:pPr>
                <a:lnSpc>
                  <a:spcPct val="150000"/>
                </a:lnSpc>
              </a:pPr>
              <a:endParaRPr lang="en-US" sz="1000" b="1" dirty="0">
                <a:solidFill>
                  <a:schemeClr val="bg1"/>
                </a:solidFill>
                <a:latin typeface="DeltaSans" panose="020B0502030000000004" pitchFamily="34" charset="0"/>
                <a:ea typeface="DeltaSans" panose="020B0502030000000004" pitchFamily="34" charset="0"/>
              </a:endParaRPr>
            </a:p>
            <a:p>
              <a:pPr>
                <a:lnSpc>
                  <a:spcPct val="150000"/>
                </a:lnSpc>
              </a:pPr>
              <a:r>
                <a:rPr lang="en-US" sz="900" spc="70" dirty="0">
                  <a:solidFill>
                    <a:schemeClr val="bg1"/>
                  </a:solidFill>
                  <a:latin typeface="DeltaSans" panose="020B0502030000000004" pitchFamily="34" charset="0"/>
                  <a:ea typeface="DeltaSans" panose="020B0502030000000004" pitchFamily="34" charset="0"/>
                </a:rPr>
                <a:t>ICT Infrastructure</a:t>
              </a:r>
            </a:p>
            <a:p>
              <a:pPr>
                <a:lnSpc>
                  <a:spcPct val="150000"/>
                </a:lnSpc>
              </a:pPr>
              <a:r>
                <a:rPr lang="en-US" sz="900" spc="70" dirty="0">
                  <a:solidFill>
                    <a:schemeClr val="bg1"/>
                  </a:solidFill>
                  <a:latin typeface="DeltaSans" panose="020B0502030000000004" pitchFamily="34" charset="0"/>
                  <a:ea typeface="DeltaSans" panose="020B0502030000000004" pitchFamily="34" charset="0"/>
                </a:rPr>
                <a:t>Energy Infrastructure and Industrial Solutions </a:t>
              </a:r>
            </a:p>
            <a:p>
              <a:pPr>
                <a:lnSpc>
                  <a:spcPct val="150000"/>
                </a:lnSpc>
              </a:pPr>
              <a:r>
                <a:rPr lang="en-US" sz="900" spc="70" dirty="0">
                  <a:solidFill>
                    <a:schemeClr val="bg1"/>
                  </a:solidFill>
                  <a:latin typeface="DeltaSans" panose="020B0502030000000004" pitchFamily="34" charset="0"/>
                  <a:ea typeface="DeltaSans" panose="020B0502030000000004" pitchFamily="34" charset="0"/>
                </a:rPr>
                <a:t>Visual Display</a:t>
              </a:r>
              <a:r>
                <a:rPr lang="en-US" sz="1000" spc="70" dirty="0">
                  <a:solidFill>
                    <a:schemeClr val="bg1"/>
                  </a:solidFill>
                  <a:latin typeface="DeltaSans" panose="020B0502030000000004" pitchFamily="34" charset="0"/>
                  <a:ea typeface="DeltaSans" panose="020B0502030000000004" pitchFamily="34" charset="0"/>
                </a:rPr>
                <a:t>- Vivitek</a:t>
              </a:r>
            </a:p>
          </p:txBody>
        </p:sp>
        <p:sp>
          <p:nvSpPr>
            <p:cNvPr id="41" name="Rectangle 40"/>
            <p:cNvSpPr/>
            <p:nvPr/>
          </p:nvSpPr>
          <p:spPr>
            <a:xfrm>
              <a:off x="415321" y="758311"/>
              <a:ext cx="2610455" cy="181126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p:cNvSpPr txBox="1"/>
            <p:nvPr/>
          </p:nvSpPr>
          <p:spPr>
            <a:xfrm>
              <a:off x="413224" y="708029"/>
              <a:ext cx="2488821" cy="1935145"/>
            </a:xfrm>
            <a:prstGeom prst="rect">
              <a:avLst/>
            </a:prstGeom>
            <a:noFill/>
            <a:ln>
              <a:noFill/>
            </a:ln>
          </p:spPr>
          <p:txBody>
            <a:bodyPr wrap="square" rtlCol="0">
              <a:spAutoFit/>
            </a:bodyPr>
            <a:lstStyle/>
            <a:p>
              <a:r>
                <a:rPr lang="en-US" sz="1600" b="1" dirty="0">
                  <a:solidFill>
                    <a:schemeClr val="bg1"/>
                  </a:solidFill>
                  <a:latin typeface="DeltaSans" panose="020B0502030000000004" pitchFamily="34" charset="0"/>
                  <a:ea typeface="DeltaSans" panose="020B0502030000000004" pitchFamily="34" charset="0"/>
                </a:rPr>
                <a:t>Power</a:t>
              </a:r>
            </a:p>
            <a:p>
              <a:r>
                <a:rPr lang="en-US" sz="1600" b="1" dirty="0">
                  <a:solidFill>
                    <a:schemeClr val="bg1"/>
                  </a:solidFill>
                  <a:latin typeface="DeltaSans" panose="020B0502030000000004" pitchFamily="34" charset="0"/>
                  <a:ea typeface="DeltaSans" panose="020B0502030000000004" pitchFamily="34" charset="0"/>
                </a:rPr>
                <a:t>Electronics</a:t>
              </a:r>
            </a:p>
            <a:p>
              <a:pPr>
                <a:lnSpc>
                  <a:spcPct val="150000"/>
                </a:lnSpc>
              </a:pPr>
              <a:endParaRPr lang="en-US" sz="525" dirty="0">
                <a:solidFill>
                  <a:schemeClr val="bg1"/>
                </a:solidFill>
                <a:latin typeface="DeltaSans" panose="020B0502030000000004" pitchFamily="34" charset="0"/>
                <a:ea typeface="DeltaSans" panose="020B0502030000000004" pitchFamily="34" charset="0"/>
              </a:endParaRPr>
            </a:p>
            <a:p>
              <a:pPr>
                <a:lnSpc>
                  <a:spcPct val="150000"/>
                </a:lnSpc>
              </a:pPr>
              <a:endParaRPr lang="en-US" sz="600" spc="70" dirty="0">
                <a:solidFill>
                  <a:schemeClr val="bg1"/>
                </a:solidFill>
                <a:latin typeface="DeltaSans" panose="020B0502030000000004" pitchFamily="34" charset="0"/>
                <a:ea typeface="DeltaSans" panose="020B0502030000000004" pitchFamily="34" charset="0"/>
              </a:endParaRPr>
            </a:p>
            <a:p>
              <a:pPr>
                <a:lnSpc>
                  <a:spcPct val="150000"/>
                </a:lnSpc>
              </a:pPr>
              <a:r>
                <a:rPr lang="en-US" sz="900" spc="70" dirty="0">
                  <a:solidFill>
                    <a:schemeClr val="bg1"/>
                  </a:solidFill>
                  <a:latin typeface="DeltaSans" panose="020B0502030000000004" pitchFamily="34" charset="0"/>
                  <a:ea typeface="DeltaSans" panose="020B0502030000000004" pitchFamily="34" charset="0"/>
                </a:rPr>
                <a:t>Components</a:t>
              </a:r>
            </a:p>
            <a:p>
              <a:pPr>
                <a:lnSpc>
                  <a:spcPct val="150000"/>
                </a:lnSpc>
              </a:pPr>
              <a:r>
                <a:rPr lang="en-US" sz="900" spc="70" dirty="0">
                  <a:solidFill>
                    <a:schemeClr val="bg1"/>
                  </a:solidFill>
                  <a:latin typeface="DeltaSans" panose="020B0502030000000004" pitchFamily="34" charset="0"/>
                  <a:ea typeface="DeltaSans" panose="020B0502030000000004" pitchFamily="34" charset="0"/>
                </a:rPr>
                <a:t>Power &amp; System</a:t>
              </a:r>
            </a:p>
            <a:p>
              <a:pPr>
                <a:lnSpc>
                  <a:spcPct val="150000"/>
                </a:lnSpc>
              </a:pPr>
              <a:r>
                <a:rPr lang="en-US" sz="900" spc="70" dirty="0">
                  <a:solidFill>
                    <a:schemeClr val="bg1"/>
                  </a:solidFill>
                  <a:latin typeface="DeltaSans" panose="020B0502030000000004" pitchFamily="34" charset="0"/>
                  <a:ea typeface="DeltaSans" panose="020B0502030000000004" pitchFamily="34" charset="0"/>
                </a:rPr>
                <a:t>Automotive Electronics</a:t>
              </a:r>
            </a:p>
            <a:p>
              <a:pPr>
                <a:lnSpc>
                  <a:spcPct val="150000"/>
                </a:lnSpc>
              </a:pPr>
              <a:r>
                <a:rPr lang="en-US" sz="900" spc="70" dirty="0">
                  <a:solidFill>
                    <a:schemeClr val="bg1"/>
                  </a:solidFill>
                  <a:latin typeface="DeltaSans" panose="020B0502030000000004" pitchFamily="34" charset="0"/>
                  <a:ea typeface="DeltaSans" panose="020B0502030000000004" pitchFamily="34" charset="0"/>
                </a:rPr>
                <a:t>Fans &amp; Thermal Management</a:t>
              </a:r>
            </a:p>
            <a:p>
              <a:pPr>
                <a:lnSpc>
                  <a:spcPct val="150000"/>
                </a:lnSpc>
              </a:pPr>
              <a:r>
                <a:rPr lang="en-US" sz="900" spc="70" dirty="0">
                  <a:solidFill>
                    <a:schemeClr val="bg1"/>
                  </a:solidFill>
                  <a:latin typeface="DeltaSans" panose="020B0502030000000004" pitchFamily="34" charset="0"/>
                  <a:ea typeface="DeltaSans" panose="020B0502030000000004" pitchFamily="34" charset="0"/>
                </a:rPr>
                <a:t>Innergie</a:t>
              </a:r>
            </a:p>
          </p:txBody>
        </p:sp>
        <p:pic>
          <p:nvPicPr>
            <p:cNvPr id="46" name="Picture 45"/>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466903" y="2604572"/>
              <a:ext cx="2486515" cy="1810045"/>
            </a:xfrm>
            <a:prstGeom prst="rect">
              <a:avLst/>
            </a:prstGeom>
          </p:spPr>
        </p:pic>
        <p:pic>
          <p:nvPicPr>
            <p:cNvPr id="47" name="Picture 46"/>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406843" y="2639346"/>
              <a:ext cx="2407625" cy="1754053"/>
            </a:xfrm>
            <a:prstGeom prst="rect">
              <a:avLst/>
            </a:prstGeom>
          </p:spPr>
        </p:pic>
        <p:pic>
          <p:nvPicPr>
            <p:cNvPr id="48" name="Picture 47"/>
            <p:cNvPicPr>
              <a:picLocks noChangeAspect="1"/>
            </p:cNvPicPr>
            <p:nvPr/>
          </p:nvPicPr>
          <p:blipFill rotWithShape="1">
            <a:blip r:embed="rId6" cstate="hqprint">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rcRect l="24653" t="16707" r="6622" b="14568"/>
            <a:stretch/>
          </p:blipFill>
          <p:spPr>
            <a:xfrm>
              <a:off x="7445907" y="2626186"/>
              <a:ext cx="1246121" cy="830747"/>
            </a:xfrm>
            <a:prstGeom prst="rect">
              <a:avLst/>
            </a:prstGeom>
            <a:effectLst/>
          </p:spPr>
        </p:pic>
        <p:pic>
          <p:nvPicPr>
            <p:cNvPr id="49" name="Picture 48"/>
            <p:cNvPicPr>
              <a:picLocks noChangeAspect="1"/>
            </p:cNvPicPr>
            <p:nvPr/>
          </p:nvPicPr>
          <p:blipFill>
            <a:blip r:embed="rId8" cstate="hqprint">
              <a:extLst>
                <a:ext uri="{BEBA8EAE-BF5A-486C-A8C5-ECC9F3942E4B}">
                  <a14:imgProps xmlns:a14="http://schemas.microsoft.com/office/drawing/2010/main">
                    <a14:imgLayer r:embed="rId9">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7437287" y="3499765"/>
              <a:ext cx="1263364" cy="893634"/>
            </a:xfrm>
            <a:prstGeom prst="rect">
              <a:avLst/>
            </a:prstGeom>
            <a:ln w="12700">
              <a:noFill/>
            </a:ln>
          </p:spPr>
        </p:pic>
        <p:pic>
          <p:nvPicPr>
            <p:cNvPr id="50" name="Picture 49"/>
            <p:cNvPicPr>
              <a:picLocks noChangeAspect="1"/>
            </p:cNvPicPr>
            <p:nvPr/>
          </p:nvPicPr>
          <p:blipFill>
            <a:blip r:embed="rId10"/>
            <a:stretch>
              <a:fillRect/>
            </a:stretch>
          </p:blipFill>
          <p:spPr>
            <a:xfrm>
              <a:off x="6233230" y="2620484"/>
              <a:ext cx="1171543" cy="1788177"/>
            </a:xfrm>
            <a:prstGeom prst="rect">
              <a:avLst/>
            </a:prstGeom>
          </p:spPr>
        </p:pic>
        <p:pic>
          <p:nvPicPr>
            <p:cNvPr id="51" name="Picture 50"/>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434020" y="702286"/>
              <a:ext cx="636189" cy="636190"/>
            </a:xfrm>
            <a:prstGeom prst="rect">
              <a:avLst/>
            </a:prstGeom>
          </p:spPr>
        </p:pic>
        <p:pic>
          <p:nvPicPr>
            <p:cNvPr id="52" name="Picture 5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318919" y="716842"/>
              <a:ext cx="637070" cy="636189"/>
            </a:xfrm>
            <a:prstGeom prst="rect">
              <a:avLst/>
            </a:prstGeom>
          </p:spPr>
        </p:pic>
        <p:pic>
          <p:nvPicPr>
            <p:cNvPr id="53" name="Picture 52"/>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8163277" y="712084"/>
              <a:ext cx="637070" cy="636188"/>
            </a:xfrm>
            <a:prstGeom prst="rect">
              <a:avLst/>
            </a:prstGeom>
          </p:spPr>
        </p:pic>
      </p:grpSp>
      <p:sp>
        <p:nvSpPr>
          <p:cNvPr id="3" name="Footer Placeholder 2">
            <a:extLst>
              <a:ext uri="{FF2B5EF4-FFF2-40B4-BE49-F238E27FC236}">
                <a16:creationId xmlns:a16="http://schemas.microsoft.com/office/drawing/2014/main" id="{06FB2945-408C-4E63-8114-8E4882A9C6BE}"/>
              </a:ext>
            </a:extLst>
          </p:cNvPr>
          <p:cNvSpPr>
            <a:spLocks noGrp="1"/>
          </p:cNvSpPr>
          <p:nvPr>
            <p:ph type="ftr" sz="quarter" idx="11"/>
          </p:nvPr>
        </p:nvSpPr>
        <p:spPr/>
        <p:txBody>
          <a:bodyPr/>
          <a:lstStyle/>
          <a:p>
            <a:r>
              <a:rPr lang="en-US"/>
              <a:t>Delta Confidential</a:t>
            </a:r>
          </a:p>
        </p:txBody>
      </p:sp>
      <p:sp>
        <p:nvSpPr>
          <p:cNvPr id="6" name="Slide Number Placeholder 5">
            <a:extLst>
              <a:ext uri="{FF2B5EF4-FFF2-40B4-BE49-F238E27FC236}">
                <a16:creationId xmlns:a16="http://schemas.microsoft.com/office/drawing/2014/main" id="{F25087B3-05E5-4E34-9BE9-C71D0072C387}"/>
              </a:ext>
            </a:extLst>
          </p:cNvPr>
          <p:cNvSpPr>
            <a:spLocks noGrp="1"/>
          </p:cNvSpPr>
          <p:nvPr>
            <p:ph type="sldNum" sz="quarter" idx="12"/>
          </p:nvPr>
        </p:nvSpPr>
        <p:spPr/>
        <p:txBody>
          <a:bodyPr/>
          <a:lstStyle/>
          <a:p>
            <a:fld id="{81BD21A8-5E88-4AE4-993C-2D76760CAD3D}" type="slidenum">
              <a:rPr lang="en-US" smtClean="0"/>
              <a:pPr/>
              <a:t>99</a:t>
            </a:fld>
            <a:endParaRPr lang="en-US"/>
          </a:p>
        </p:txBody>
      </p:sp>
    </p:spTree>
    <p:extLst>
      <p:ext uri="{BB962C8B-B14F-4D97-AF65-F5344CB8AC3E}">
        <p14:creationId xmlns:p14="http://schemas.microsoft.com/office/powerpoint/2010/main" val="360766486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0XBFkFzZqUWE2xdKFG6jUQ"/>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YcAtSbYuAEq27_e6TBVfj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MbDfUliNcE2s2JZ3l8B7i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Mrmdit4GBEybgrl1EDVrs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KqRhWOMcUk64nKp7R3Xsd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eBXTrtAL3k.5jF6SJ.SKD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oDVKhuvf20G3pxE3rPGRU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QykMnv3zlEKDSJGrmiFeo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ch5u6petYUq6GelXeFA7p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nTIdt7z80keKpMb9HGo00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z_Dr2ZenNEeAu7zViCNPZ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0XBFkFzZqUWE2xdKFG6jUQ"/>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pRKn4WbJLkmWVP1QJs4fl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JC.MVP3QAEGJjHVtLGzEA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AlvThuNRm0q6WntXEpWiH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eeujXvIBgU2gFvm7yOYpv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Ow1if8U_kkGRbmTVFqmnH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6kLiWtjQUE.DY8EyBT7AB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i0CXi8y3rkWT2N0TNDcBL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7NC1z8NsBkKqhkcVXOqZU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w3ecyprNG0aR0tJL5e3Ut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kkt4q0e.ZrLgD36kO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edtAtmc46UmWdtrA4QwIBA"/>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rIWgqzpZyk.0.Gd7n1AIyg"/>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Anl84YlLhUaaoYi7s90WF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zGDSpjFO8EWtLeIsaUqPE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sj2IPyFxECfvo1gw9Sbw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_6s2zvHYdEil09VeTvEf6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rJotP6Di0eOWSDd30vk.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cFp9GFKhUieQsCqXlIHu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lFMEBUZEP0GsVgX8zaljo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UAHohiDLWEisxP_yOIOfD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hLH8BsF6EmK5vWXEpLfA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vWGQsa77NEGh0ePRcntwl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KkzJTor7Pk2ErGKMhi6Ih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mlgEnU6Npkmsawl6_T0dt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4S8Qg5sPv0SWAJvICnZTU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O5RKL946_k.T7OLgXmrIVA"/>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ybgP_BoBtU2W2fKf7zUfZ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XcK3GWVLI0aoBoHVvTCiG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3c8TlB50x0q7MY2hclGu5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aYkX4fT2hkyqieKGzVuJT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TFhZkNymx0WrQ9F2pEb9U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IVKoTKuU2kWJq5_mUo61T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bvZqesrxgUu59S4rQBI._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Ig0bAEKDlEOgKZqud9DGKA"/>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XvNkl4BDm0yeYT5nsgSpaA"/>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ztf9xI6RkEG2vzREIBYAG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i.8O33vRwk61GjtU.Oydwg"/>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xIjMNLu58kCkf8yt8SRDd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DGj8xQ7OMU6AiGciNqwDog"/>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C.LNBYoZ.kCOuU7B2V4_v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6x7zE5eyd0GFC.JEDQsbSA"/>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0mmcE4_Jw0.igFPxV1iaFg"/>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MMNComMW8k2NI54MPI6le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l1HM6e4rj0uhDZTKOz91Vg"/>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glBWZlsW60G25Gj2zTYvGw"/>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Mc4KfLJQEkapxtYUfKSrmw"/>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cxXEDzEFf023Cck6.kOYF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SfMoMhEiskGS8dcTWyBy2A"/>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bXzRnfu8YE.TpKGz7DECr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Szc2gO_wrEyobii_fUC7pA"/>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TFKc4aMTWkexewir9tEghA"/>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BMDZ7Da6s0OnTdZ11Ym4ew"/>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L5FgiavccEymIkC4O2zxRQ"/>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rCz_G0cRUUSPFfaI4HGfU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FetWxHXP8UiMo1OsTTqFXg"/>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ttmTnk4TkSHQ52A11zsGg"/>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mXtIfkN5j0W7fAbt2bh2mw"/>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IxkjNB.mOkmEv7mlHOgZIg"/>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Z1uLmJYrj0GNwUXFjqMTLA"/>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GIftQQhTdEamZKojTfCgD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myix8h_E0OwFiDPNjCHkw"/>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B7n_HmIe2EK866vv2.bCdg"/>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J9Wq1k2uPEiP00IpLWJ9YA"/>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CuXV1mXpskeBdPC9RRbTeA"/>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ORIhW3nE5U.0xjuRHL5FZ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TmQiJJLXskSm_N3iYMcRqw"/>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mNEF8PwB5UaMn1DplTq7eQ"/>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hPr4nrhh5kunukGBetMK8g"/>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h_9vwXCt_kaqt93_I_0wgQ"/>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xsEFRAcLkUG4.D4yiQ0OMg"/>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cXceady1DkyYEHpqGJQsow"/>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DxmkzlL_06P3qdxRJN3NQ"/>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PoseDfpTpkWkGRU9ufGRsQ"/>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2voTXi.a8k29hZwoKHVUrA"/>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4kqkn5jtNE.PxoBHZYul8A"/>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l_RfRG1DiEq46CiZYMcsT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iUlzBXtZFUW7k840.HSnWg"/>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riHtMxV1OUCVLbZgg8uBBQ"/>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H8FTXuruXkaeXH3pHZBUyw"/>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N8mKvu9F2UqOWV.jKpi8Ww"/>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fR2xfNTVk06iIOPzTtH.ug"/>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wYv8hXAZWkCYS8D5SyMVPQ"/>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6dnLKf6o.E6SSCaRFPVIFg"/>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LWWH1kZKxkKh6YkXiGJ4aw"/>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5YITI98aT02LTNhyRpzW3A"/>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vdDxRufkSkWt0L5oOQv3Gw"/>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3xO0CReBL0WiYmOhaNIl8w"/>
</p:tagLst>
</file>

<file path=ppt/theme/theme1.xml><?xml version="1.0" encoding="utf-8"?>
<a:theme xmlns:a="http://schemas.openxmlformats.org/drawingml/2006/main" name="1_Delta_PPTtemplate_16x9">
  <a:themeElements>
    <a:clrScheme name="Delta">
      <a:dk1>
        <a:sysClr val="windowText" lastClr="000000"/>
      </a:dk1>
      <a:lt1>
        <a:sysClr val="window" lastClr="FFFFFF"/>
      </a:lt1>
      <a:dk2>
        <a:srgbClr val="0087DC"/>
      </a:dk2>
      <a:lt2>
        <a:srgbClr val="C0C0C0"/>
      </a:lt2>
      <a:accent1>
        <a:srgbClr val="0087DC"/>
      </a:accent1>
      <a:accent2>
        <a:srgbClr val="64CDDC"/>
      </a:accent2>
      <a:accent3>
        <a:srgbClr val="BEDC5A"/>
      </a:accent3>
      <a:accent4>
        <a:srgbClr val="1E50C8"/>
      </a:accent4>
      <a:accent5>
        <a:srgbClr val="96E6BE"/>
      </a:accent5>
      <a:accent6>
        <a:srgbClr val="00BE50"/>
      </a:accent6>
      <a:hlink>
        <a:srgbClr val="64CDDC"/>
      </a:hlink>
      <a:folHlink>
        <a:srgbClr val="BFBFBF"/>
      </a:folHlink>
    </a:clrScheme>
    <a:fontScheme name="Delta EN">
      <a:majorFont>
        <a:latin typeface="Arial"/>
        <a:ea typeface="Microsoft JhengHei"/>
        <a:cs typeface=""/>
      </a:majorFont>
      <a:minorFont>
        <a:latin typeface="Arial"/>
        <a:ea typeface="Microsoft JhengHei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lta_PPTtemplate_16x9" id="{91BA5FE7-FF5F-450E-8D57-767933EC0C73}" vid="{1D530FA1-496B-42A4-91F9-B5DC128868E2}"/>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6BF9DE57E21B94AA6A14D76D4408C45" ma:contentTypeVersion="0" ma:contentTypeDescription="Create a new document." ma:contentTypeScope="" ma:versionID="5c6680175a8d1fab2d151346685c9ea3">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C19B632-6DFA-484A-903D-4E29F78CEBC2}">
  <ds:schemaRefs>
    <ds:schemaRef ds:uri="http://schemas.microsoft.com/sharepoint/v3/contenttype/forms"/>
  </ds:schemaRefs>
</ds:datastoreItem>
</file>

<file path=customXml/itemProps2.xml><?xml version="1.0" encoding="utf-8"?>
<ds:datastoreItem xmlns:ds="http://schemas.openxmlformats.org/officeDocument/2006/customXml" ds:itemID="{17335882-B40C-4C38-9285-8B4D4E85036B}">
  <ds:schemaRefs>
    <ds:schemaRef ds:uri="http://schemas.microsoft.com/office/2006/metadata/propertie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http://purl.org/dc/elements/1.1/"/>
    <ds:schemaRef ds:uri="http://www.w3.org/XML/1998/namespace"/>
    <ds:schemaRef ds:uri="http://purl.org/dc/terms/"/>
  </ds:schemaRefs>
</ds:datastoreItem>
</file>

<file path=customXml/itemProps3.xml><?xml version="1.0" encoding="utf-8"?>
<ds:datastoreItem xmlns:ds="http://schemas.openxmlformats.org/officeDocument/2006/customXml" ds:itemID="{28972342-211F-4C08-8B25-89C86AE7E35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2397</TotalTime>
  <Words>2562</Words>
  <Application>Microsoft Office PowerPoint</Application>
  <PresentationFormat>On-screen Show (16:9)</PresentationFormat>
  <Paragraphs>571</Paragraphs>
  <Slides>107</Slides>
  <Notes>0</Notes>
  <HiddenSlides>5</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107</vt:i4>
      </vt:variant>
    </vt:vector>
  </HeadingPairs>
  <TitlesOfParts>
    <vt:vector size="117" baseType="lpstr">
      <vt:lpstr>Microsoft JhengHei</vt:lpstr>
      <vt:lpstr>Microsoft JhengHei Light</vt:lpstr>
      <vt:lpstr>新細明體</vt:lpstr>
      <vt:lpstr>Arial</vt:lpstr>
      <vt:lpstr>Calibri</vt:lpstr>
      <vt:lpstr>DeltaSans</vt:lpstr>
      <vt:lpstr>Segoe UI</vt:lpstr>
      <vt:lpstr>Verdana</vt:lpstr>
      <vt:lpstr>Wingdings</vt:lpstr>
      <vt:lpstr>1_Delta_PPTtemplate_16x9</vt:lpstr>
      <vt:lpstr>TE-Basic C# Programming</vt:lpstr>
      <vt:lpstr>Course Outline</vt:lpstr>
      <vt:lpstr>Introduction of C#</vt:lpstr>
      <vt:lpstr>Why Choose .NET?</vt:lpstr>
      <vt:lpstr>Dotnet History</vt:lpstr>
      <vt:lpstr>.NET Tools &amp; Editors</vt:lpstr>
      <vt:lpstr>Visual Studio 2019</vt:lpstr>
      <vt:lpstr>Console App</vt:lpstr>
      <vt:lpstr>Window Form App</vt:lpstr>
      <vt:lpstr>PowerPoint Presentation</vt:lpstr>
      <vt:lpstr>Keywords</vt:lpstr>
      <vt:lpstr>Predefined Data Types in C#</vt:lpstr>
      <vt:lpstr>Basic Variables</vt:lpstr>
      <vt:lpstr>Basic Variables</vt:lpstr>
      <vt:lpstr>Basic Variables</vt:lpstr>
      <vt:lpstr>Conditionals</vt:lpstr>
      <vt:lpstr>Conditionals</vt:lpstr>
      <vt:lpstr>Hello World</vt:lpstr>
      <vt:lpstr>Declare and use variables</vt:lpstr>
      <vt:lpstr>Combining Strings</vt:lpstr>
      <vt:lpstr>String Interpolation</vt:lpstr>
      <vt:lpstr>The Basics of Strings</vt:lpstr>
      <vt:lpstr>The Basics of Strings</vt:lpstr>
      <vt:lpstr>String Methods</vt:lpstr>
      <vt:lpstr>String Methods</vt:lpstr>
      <vt:lpstr>Searching Strings</vt:lpstr>
      <vt:lpstr>Numbers and Integer Math</vt:lpstr>
      <vt:lpstr>Numbers and Integer Math</vt:lpstr>
      <vt:lpstr>Order of operations</vt:lpstr>
      <vt:lpstr>Order of operations</vt:lpstr>
      <vt:lpstr>Order of operations</vt:lpstr>
      <vt:lpstr>Order of operations</vt:lpstr>
      <vt:lpstr>Numbers and Integer Precision</vt:lpstr>
      <vt:lpstr>Numbers and Integer Precision</vt:lpstr>
      <vt:lpstr>Numbers and Integer Precision</vt:lpstr>
      <vt:lpstr>Numbers and Integer Precision</vt:lpstr>
      <vt:lpstr>Numbers and Decimals</vt:lpstr>
      <vt:lpstr>Branches (if)</vt:lpstr>
      <vt:lpstr>Branches (if)</vt:lpstr>
      <vt:lpstr>Branches (if)</vt:lpstr>
      <vt:lpstr>Branches (if)</vt:lpstr>
      <vt:lpstr>What Are Loops?</vt:lpstr>
      <vt:lpstr>What Are Loops?</vt:lpstr>
      <vt:lpstr>What Are Loops?</vt:lpstr>
      <vt:lpstr>What Are Loops?</vt:lpstr>
      <vt:lpstr>Combining Branches and Loops</vt:lpstr>
      <vt:lpstr>Arrays, Lists, and Collections</vt:lpstr>
      <vt:lpstr>Arrays, Lists, and Collections</vt:lpstr>
      <vt:lpstr>Arrays, Lists, and Collections</vt:lpstr>
      <vt:lpstr>Arrays, Lists, and Collections</vt:lpstr>
      <vt:lpstr>Arrays, Lists, and Collections</vt:lpstr>
      <vt:lpstr>Search, Sort, and Index Lists</vt:lpstr>
      <vt:lpstr>Search, Sort, and Index Lists</vt:lpstr>
      <vt:lpstr>Search, Sort, and Index Lists</vt:lpstr>
      <vt:lpstr>Lists of Other Types</vt:lpstr>
      <vt:lpstr>Lists of Other Types</vt:lpstr>
      <vt:lpstr>Lists of Other Types</vt:lpstr>
      <vt:lpstr>Objects and Classes</vt:lpstr>
      <vt:lpstr>Objects and Classes</vt:lpstr>
      <vt:lpstr>Objects and Classes</vt:lpstr>
      <vt:lpstr>Objects and Classes</vt:lpstr>
      <vt:lpstr>Objects and Classes</vt:lpstr>
      <vt:lpstr>Objects and Classes</vt:lpstr>
      <vt:lpstr>Methods and Members</vt:lpstr>
      <vt:lpstr>Methods and Members</vt:lpstr>
      <vt:lpstr>Methods and Members</vt:lpstr>
      <vt:lpstr>Methods and Members</vt:lpstr>
      <vt:lpstr>Methods and Members</vt:lpstr>
      <vt:lpstr>Methods and Members</vt:lpstr>
      <vt:lpstr>Methods and Members</vt:lpstr>
      <vt:lpstr>Methods and Members</vt:lpstr>
      <vt:lpstr>Methods and Members</vt:lpstr>
      <vt:lpstr>Methods and Members</vt:lpstr>
      <vt:lpstr>Methods and Members</vt:lpstr>
      <vt:lpstr>Methods and Exceptions</vt:lpstr>
      <vt:lpstr>Methods and Exceptions</vt:lpstr>
      <vt:lpstr>Methods and Exceptions</vt:lpstr>
      <vt:lpstr>Methods and Exceptions</vt:lpstr>
      <vt:lpstr>Methods and Exceptions</vt:lpstr>
      <vt:lpstr>Methods and Exceptions</vt:lpstr>
      <vt:lpstr>Methods and Exceptions</vt:lpstr>
      <vt:lpstr>Methods and Exceptions</vt:lpstr>
      <vt:lpstr>Methods and Exceptions</vt:lpstr>
      <vt:lpstr>Methods and Exceptions</vt:lpstr>
      <vt:lpstr>Methods and Exceptions</vt:lpstr>
      <vt:lpstr>Methods and Exceptions</vt:lpstr>
      <vt:lpstr>Methods and Exceptions</vt:lpstr>
      <vt:lpstr>Methods and Exceptions</vt:lpstr>
      <vt:lpstr>Methods and Exceptions</vt:lpstr>
      <vt:lpstr>Text</vt:lpstr>
      <vt:lpstr>Corporate Mission</vt:lpstr>
      <vt:lpstr>Corporate Mission</vt:lpstr>
      <vt:lpstr>Corporate Mission</vt:lpstr>
      <vt:lpstr>Brand Promise Smarter. Greener. Together.</vt:lpstr>
      <vt:lpstr>Delta Group Overview</vt:lpstr>
      <vt:lpstr>Delta Thailand Overview</vt:lpstr>
      <vt:lpstr>Delta Thailand Global Presence</vt:lpstr>
      <vt:lpstr>Business Categories</vt:lpstr>
      <vt:lpstr>Business Categories</vt:lpstr>
      <vt:lpstr>Delta Green Solutions</vt:lpstr>
      <vt:lpstr>Energy Savings for Customers</vt:lpstr>
      <vt:lpstr>Success Stories</vt:lpstr>
      <vt:lpstr>Delta Solutions Address Global Megatrends</vt:lpstr>
      <vt:lpstr>Award &amp; Recognition</vt:lpstr>
      <vt:lpstr>PowerPoint Presentation</vt:lpstr>
      <vt:lpstr>PowerPoint Presentation</vt:lpstr>
      <vt:lpstr>Smarter. Greener. Together.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 Maximum 2 Lines (32pt)</dc:title>
  <dc:creator>user</dc:creator>
  <cp:lastModifiedBy>Ratakarn.Bunt</cp:lastModifiedBy>
  <cp:revision>181</cp:revision>
  <dcterms:created xsi:type="dcterms:W3CDTF">2021-12-09T03:41:55Z</dcterms:created>
  <dcterms:modified xsi:type="dcterms:W3CDTF">2022-05-19T11:20:41Z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0x010100B6BF9DE57E21B94AA6A14D76D4408C45</vt:lpwstr>
  </property>
</Properties>
</file>